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6" r:id="rId4"/>
    <p:sldId id="259" r:id="rId5"/>
    <p:sldId id="260" r:id="rId6"/>
    <p:sldId id="275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D424"/>
    <a:srgbClr val="7E90A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9928" autoAdjust="0"/>
  </p:normalViewPr>
  <p:slideViewPr>
    <p:cSldViewPr snapToGrid="0" snapToObjects="1">
      <p:cViewPr varScale="1">
        <p:scale>
          <a:sx n="58" d="100"/>
          <a:sy n="5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948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504F3-D635-EB4A-95B0-2BC2C7D2047F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F0021-C788-8F41-B6C4-CCAA2E004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43400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time allows,</a:t>
            </a:r>
            <a:r>
              <a:rPr lang="en-US" baseline="0" dirty="0" smtClean="0"/>
              <a:t> please do an icebreaker before you start this presentation.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91443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>
                <a:latin typeface="Century Gothic"/>
                <a:cs typeface="Century Gothic"/>
              </a:rPr>
              <a:t>Note: Key Club members make this nominations. Our advisors work hard year-round; this is your chance to thank them.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>
              <a:latin typeface="Century Gothic"/>
              <a:cs typeface="Century Gothic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 smtClean="0">
                <a:latin typeface="+mn-lt"/>
                <a:cs typeface="+mn-cs"/>
              </a:rPr>
              <a:t>These</a:t>
            </a:r>
            <a:r>
              <a:rPr lang="en-US" i="0" baseline="0" dirty="0" smtClean="0">
                <a:latin typeface="+mn-lt"/>
                <a:cs typeface="+mn-cs"/>
              </a:rPr>
              <a:t> nominations are made through letters of nomination, Biographical Information, and letters of recommendation. </a:t>
            </a:r>
            <a:endParaRPr lang="en-US" i="0" dirty="0" smtClean="0">
              <a:latin typeface="Century Gothic"/>
              <a:cs typeface="Century Gothic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24709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See the Florida Key Club website for my information</a:t>
            </a:r>
            <a:r>
              <a:rPr lang="en-US" b="1" baseline="0" dirty="0" smtClean="0"/>
              <a:t> on these contests</a:t>
            </a:r>
          </a:p>
          <a:p>
            <a:endParaRPr lang="en-US" dirty="0" smtClean="0"/>
          </a:p>
          <a:p>
            <a:r>
              <a:rPr lang="en-US" dirty="0" smtClean="0"/>
              <a:t>These are due April 28</a:t>
            </a:r>
            <a:r>
              <a:rPr lang="en-US" baseline="30000" dirty="0" smtClean="0"/>
              <a:t>th</a:t>
            </a:r>
            <a:r>
              <a:rPr lang="en-US" dirty="0" smtClean="0"/>
              <a:t> by 10pm to the awards room</a:t>
            </a:r>
          </a:p>
          <a:p>
            <a:r>
              <a:rPr lang="en-US" baseline="0" dirty="0" smtClean="0"/>
              <a:t>Club Project Display Board</a:t>
            </a:r>
          </a:p>
          <a:p>
            <a:r>
              <a:rPr lang="en-US" baseline="0" dirty="0" smtClean="0"/>
              <a:t>	-Science fair display board of a favorite or significant project completed during the Key </a:t>
            </a:r>
            <a:r>
              <a:rPr lang="en-US" baseline="0" dirty="0" err="1" smtClean="0"/>
              <a:t>Coub</a:t>
            </a:r>
            <a:r>
              <a:rPr lang="en-US" baseline="0" dirty="0" smtClean="0"/>
              <a:t> Year. </a:t>
            </a:r>
          </a:p>
          <a:p>
            <a:r>
              <a:rPr lang="en-US" baseline="0" dirty="0" smtClean="0"/>
              <a:t>Club t-shirt</a:t>
            </a:r>
          </a:p>
          <a:p>
            <a:r>
              <a:rPr lang="en-US" baseline="0" dirty="0" smtClean="0"/>
              <a:t>	- T-shirt that displays an original design used to promote Key Club and has been created by a Key Club member </a:t>
            </a:r>
          </a:p>
          <a:p>
            <a:r>
              <a:rPr lang="en-US" baseline="0" dirty="0" smtClean="0"/>
              <a:t>Year-in-Review Scrapbook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-A scrapbook which best demonstrate the service opportunities and values of Key Club. </a:t>
            </a:r>
          </a:p>
          <a:p>
            <a:r>
              <a:rPr lang="en-US" baseline="0" dirty="0" smtClean="0"/>
              <a:t>Talent Contest</a:t>
            </a:r>
          </a:p>
          <a:p>
            <a:r>
              <a:rPr lang="en-US" baseline="0" dirty="0" smtClean="0"/>
              <a:t>	-Provides recognition to any Key Clubber who shows off their talent. </a:t>
            </a:r>
          </a:p>
          <a:p>
            <a:r>
              <a:rPr lang="en-US" baseline="0" dirty="0" smtClean="0"/>
              <a:t>Oratorical Contests</a:t>
            </a:r>
          </a:p>
          <a:p>
            <a:r>
              <a:rPr lang="en-US" baseline="0" dirty="0" smtClean="0"/>
              <a:t>	-Provides recognition for the Key Clubber with excellence in Public Speaking. Participants will write a speech on the given topic.  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6044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Century Gothic"/>
                <a:cs typeface="Century Gothic"/>
              </a:rPr>
              <a:t>Each application will explain that particular contest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8881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can not judge any contest</a:t>
            </a:r>
            <a:r>
              <a:rPr lang="en-US" baseline="0" dirty="0" smtClean="0"/>
              <a:t> that your home club is planning to enter.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59094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b="1" i="1" dirty="0" smtClean="0">
                <a:latin typeface="Century Gothic"/>
                <a:cs typeface="Century Gothic"/>
              </a:rPr>
              <a:t>DCON Program Ad Scholarship</a:t>
            </a:r>
          </a:p>
          <a:p>
            <a:r>
              <a:rPr lang="en-US" sz="3600" b="1" i="1" dirty="0" smtClean="0">
                <a:latin typeface="Century Gothic"/>
                <a:cs typeface="Century Gothic"/>
              </a:rPr>
              <a:t>	</a:t>
            </a:r>
            <a:r>
              <a:rPr lang="en-US" i="1" dirty="0" smtClean="0">
                <a:latin typeface="Century Gothic"/>
                <a:cs typeface="Century Gothic"/>
              </a:rPr>
              <a:t>Awarded to college bound seniors from clubs that sell at least one page ($150) in conference program ads. Ad revenue will 	be used to cover the cost of the conference program booklets and leftover funds will be designated for scholarships.</a:t>
            </a:r>
          </a:p>
          <a:p>
            <a:r>
              <a:rPr lang="en-US" sz="3600" b="1" dirty="0" smtClean="0">
                <a:latin typeface="Century Gothic"/>
                <a:cs typeface="Century Gothic"/>
              </a:rPr>
              <a:t>Governor’s Project Scholarship</a:t>
            </a:r>
          </a:p>
          <a:p>
            <a:pPr lvl="1"/>
            <a:r>
              <a:rPr lang="en-US" i="1" dirty="0" smtClean="0">
                <a:latin typeface="Century Gothic"/>
                <a:cs typeface="Century Gothic"/>
              </a:rPr>
              <a:t>Awarded to a qualified college bound senior that demonstrates the strongest passion for the Governor’s Project. Scholarship based solely on merit.</a:t>
            </a:r>
          </a:p>
          <a:p>
            <a:r>
              <a:rPr lang="en-US" sz="3600" b="1" dirty="0" smtClean="0">
                <a:latin typeface="Century Gothic"/>
                <a:cs typeface="Century Gothic"/>
              </a:rPr>
              <a:t>Florida District Matching Scholarship</a:t>
            </a:r>
          </a:p>
          <a:p>
            <a:pPr lvl="1"/>
            <a:r>
              <a:rPr lang="en-US" i="1" dirty="0" smtClean="0">
                <a:latin typeface="Century Gothic"/>
                <a:cs typeface="Century Gothic"/>
              </a:rPr>
              <a:t>Awarded to college bound seniors demonstrating the strongest qualifications per the general </a:t>
            </a:r>
            <a:endParaRPr lang="en-US" dirty="0" smtClean="0"/>
          </a:p>
          <a:p>
            <a:r>
              <a:rPr lang="en-US" sz="2000" b="1" dirty="0" smtClean="0">
                <a:latin typeface="Century Gothic"/>
                <a:cs typeface="Century Gothic"/>
              </a:rPr>
              <a:t>J. Walker Field Scholarship (March 15</a:t>
            </a:r>
            <a:r>
              <a:rPr lang="en-US" sz="2000" b="1" baseline="30000" dirty="0" smtClean="0">
                <a:latin typeface="Century Gothic"/>
                <a:cs typeface="Century Gothic"/>
              </a:rPr>
              <a:t>th</a:t>
            </a:r>
            <a:r>
              <a:rPr lang="en-US" sz="2000" b="1" dirty="0" smtClean="0">
                <a:latin typeface="Century Gothic"/>
                <a:cs typeface="Century Gothic"/>
              </a:rPr>
              <a:t>) </a:t>
            </a:r>
          </a:p>
          <a:p>
            <a:pPr lvl="1"/>
            <a:r>
              <a:rPr lang="en-US" sz="1600" i="1" dirty="0" smtClean="0">
                <a:latin typeface="Century Gothic"/>
                <a:cs typeface="Century Gothic"/>
              </a:rPr>
              <a:t>The Florida Foundation sets it’s own criteria, see application. </a:t>
            </a:r>
          </a:p>
          <a:p>
            <a:r>
              <a:rPr lang="en-US" sz="2000" b="1" dirty="0" smtClean="0">
                <a:latin typeface="Century Gothic"/>
                <a:cs typeface="Century Gothic"/>
              </a:rPr>
              <a:t>George Langguth Scholarship (April 15</a:t>
            </a:r>
            <a:r>
              <a:rPr lang="en-US" sz="2000" b="1" baseline="30000" dirty="0" smtClean="0">
                <a:latin typeface="Century Gothic"/>
                <a:cs typeface="Century Gothic"/>
              </a:rPr>
              <a:t>th</a:t>
            </a:r>
            <a:r>
              <a:rPr lang="en-US" sz="2000" b="1" dirty="0" smtClean="0">
                <a:latin typeface="Century Gothic"/>
                <a:cs typeface="Century Gothic"/>
              </a:rPr>
              <a:t>)</a:t>
            </a:r>
          </a:p>
          <a:p>
            <a:pPr lvl="1"/>
            <a:r>
              <a:rPr lang="en-US" sz="1600" i="1" dirty="0" smtClean="0">
                <a:latin typeface="Century Gothic"/>
                <a:cs typeface="Century Gothic"/>
              </a:rPr>
              <a:t>This is a multi-year scholarship given to children or grandchildren of Kiwanians. Recipient may be a high school senior or already in college</a:t>
            </a:r>
            <a:r>
              <a:rPr lang="en-US" sz="1600" i="1" dirty="0" smtClean="0">
                <a:latin typeface="Century Gothic"/>
                <a:cs typeface="Century Gothic"/>
              </a:rPr>
              <a:t>.</a:t>
            </a:r>
          </a:p>
          <a:p>
            <a:pPr lvl="1"/>
            <a:r>
              <a:rPr lang="en-US" sz="1600" b="1" i="1" dirty="0" smtClean="0">
                <a:latin typeface="Century Gothic"/>
                <a:cs typeface="Century Gothic"/>
              </a:rPr>
              <a:t>The</a:t>
            </a:r>
            <a:r>
              <a:rPr lang="en-US" sz="1600" b="1" i="1" baseline="0" dirty="0" smtClean="0">
                <a:latin typeface="Century Gothic"/>
                <a:cs typeface="Century Gothic"/>
              </a:rPr>
              <a:t> Ellie Gander Scholarship</a:t>
            </a:r>
          </a:p>
          <a:p>
            <a:pPr lvl="1"/>
            <a:r>
              <a:rPr lang="en-US" sz="1600" b="0" i="1" baseline="0" dirty="0" smtClean="0">
                <a:latin typeface="Century Gothic"/>
                <a:cs typeface="Century Gothic"/>
              </a:rPr>
              <a:t>Only available to members in Division 1. </a:t>
            </a:r>
            <a:endParaRPr lang="en-US" sz="1600" b="0" i="1" dirty="0" smtClean="0">
              <a:latin typeface="Century Gothic"/>
              <a:cs typeface="Century Gothic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471045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if there are any questions</a:t>
            </a:r>
            <a:r>
              <a:rPr lang="en-US" baseline="0" dirty="0" smtClean="0"/>
              <a:t> that you would be able to answer now.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09837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</a:t>
            </a:r>
            <a:r>
              <a:rPr lang="en-US" baseline="0" dirty="0" smtClean="0"/>
              <a:t> the audience why they think its important to apply for award, scholarships, and contests before you add the rest of the text.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Awards:</a:t>
            </a:r>
          </a:p>
          <a:p>
            <a:r>
              <a:rPr lang="en-US" dirty="0" smtClean="0"/>
              <a:t>-Awards</a:t>
            </a:r>
            <a:r>
              <a:rPr lang="en-US" baseline="0" dirty="0" smtClean="0"/>
              <a:t> display the achievements of our Key Clubbers.</a:t>
            </a:r>
          </a:p>
          <a:p>
            <a:r>
              <a:rPr lang="en-US" baseline="0" dirty="0" smtClean="0"/>
              <a:t>-They recognize motivated individuals and in turn, motive others to work hard in order to achieve the same goals.</a:t>
            </a:r>
          </a:p>
          <a:p>
            <a:r>
              <a:rPr lang="en-US" baseline="0" dirty="0" smtClean="0"/>
              <a:t>-Provide validation that we are doing great things by contributing to our home, schools, and communities.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Contests:</a:t>
            </a:r>
          </a:p>
          <a:p>
            <a:r>
              <a:rPr lang="en-US" baseline="0" dirty="0" smtClean="0"/>
              <a:t>-Showcase the variety talents of our Key Clubbers and entertain others at DCON</a:t>
            </a:r>
          </a:p>
          <a:p>
            <a:r>
              <a:rPr lang="en-US" baseline="0" dirty="0" smtClean="0"/>
              <a:t>-Inspire other members to look for their talents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Scholarships:</a:t>
            </a:r>
          </a:p>
          <a:p>
            <a:r>
              <a:rPr lang="en-US" baseline="0" dirty="0" smtClean="0"/>
              <a:t>-Serve as recognition of the service that individuals are doing </a:t>
            </a:r>
          </a:p>
          <a:p>
            <a:r>
              <a:rPr lang="en-US" baseline="0" dirty="0" smtClean="0"/>
              <a:t>-Assists for college finances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72944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G. Harold Martin Outstand Club President and Distinguished President</a:t>
            </a:r>
          </a:p>
          <a:p>
            <a:r>
              <a:rPr lang="en-US" dirty="0" smtClean="0"/>
              <a:t>	The two awards will be in one application</a:t>
            </a:r>
            <a:r>
              <a:rPr lang="en-US" baseline="0" dirty="0" smtClean="0"/>
              <a:t> as opposed to two. In order to receive the G. Harold Martin, you must fill out the Distinguished Club President application, 	so it easier and simpler to do now.</a:t>
            </a:r>
            <a:endParaRPr lang="en-US" dirty="0" smtClean="0"/>
          </a:p>
          <a:p>
            <a:r>
              <a:rPr lang="en-US" dirty="0" smtClean="0"/>
              <a:t>Kiwanis Relations and Kiwanis Family Ties</a:t>
            </a:r>
          </a:p>
          <a:p>
            <a:r>
              <a:rPr lang="en-US" dirty="0" smtClean="0"/>
              <a:t>	The</a:t>
            </a:r>
            <a:r>
              <a:rPr lang="en-US" baseline="0" dirty="0" smtClean="0"/>
              <a:t> application will be joint to make the application process easier and simpler. More clubs should be able to qualify for more awards because the 	</a:t>
            </a:r>
          </a:p>
          <a:p>
            <a:r>
              <a:rPr lang="en-US" baseline="0" dirty="0" smtClean="0"/>
              <a:t>	application is shorter and combined</a:t>
            </a:r>
            <a:endParaRPr lang="en-US" dirty="0" smtClean="0"/>
          </a:p>
          <a:p>
            <a:r>
              <a:rPr lang="en-US" dirty="0" smtClean="0"/>
              <a:t>Florida Key Club Endowment Fund Award</a:t>
            </a:r>
          </a:p>
          <a:p>
            <a:r>
              <a:rPr lang="en-US" dirty="0" smtClean="0"/>
              <a:t>	This award will be given</a:t>
            </a:r>
            <a:r>
              <a:rPr lang="en-US" baseline="0" dirty="0" smtClean="0"/>
              <a:t> to the top</a:t>
            </a:r>
            <a:r>
              <a:rPr lang="en-US" b="0" baseline="0" dirty="0" smtClean="0"/>
              <a:t> the clubs who have raised the most money per member. There will be a first through third for the four club size 	category.</a:t>
            </a:r>
            <a:r>
              <a:rPr lang="en-US" baseline="0" dirty="0" smtClean="0"/>
              <a:t> </a:t>
            </a:r>
            <a:endParaRPr lang="en-US" dirty="0" smtClean="0"/>
          </a:p>
          <a:p>
            <a:r>
              <a:rPr lang="en-US" dirty="0" smtClean="0"/>
              <a:t>UNICEF/The Eliminate Project Fundraising Award</a:t>
            </a:r>
          </a:p>
          <a:p>
            <a:r>
              <a:rPr lang="en-US" dirty="0" smtClean="0"/>
              <a:t>	This</a:t>
            </a:r>
            <a:r>
              <a:rPr lang="en-US" baseline="0" dirty="0" smtClean="0"/>
              <a:t> award has been eliminated because our focus has shifted from Eliminate to the Endowment Funds</a:t>
            </a:r>
            <a:endParaRPr lang="en-US" dirty="0" smtClean="0"/>
          </a:p>
          <a:p>
            <a:r>
              <a:rPr lang="en-US" dirty="0" smtClean="0"/>
              <a:t>Key</a:t>
            </a:r>
            <a:r>
              <a:rPr lang="en-US" baseline="0" dirty="0" smtClean="0"/>
              <a:t> Clubber of the Year</a:t>
            </a:r>
          </a:p>
          <a:p>
            <a:r>
              <a:rPr lang="en-US" baseline="0" dirty="0" smtClean="0"/>
              <a:t>	This award will be awarded to one individual who goes above and beyond what the role of a Key Clubber 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Key Clubber of</a:t>
            </a:r>
            <a:r>
              <a:rPr lang="en-US" baseline="0" dirty="0" smtClean="0"/>
              <a:t> the Year</a:t>
            </a:r>
          </a:p>
          <a:p>
            <a:r>
              <a:rPr lang="en-US" baseline="0" dirty="0" smtClean="0"/>
              <a:t>	This is the highest honor any Key Clubber in the Florida District can receive. This candidate can be any member in Key Club except for a district board 	member; however, a district board member must endorse your nominee. </a:t>
            </a:r>
          </a:p>
          <a:p>
            <a:r>
              <a:rPr lang="en-US" sz="2800" dirty="0" smtClean="0">
                <a:latin typeface="Century Gothic"/>
                <a:cs typeface="Century Gothic"/>
              </a:rPr>
              <a:t>G. Harold Martin Outstanding Club President</a:t>
            </a:r>
          </a:p>
          <a:p>
            <a:pPr lvl="1"/>
            <a:r>
              <a:rPr lang="en-US" sz="1400" dirty="0" smtClean="0">
                <a:latin typeface="Century Gothic"/>
                <a:cs typeface="Century Gothic"/>
              </a:rPr>
              <a:t>The 5 most outstanding president applicants will be recognized. The winner of this award will receive a $1,000 scholarship.</a:t>
            </a:r>
          </a:p>
          <a:p>
            <a:endParaRPr lang="en-US" baseline="0" dirty="0" smtClean="0"/>
          </a:p>
          <a:p>
            <a:r>
              <a:rPr lang="en-US" baseline="0" dirty="0" smtClean="0"/>
              <a:t>	This individual truly goes above and beyond what any Key Clubber does. They have a genuine passion for service, leadership, and the Kiwanis Family. 	The nominee may be granted a scholarship if funds can be provided from the district.</a:t>
            </a:r>
          </a:p>
          <a:p>
            <a:endParaRPr lang="en-US" baseline="0" dirty="0" smtClean="0"/>
          </a:p>
          <a:p>
            <a:r>
              <a:rPr lang="en-US" dirty="0" smtClean="0"/>
              <a:t>All the distinguished awards</a:t>
            </a:r>
            <a:r>
              <a:rPr lang="en-US" baseline="0" dirty="0" smtClean="0"/>
              <a:t> require an application</a:t>
            </a:r>
          </a:p>
          <a:p>
            <a:r>
              <a:rPr lang="en-US" dirty="0" smtClean="0"/>
              <a:t>Officers and members must have certain number</a:t>
            </a:r>
            <a:r>
              <a:rPr lang="en-US" baseline="0" dirty="0" smtClean="0"/>
              <a:t> of “points” to be eligible for the award</a:t>
            </a:r>
          </a:p>
          <a:p>
            <a:r>
              <a:rPr lang="en-US" baseline="0" dirty="0" smtClean="0"/>
              <a:t>Be sure to begin these before the deadline, because it does require signatures AND letters of recommendations. </a:t>
            </a:r>
          </a:p>
          <a:p>
            <a:r>
              <a:rPr lang="en-US" baseline="0" dirty="0" smtClean="0"/>
              <a:t>-</a:t>
            </a:r>
          </a:p>
          <a:p>
            <a:r>
              <a:rPr lang="en-US" baseline="0" dirty="0" smtClean="0"/>
              <a:t>-If you need extra letters of recommendation, please talk to your Lieutenant Governor, Kiwanis Advisor, Faculty Advisor, Club President, or anyone else that may know about your service through Key Club.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52711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>
                <a:latin typeface="Century Gothic"/>
                <a:cs typeface="Century Gothic"/>
              </a:rPr>
              <a:t>Every Child a Swimmer</a:t>
            </a:r>
          </a:p>
          <a:p>
            <a:pPr lvl="1"/>
            <a:r>
              <a:rPr lang="en-US" sz="1400" dirty="0" smtClean="0">
                <a:latin typeface="Century Gothic"/>
                <a:cs typeface="Century Gothic"/>
              </a:rPr>
              <a:t>Awarded to a club that helped promote the goal of this project: to make all children swimmers that are educated on water safety. </a:t>
            </a:r>
          </a:p>
          <a:p>
            <a:r>
              <a:rPr lang="en-US" sz="2800" dirty="0" smtClean="0">
                <a:latin typeface="Century Gothic"/>
                <a:cs typeface="Century Gothic"/>
              </a:rPr>
              <a:t>Governor’s Project Club Banner Patch</a:t>
            </a:r>
          </a:p>
          <a:p>
            <a:pPr lvl="1"/>
            <a:r>
              <a:rPr lang="en-US" sz="1400" dirty="0" smtClean="0">
                <a:latin typeface="Century Gothic"/>
                <a:cs typeface="Century Gothic"/>
              </a:rPr>
              <a:t>Awarded to clubs that participated in at least 3 examples of the Governor’s Project (Key Goes Green).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Governor’s Project Member </a:t>
            </a:r>
          </a:p>
          <a:p>
            <a:pPr lvl="1"/>
            <a:r>
              <a:rPr lang="en-US" sz="1400" dirty="0" smtClean="0">
                <a:latin typeface="Century Gothic"/>
                <a:cs typeface="Century Gothic"/>
              </a:rPr>
              <a:t>Awarded to members that have dedicated at least 25 hours to Key Goes Green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Kiwanis Family Relation</a:t>
            </a:r>
          </a:p>
          <a:p>
            <a:pPr lvl="1"/>
            <a:r>
              <a:rPr lang="en-US" sz="1400" dirty="0" smtClean="0">
                <a:latin typeface="Century Gothic"/>
                <a:cs typeface="Century Gothic"/>
              </a:rPr>
              <a:t>Given to the Key Club that expressed the best relationship with the rest of the Kiwanis Family.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Kiwanis Family Ties Banner Patch</a:t>
            </a:r>
          </a:p>
          <a:p>
            <a:pPr lvl="1"/>
            <a:r>
              <a:rPr lang="en-US" sz="1400" dirty="0" smtClean="0">
                <a:latin typeface="Century Gothic"/>
                <a:cs typeface="Century Gothic"/>
              </a:rPr>
              <a:t>Awarded to clubs that have participated in at least 3 service projects with their Kiwanis Family, including</a:t>
            </a:r>
            <a:r>
              <a:rPr lang="en-US" sz="1400" baseline="0" dirty="0" smtClean="0">
                <a:latin typeface="Century Gothic"/>
                <a:cs typeface="Century Gothic"/>
              </a:rPr>
              <a:t> Kiwanis, </a:t>
            </a:r>
            <a:r>
              <a:rPr lang="en-US" sz="1400" baseline="0" dirty="0" err="1" smtClean="0">
                <a:latin typeface="Century Gothic"/>
                <a:cs typeface="Century Gothic"/>
              </a:rPr>
              <a:t>Aktion</a:t>
            </a:r>
            <a:r>
              <a:rPr lang="en-US" sz="1400" baseline="0" dirty="0" smtClean="0">
                <a:latin typeface="Century Gothic"/>
                <a:cs typeface="Century Gothic"/>
              </a:rPr>
              <a:t> Club, Builders Club, or K-Kids.</a:t>
            </a:r>
            <a:endParaRPr lang="en-US" sz="1400" dirty="0" smtClean="0">
              <a:latin typeface="Century Gothic"/>
              <a:cs typeface="Century Gothic"/>
            </a:endParaRPr>
          </a:p>
          <a:p>
            <a:pPr lvl="1"/>
            <a:endParaRPr lang="en-US" sz="1400" dirty="0" smtClean="0">
              <a:latin typeface="Century Gothic"/>
              <a:cs typeface="Century Gothic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61327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will be due</a:t>
            </a:r>
            <a:r>
              <a:rPr lang="en-US" baseline="0" dirty="0" smtClean="0"/>
              <a:t> the same date as all other Pre-DCON awards because these awards have to go to International for judging at ICON.</a:t>
            </a:r>
          </a:p>
          <a:p>
            <a:r>
              <a:rPr lang="en-US" baseline="0" dirty="0" smtClean="0"/>
              <a:t>The Posters and Videos must be delivered to the address on the application by 4/1/16 to be considered. </a:t>
            </a:r>
          </a:p>
          <a:p>
            <a:r>
              <a:rPr lang="en-US" baseline="0" dirty="0" smtClean="0"/>
              <a:t>They will be available for pick up at DCON unless they are to be judged and placed at ICON.</a:t>
            </a:r>
          </a:p>
          <a:p>
            <a:r>
              <a:rPr lang="en-US" dirty="0" smtClean="0"/>
              <a:t>Club</a:t>
            </a:r>
            <a:r>
              <a:rPr lang="en-US" baseline="0" dirty="0" smtClean="0"/>
              <a:t> Poster</a:t>
            </a:r>
          </a:p>
          <a:p>
            <a:r>
              <a:rPr lang="en-US" baseline="0" dirty="0" smtClean="0"/>
              <a:t>	-Provides recognition for the club poster which most represents the core vales of Key Club </a:t>
            </a:r>
          </a:p>
          <a:p>
            <a:r>
              <a:rPr lang="en-US" baseline="0" dirty="0" smtClean="0"/>
              <a:t>Club Video</a:t>
            </a:r>
          </a:p>
          <a:p>
            <a:r>
              <a:rPr lang="en-US" baseline="0" dirty="0" smtClean="0"/>
              <a:t>	- A video of no more than 60 seconds, which best demonstrate the values of Key Club. </a:t>
            </a:r>
          </a:p>
          <a:p>
            <a:r>
              <a:rPr lang="en-US" baseline="0" dirty="0" smtClean="0"/>
              <a:t>Major Emphasis Award</a:t>
            </a:r>
          </a:p>
          <a:p>
            <a:r>
              <a:rPr lang="en-US" baseline="0" dirty="0" smtClean="0"/>
              <a:t>	-Any local service project completed by member clubs to the Key Club International Theme. </a:t>
            </a:r>
          </a:p>
          <a:p>
            <a:r>
              <a:rPr lang="en-US" baseline="0" dirty="0" smtClean="0"/>
              <a:t>Single Service Award</a:t>
            </a:r>
          </a:p>
          <a:p>
            <a:r>
              <a:rPr lang="en-US" baseline="0" dirty="0" smtClean="0"/>
              <a:t>	-Provide Recognition to clubs for their single best service Project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to read the instructions for submitting</a:t>
            </a:r>
            <a:r>
              <a:rPr lang="en-US" baseline="0" dirty="0" smtClean="0"/>
              <a:t> the awards. </a:t>
            </a:r>
          </a:p>
          <a:p>
            <a:r>
              <a:rPr lang="en-US" baseline="0" dirty="0" smtClean="0"/>
              <a:t>All directions must be adhered to otherwise the application will be disqualified.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6483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report is a requirement to receive the Distinguished Club award</a:t>
            </a:r>
            <a:r>
              <a:rPr lang="en-US" baseline="0" dirty="0" smtClean="0"/>
              <a:t> and the Malcolm K. Lewis Key Club of the Year award.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Annual Achievement report serves to grade your club based on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-Club administration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-Club Membership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-Leadership Development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-Kiwanis</a:t>
            </a:r>
            <a:r>
              <a:rPr lang="en-US" baseline="0" dirty="0" smtClean="0"/>
              <a:t> Family Involvement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-Club Service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48149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Club memberships growth </a:t>
            </a:r>
          </a:p>
          <a:p>
            <a:r>
              <a:rPr lang="en-US" b="0" dirty="0" smtClean="0"/>
              <a:t>	-Clubs</a:t>
            </a:r>
            <a:r>
              <a:rPr lang="en-US" b="0" baseline="0" dirty="0" smtClean="0"/>
              <a:t> that increase their membership by 10% will receive a certificate</a:t>
            </a:r>
          </a:p>
          <a:p>
            <a:r>
              <a:rPr lang="en-US" b="0" baseline="0" dirty="0" smtClean="0"/>
              <a:t>Early Bird Dues</a:t>
            </a:r>
          </a:p>
          <a:p>
            <a:r>
              <a:rPr lang="en-US" b="0" baseline="0" dirty="0" smtClean="0"/>
              <a:t>	-Dues have been received by International by November 1</a:t>
            </a:r>
            <a:r>
              <a:rPr lang="en-US" b="0" baseline="30000" dirty="0" smtClean="0"/>
              <a:t>st</a:t>
            </a:r>
            <a:r>
              <a:rPr lang="en-US" b="0" baseline="0" dirty="0" smtClean="0"/>
              <a:t>. </a:t>
            </a:r>
          </a:p>
          <a:p>
            <a:r>
              <a:rPr lang="en-US" b="0" baseline="0" dirty="0" smtClean="0"/>
              <a:t>Governors Citation</a:t>
            </a:r>
          </a:p>
          <a:p>
            <a:r>
              <a:rPr lang="en-US" b="0" baseline="0" dirty="0" smtClean="0"/>
              <a:t>	-A club that records at least 30 hours of service per member. </a:t>
            </a:r>
          </a:p>
          <a:p>
            <a:r>
              <a:rPr lang="en-US" b="0" baseline="0" dirty="0" smtClean="0"/>
              <a:t>Key Club Service Award</a:t>
            </a:r>
          </a:p>
          <a:p>
            <a:r>
              <a:rPr lang="en-US" b="0" baseline="0" dirty="0" smtClean="0"/>
              <a:t>	-The clubs who have the most number of service hours per member will receive first through third for four club size category.</a:t>
            </a:r>
          </a:p>
          <a:p>
            <a:r>
              <a:rPr lang="en-US" b="0" baseline="0" dirty="0" smtClean="0"/>
              <a:t>Pride Report Submission Award</a:t>
            </a:r>
          </a:p>
          <a:p>
            <a:r>
              <a:rPr lang="en-US" b="0" baseline="0" dirty="0" smtClean="0"/>
              <a:t>	-Clubs with on-time submissions of their March 2015- February 2016 </a:t>
            </a:r>
          </a:p>
          <a:p>
            <a:r>
              <a:rPr lang="en-US" b="0" baseline="0" dirty="0" smtClean="0"/>
              <a:t>T-o-T for UNICEF</a:t>
            </a:r>
          </a:p>
          <a:p>
            <a:r>
              <a:rPr lang="en-US" b="0" baseline="0" dirty="0" smtClean="0"/>
              <a:t>	-Clubs that raise $250.00 for the Eliminate Project and correctly send it to Key Club international by December 31</a:t>
            </a:r>
            <a:r>
              <a:rPr lang="en-US" b="0" baseline="30000" dirty="0" smtClean="0"/>
              <a:t>st</a:t>
            </a:r>
            <a:endParaRPr lang="en-US" b="0" baseline="0" dirty="0" smtClean="0"/>
          </a:p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647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73F0-700E-7041-B4B9-2A576D24DEB4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6258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73F0-700E-7041-B4B9-2A576D24DEB4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6767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73F0-700E-7041-B4B9-2A576D24DEB4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7790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73F0-700E-7041-B4B9-2A576D24DEB4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0705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73F0-700E-7041-B4B9-2A576D24DEB4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9604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73F0-700E-7041-B4B9-2A576D24DEB4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0061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73F0-700E-7041-B4B9-2A576D24DEB4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68747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73F0-700E-7041-B4B9-2A576D24DEB4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556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73F0-700E-7041-B4B9-2A576D24DEB4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50009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73F0-700E-7041-B4B9-2A576D24DEB4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3036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73F0-700E-7041-B4B9-2A576D24DEB4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6889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773F0-700E-7041-B4B9-2A576D24DEB4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369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oridakeyclub.org/awards-and-contest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awards@floridakeyclub.com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floridakeyclub.org/scholarships/" TargetMode="External"/><Relationship Id="rId2" Type="http://schemas.openxmlformats.org/officeDocument/2006/relationships/hyperlink" Target="http://floridakeyclub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wards@floridakeyclub.co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scholarships@floridakeyclub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25769"/>
            <a:ext cx="7772400" cy="1470025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atin typeface="Garamond"/>
                <a:cs typeface="Garamond"/>
              </a:rPr>
              <a:t>Awards, Contests, and Scholarships</a:t>
            </a:r>
            <a:endParaRPr lang="en-US" sz="6600" b="1" dirty="0">
              <a:latin typeface="Garamond"/>
              <a:cs typeface="Garamond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891576"/>
            <a:ext cx="9144000" cy="3966424"/>
          </a:xfrm>
          <a:prstGeom prst="rect">
            <a:avLst/>
          </a:prstGeom>
          <a:solidFill>
            <a:srgbClr val="B5D424"/>
          </a:solidFill>
          <a:ln>
            <a:solidFill>
              <a:srgbClr val="B5D42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-1836340"/>
            <a:ext cx="9144000" cy="2126626"/>
          </a:xfrm>
          <a:prstGeom prst="rect">
            <a:avLst/>
          </a:prstGeom>
          <a:solidFill>
            <a:srgbClr val="B5D424"/>
          </a:solidFill>
          <a:ln>
            <a:solidFill>
              <a:srgbClr val="B5D42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23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23287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838460" y="3087737"/>
            <a:ext cx="2882856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 smtClean="0"/>
              <a:t>🏆</a:t>
            </a:r>
            <a:endParaRPr lang="en-US" sz="239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586" y="3656652"/>
            <a:ext cx="918614" cy="914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4849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1444"/>
            <a:ext cx="8229600" cy="4104719"/>
          </a:xfrm>
        </p:spPr>
        <p:txBody>
          <a:bodyPr/>
          <a:lstStyle/>
          <a:p>
            <a:pPr marL="176213" indent="-176213"/>
            <a:r>
              <a:rPr lang="en-US" dirty="0" smtClean="0">
                <a:latin typeface="Century Gothic"/>
                <a:cs typeface="Century Gothic"/>
              </a:rPr>
              <a:t>Jack Gander Outstanding Key Club Faculty Advisor</a:t>
            </a:r>
          </a:p>
          <a:p>
            <a:pPr marL="176213" indent="-176213"/>
            <a:r>
              <a:rPr lang="en-US" dirty="0" smtClean="0">
                <a:latin typeface="Century Gothic"/>
                <a:cs typeface="Century Gothic"/>
              </a:rPr>
              <a:t>J. Walker Field Outstanding Kiwanis Advisor</a:t>
            </a:r>
          </a:p>
          <a:p>
            <a:pPr marL="176213" indent="-176213"/>
            <a:r>
              <a:rPr lang="en-US" dirty="0" smtClean="0">
                <a:latin typeface="Century Gothic"/>
                <a:cs typeface="Century Gothic"/>
              </a:rPr>
              <a:t>Robert W. Thal Outstanding Sponsoring Kiwanis Club</a:t>
            </a:r>
          </a:p>
          <a:p>
            <a:pPr marL="0" indent="0">
              <a:buNone/>
            </a:pPr>
            <a:endParaRPr lang="en-US" dirty="0" smtClean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Awards for Our Sponsors</a:t>
            </a:r>
            <a:b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</a:br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Due </a:t>
            </a:r>
            <a:r>
              <a:rPr lang="en-US" sz="4000" b="1" dirty="0" smtClean="0">
                <a:solidFill>
                  <a:srgbClr val="FFFFFF"/>
                </a:solidFill>
                <a:latin typeface="Garamond"/>
                <a:cs typeface="Garamond"/>
              </a:rPr>
              <a:t>April 1st</a:t>
            </a:r>
            <a:endParaRPr lang="en-US" sz="4000" b="1" dirty="0">
              <a:solidFill>
                <a:srgbClr val="FFFFFF"/>
              </a:solidFill>
              <a:latin typeface="Garamond"/>
              <a:cs typeface="Garamond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869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641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6809"/>
            <a:ext cx="8229600" cy="355407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Club Project Display Board</a:t>
            </a:r>
          </a:p>
          <a:p>
            <a:r>
              <a:rPr lang="en-US" dirty="0" smtClean="0">
                <a:latin typeface="Century Gothic"/>
                <a:cs typeface="Century Gothic"/>
              </a:rPr>
              <a:t>Club T-shirt</a:t>
            </a:r>
          </a:p>
          <a:p>
            <a:r>
              <a:rPr lang="en-US" dirty="0" smtClean="0">
                <a:latin typeface="Century Gothic"/>
                <a:cs typeface="Century Gothic"/>
              </a:rPr>
              <a:t>Year in Review Scrapbook </a:t>
            </a:r>
            <a:r>
              <a:rPr lang="en-US" sz="2800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(Traditional and Non-Traditional)</a:t>
            </a:r>
          </a:p>
          <a:p>
            <a:r>
              <a:rPr lang="en-US" dirty="0" smtClean="0">
                <a:latin typeface="Century Gothic"/>
                <a:cs typeface="Century Gothic"/>
              </a:rPr>
              <a:t>Talent Contest</a:t>
            </a:r>
          </a:p>
          <a:p>
            <a:r>
              <a:rPr lang="en-US" dirty="0" smtClean="0">
                <a:latin typeface="Century Gothic"/>
                <a:cs typeface="Century Gothic"/>
              </a:rPr>
              <a:t>Oratorical Contest</a:t>
            </a:r>
          </a:p>
          <a:p>
            <a:pPr lvl="1"/>
            <a:r>
              <a:rPr lang="en-US" i="1" dirty="0" smtClean="0">
                <a:latin typeface="Century Gothic"/>
                <a:cs typeface="Century Gothic"/>
              </a:rPr>
              <a:t>Topic: “How would Key Club membership growth help us further our vision of being caring and competent servant leaders who transform communities worldwide?”</a:t>
            </a:r>
          </a:p>
          <a:p>
            <a:pPr marL="0" indent="0">
              <a:buNone/>
            </a:pPr>
            <a:endParaRPr lang="en-US" dirty="0" smtClean="0">
              <a:latin typeface="Century Gothic"/>
              <a:cs typeface="Century Gothic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FFFF"/>
                </a:solidFill>
                <a:latin typeface="Garamond"/>
                <a:cs typeface="Garamond"/>
              </a:rPr>
              <a:t>Contests- Judged at DCON</a:t>
            </a:r>
            <a:endParaRPr lang="en-US" sz="4000" b="1" dirty="0">
              <a:solidFill>
                <a:srgbClr val="FFFFFF"/>
              </a:solidFill>
              <a:latin typeface="Garamond"/>
              <a:cs typeface="Garamond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0234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2861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 smtClean="0">
              <a:solidFill>
                <a:srgbClr val="FFFFFF"/>
              </a:solidFill>
              <a:latin typeface="Garamond"/>
              <a:cs typeface="Garamond"/>
            </a:endParaRPr>
          </a:p>
          <a:p>
            <a:pPr algn="ctr"/>
            <a:r>
              <a:rPr lang="en-US" sz="4000" b="1" dirty="0" smtClean="0">
                <a:solidFill>
                  <a:srgbClr val="FFFFFF"/>
                </a:solidFill>
                <a:latin typeface="Garamond"/>
                <a:cs typeface="Garamond"/>
              </a:rPr>
              <a:t>Contests </a:t>
            </a:r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- Judged at DCON</a:t>
            </a:r>
            <a:b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</a:br>
            <a:endParaRPr lang="en-US" sz="4000" b="1" dirty="0">
              <a:solidFill>
                <a:srgbClr val="FFFFFF"/>
              </a:solidFill>
              <a:latin typeface="Garamond"/>
              <a:cs typeface="Garamond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6581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69471" y="1963299"/>
            <a:ext cx="667838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B5D424"/>
                </a:solidFill>
                <a:latin typeface="Century Gothic" pitchFamily="34" charset="0"/>
              </a:rPr>
              <a:t>How to apply: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 Go to floridakeyclub.org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 Click on the Awards and Contests tab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 Click on the award you would like to apply for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 Follow instructions on the application</a:t>
            </a: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6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4910"/>
            <a:ext cx="8229600" cy="41047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B5D424"/>
                </a:solidFill>
                <a:latin typeface="Century Gothic" pitchFamily="34" charset="0"/>
              </a:rPr>
              <a:t>Seniors ONLY</a:t>
            </a:r>
            <a:r>
              <a:rPr lang="en-US" dirty="0" smtClean="0">
                <a:latin typeface="Century Gothic" pitchFamily="34" charset="0"/>
              </a:rPr>
              <a:t>! </a:t>
            </a:r>
          </a:p>
          <a:p>
            <a:r>
              <a:rPr lang="en-US" dirty="0" smtClean="0">
                <a:latin typeface="Century Gothic" pitchFamily="34" charset="0"/>
              </a:rPr>
              <a:t>If interested, fill out the </a:t>
            </a:r>
            <a:r>
              <a:rPr lang="en-US" b="1" dirty="0" smtClean="0">
                <a:solidFill>
                  <a:srgbClr val="B5D424"/>
                </a:solidFill>
                <a:latin typeface="Century Gothic" pitchFamily="34" charset="0"/>
              </a:rPr>
              <a:t>Judging Nomination Application </a:t>
            </a:r>
            <a:r>
              <a:rPr lang="en-US" dirty="0" smtClean="0">
                <a:latin typeface="Century Gothic" pitchFamily="34" charset="0"/>
              </a:rPr>
              <a:t>at </a:t>
            </a:r>
            <a:r>
              <a:rPr lang="en-US" dirty="0" smtClean="0">
                <a:latin typeface="Century Gothic" pitchFamily="34" charset="0"/>
                <a:hlinkClick r:id="rId3"/>
              </a:rPr>
              <a:t>www.floridakeyclub.org/awards-and-contests</a:t>
            </a:r>
            <a:r>
              <a:rPr lang="en-US" dirty="0" smtClean="0">
                <a:latin typeface="Century Gothic" pitchFamily="34" charset="0"/>
              </a:rPr>
              <a:t> </a:t>
            </a:r>
          </a:p>
          <a:p>
            <a:pPr algn="ctr"/>
            <a:r>
              <a:rPr lang="en-US" dirty="0" smtClean="0">
                <a:latin typeface="Century Gothic" pitchFamily="34" charset="0"/>
              </a:rPr>
              <a:t>Applications are </a:t>
            </a:r>
            <a:r>
              <a:rPr lang="en-US" b="1" dirty="0" smtClean="0">
                <a:solidFill>
                  <a:srgbClr val="B5D424"/>
                </a:solidFill>
                <a:latin typeface="Century Gothic" pitchFamily="34" charset="0"/>
              </a:rPr>
              <a:t>DUE </a:t>
            </a:r>
            <a:r>
              <a:rPr lang="en-US" dirty="0" smtClean="0">
                <a:solidFill>
                  <a:srgbClr val="B5D424"/>
                </a:solidFill>
                <a:latin typeface="Century Gothic" pitchFamily="34" charset="0"/>
              </a:rPr>
              <a:t> April 1, 2016 </a:t>
            </a:r>
            <a:r>
              <a:rPr lang="en-US" dirty="0" smtClean="0">
                <a:latin typeface="Century Gothic" pitchFamily="34" charset="0"/>
              </a:rPr>
              <a:t>to </a:t>
            </a:r>
            <a:r>
              <a:rPr lang="en-US" dirty="0" smtClean="0">
                <a:latin typeface="Century Gothic" pitchFamily="34" charset="0"/>
                <a:hlinkClick r:id="rId4"/>
              </a:rPr>
              <a:t>awards@floridakeyclub.com</a:t>
            </a:r>
            <a:r>
              <a:rPr lang="en-US" dirty="0" smtClean="0">
                <a:latin typeface="Century Gothic" pitchFamily="34" charset="0"/>
              </a:rPr>
              <a:t>. </a:t>
            </a:r>
            <a:endParaRPr lang="en-US" b="1" dirty="0" smtClean="0">
              <a:latin typeface="Century Gothic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Awards Judging</a:t>
            </a:r>
            <a:endParaRPr lang="en-US" sz="4000" dirty="0">
              <a:solidFill>
                <a:srgbClr val="FFFFFF"/>
              </a:solidFill>
              <a:latin typeface="Garamond"/>
              <a:cs typeface="Garamond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8335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4614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36556"/>
          </a:xfrm>
        </p:spPr>
        <p:txBody>
          <a:bodyPr>
            <a:normAutofit/>
          </a:bodyPr>
          <a:lstStyle/>
          <a:p>
            <a:r>
              <a:rPr lang="en-US" sz="2800" i="1" dirty="0" smtClean="0">
                <a:latin typeface="Century Gothic"/>
                <a:cs typeface="Century Gothic"/>
              </a:rPr>
              <a:t>DCON Program Ad </a:t>
            </a:r>
          </a:p>
          <a:p>
            <a:r>
              <a:rPr lang="en-US" sz="2800" dirty="0" smtClean="0">
                <a:latin typeface="Century Gothic"/>
                <a:cs typeface="Century Gothic"/>
              </a:rPr>
              <a:t>Governor’s Project </a:t>
            </a:r>
          </a:p>
          <a:p>
            <a:r>
              <a:rPr lang="en-US" sz="2800" dirty="0" smtClean="0">
                <a:latin typeface="Century Gothic"/>
                <a:cs typeface="Century Gothic"/>
              </a:rPr>
              <a:t>Florida Key Club Endowment Fund </a:t>
            </a:r>
            <a:endParaRPr lang="en-US" sz="2800" dirty="0" smtClean="0">
              <a:latin typeface="Century Gothic"/>
              <a:cs typeface="Century Gothic"/>
            </a:endParaRPr>
          </a:p>
          <a:p>
            <a:r>
              <a:rPr lang="en-US" sz="2800" dirty="0" smtClean="0">
                <a:latin typeface="Century Gothic"/>
                <a:cs typeface="Century Gothic"/>
              </a:rPr>
              <a:t>The Ellie Gander Scholarship</a:t>
            </a:r>
            <a:endParaRPr lang="en-US" sz="2800" dirty="0" smtClean="0">
              <a:latin typeface="Century Gothic"/>
              <a:cs typeface="Century Gothic"/>
            </a:endParaRPr>
          </a:p>
          <a:p>
            <a:r>
              <a:rPr lang="en-US" sz="2800" dirty="0" smtClean="0">
                <a:solidFill>
                  <a:srgbClr val="B5D424"/>
                </a:solidFill>
                <a:latin typeface="Century Gothic"/>
                <a:cs typeface="Century Gothic"/>
              </a:rPr>
              <a:t>From the Florida Kiwanis Foundation:</a:t>
            </a:r>
          </a:p>
          <a:p>
            <a:pPr lvl="1"/>
            <a:r>
              <a:rPr lang="en-US" sz="2400" dirty="0" smtClean="0">
                <a:latin typeface="Century Gothic"/>
                <a:cs typeface="Century Gothic"/>
              </a:rPr>
              <a:t>J</a:t>
            </a:r>
            <a:r>
              <a:rPr lang="en-US" sz="2400" dirty="0">
                <a:latin typeface="Century Gothic"/>
                <a:cs typeface="Century Gothic"/>
              </a:rPr>
              <a:t>. Walker Field </a:t>
            </a:r>
            <a:endParaRPr lang="en-US" sz="2400" dirty="0" smtClean="0">
              <a:latin typeface="Century Gothic"/>
              <a:cs typeface="Century Gothic"/>
            </a:endParaRPr>
          </a:p>
          <a:p>
            <a:pPr lvl="1"/>
            <a:r>
              <a:rPr lang="en-US" sz="2400" dirty="0" smtClean="0">
                <a:latin typeface="Century Gothic"/>
                <a:cs typeface="Century Gothic"/>
              </a:rPr>
              <a:t>George Langguth</a:t>
            </a:r>
            <a:endParaRPr lang="en-US" sz="2400" u="sng" dirty="0">
              <a:latin typeface="Century Gothic"/>
              <a:cs typeface="Century Gothic"/>
            </a:endParaRPr>
          </a:p>
          <a:p>
            <a:pPr marL="0" indent="0" algn="ctr">
              <a:buNone/>
            </a:pPr>
            <a:r>
              <a:rPr lang="en-US" sz="2800" u="sng" dirty="0">
                <a:solidFill>
                  <a:srgbClr val="7E90AA"/>
                </a:solidFill>
                <a:latin typeface="Century Gothic"/>
                <a:cs typeface="Century Gothic"/>
              </a:rPr>
              <a:t>Each of these scholarships is a $1000 award!</a:t>
            </a:r>
            <a:endParaRPr lang="en-US" sz="2800" dirty="0">
              <a:solidFill>
                <a:srgbClr val="7E90AA"/>
              </a:solidFill>
              <a:latin typeface="Century Gothic"/>
              <a:cs typeface="Century Gothic"/>
            </a:endParaRPr>
          </a:p>
          <a:p>
            <a:endParaRPr lang="en-US" i="1" dirty="0" smtClean="0">
              <a:latin typeface="Century Gothic"/>
              <a:cs typeface="Century Gothic"/>
            </a:endParaRPr>
          </a:p>
          <a:p>
            <a:pPr marL="0" indent="0">
              <a:buNone/>
            </a:pPr>
            <a:endParaRPr lang="en-US" dirty="0" smtClean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063690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Types of </a:t>
            </a:r>
            <a:r>
              <a:rPr lang="en-US" sz="4000" b="1" dirty="0" smtClean="0">
                <a:solidFill>
                  <a:srgbClr val="FFFFFF"/>
                </a:solidFill>
                <a:latin typeface="Garamond"/>
                <a:cs typeface="Garamond"/>
              </a:rPr>
              <a:t>Scholarships</a:t>
            </a:r>
            <a:endParaRPr lang="en-US" sz="4000" b="1" dirty="0">
              <a:solidFill>
                <a:srgbClr val="FFFFFF"/>
              </a:solidFill>
              <a:latin typeface="Garamond"/>
              <a:cs typeface="Garamond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1063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3457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64710"/>
            <a:ext cx="3788229" cy="410471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Go to: </a:t>
            </a:r>
            <a:r>
              <a:rPr lang="en-US" dirty="0" smtClean="0">
                <a:latin typeface="Century Gothic"/>
                <a:cs typeface="Century Gothic"/>
                <a:hlinkClick r:id="rId2"/>
              </a:rPr>
              <a:t>http://floridakeyclub.org/</a:t>
            </a:r>
            <a:r>
              <a:rPr lang="en-US" dirty="0" smtClean="0">
                <a:latin typeface="Century Gothic"/>
                <a:cs typeface="Century Gothic"/>
              </a:rPr>
              <a:t> then select </a:t>
            </a:r>
            <a:r>
              <a:rPr lang="en-US" b="1" dirty="0" smtClean="0">
                <a:solidFill>
                  <a:srgbClr val="B5D424"/>
                </a:solidFill>
                <a:latin typeface="Century Gothic"/>
                <a:cs typeface="Century Gothic"/>
              </a:rPr>
              <a:t>Scholarships</a:t>
            </a:r>
            <a:r>
              <a:rPr lang="en-US" dirty="0" smtClean="0">
                <a:latin typeface="Century Gothic"/>
                <a:cs typeface="Century Gothic"/>
              </a:rPr>
              <a:t> on the left side.</a:t>
            </a:r>
          </a:p>
          <a:p>
            <a:pPr marL="0" indent="0" algn="ctr">
              <a:buNone/>
            </a:pPr>
            <a:r>
              <a:rPr lang="en-US" dirty="0" smtClean="0">
                <a:latin typeface="Century Gothic"/>
                <a:cs typeface="Century Gothic"/>
              </a:rPr>
              <a:t>-OR-</a:t>
            </a:r>
          </a:p>
          <a:p>
            <a:r>
              <a:rPr lang="en-US" dirty="0" smtClean="0">
                <a:latin typeface="Century Gothic"/>
                <a:cs typeface="Century Gothic"/>
              </a:rPr>
              <a:t>Go to: </a:t>
            </a:r>
            <a:r>
              <a:rPr lang="en-US" dirty="0" smtClean="0">
                <a:latin typeface="Century Gothic"/>
                <a:cs typeface="Century Gothic"/>
                <a:hlinkClick r:id="rId3"/>
              </a:rPr>
              <a:t>http://floridakeyclub.org/scholarships/</a:t>
            </a:r>
            <a:endParaRPr lang="en-US" dirty="0" smtClean="0">
              <a:latin typeface="Century Gothic"/>
              <a:cs typeface="Century Gothic"/>
            </a:endParaRPr>
          </a:p>
          <a:p>
            <a:pPr marL="0" indent="0">
              <a:buNone/>
            </a:pPr>
            <a:endParaRPr lang="en-US" dirty="0" smtClean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How to </a:t>
            </a:r>
            <a:r>
              <a:rPr lang="en-US" sz="4000" b="1" dirty="0" smtClean="0">
                <a:solidFill>
                  <a:srgbClr val="FFFFFF"/>
                </a:solidFill>
                <a:latin typeface="Garamond"/>
                <a:cs typeface="Garamond"/>
              </a:rPr>
              <a:t>Apply</a:t>
            </a:r>
            <a:endParaRPr lang="en-US" sz="4000" b="1" dirty="0">
              <a:solidFill>
                <a:srgbClr val="FFFFFF"/>
              </a:solidFill>
              <a:latin typeface="Garamond"/>
              <a:cs typeface="Garamond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01011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Screen Shot 2015-08-03 at 7.26.29 PM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9788" r="12177" b="3704"/>
          <a:stretch/>
        </p:blipFill>
        <p:spPr>
          <a:xfrm>
            <a:off x="5267532" y="2122714"/>
            <a:ext cx="3600224" cy="3302000"/>
          </a:xfrm>
          <a:prstGeom prst="rect">
            <a:avLst/>
          </a:prstGeom>
        </p:spPr>
      </p:pic>
      <p:sp>
        <p:nvSpPr>
          <p:cNvPr id="8" name="Donut 7"/>
          <p:cNvSpPr/>
          <p:nvPr/>
        </p:nvSpPr>
        <p:spPr>
          <a:xfrm>
            <a:off x="4898573" y="4118429"/>
            <a:ext cx="2503714" cy="870858"/>
          </a:xfrm>
          <a:prstGeom prst="donut">
            <a:avLst/>
          </a:prstGeom>
          <a:solidFill>
            <a:srgbClr val="B5D424"/>
          </a:solidFill>
          <a:ln>
            <a:solidFill>
              <a:srgbClr val="B5D42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Left Arrow 8"/>
          <p:cNvSpPr/>
          <p:nvPr/>
        </p:nvSpPr>
        <p:spPr>
          <a:xfrm rot="13975878">
            <a:off x="4027088" y="3813795"/>
            <a:ext cx="834572" cy="508000"/>
          </a:xfrm>
          <a:prstGeom prst="leftArrow">
            <a:avLst/>
          </a:prstGeom>
          <a:solidFill>
            <a:srgbClr val="B5D424"/>
          </a:solidFill>
          <a:ln>
            <a:solidFill>
              <a:srgbClr val="B5D42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184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021444"/>
            <a:ext cx="8964593" cy="4104719"/>
          </a:xfrm>
        </p:spPr>
        <p:txBody>
          <a:bodyPr/>
          <a:lstStyle/>
          <a:p>
            <a:r>
              <a:rPr lang="en-US" dirty="0" smtClean="0">
                <a:solidFill>
                  <a:srgbClr val="B5D424"/>
                </a:solidFill>
                <a:latin typeface="Century Gothic"/>
                <a:cs typeface="Century Gothic"/>
              </a:rPr>
              <a:t>Awards</a:t>
            </a:r>
            <a:r>
              <a:rPr lang="en-US" dirty="0" smtClean="0">
                <a:latin typeface="Century Gothic"/>
                <a:cs typeface="Century Gothic"/>
              </a:rPr>
              <a:t>: Contact </a:t>
            </a:r>
            <a:r>
              <a:rPr lang="en-US" b="1" dirty="0" smtClean="0">
                <a:solidFill>
                  <a:srgbClr val="B5D424"/>
                </a:solidFill>
                <a:latin typeface="Century Gothic"/>
                <a:cs typeface="Century Gothic"/>
              </a:rPr>
              <a:t>Jennifer Moscovitch</a:t>
            </a:r>
            <a:r>
              <a:rPr lang="en-US" dirty="0" smtClean="0">
                <a:latin typeface="Century Gothic"/>
                <a:cs typeface="Century Gothic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entury Gothic"/>
                <a:cs typeface="Century Gothic"/>
              </a:rPr>
              <a:t>       at:  </a:t>
            </a:r>
            <a:r>
              <a:rPr lang="en-US" i="1" dirty="0" smtClean="0">
                <a:solidFill>
                  <a:srgbClr val="0070C0"/>
                </a:solidFill>
                <a:latin typeface="Century Gothic"/>
                <a:cs typeface="Century Gothic"/>
                <a:hlinkClick r:id="rId3"/>
              </a:rPr>
              <a:t>awards@floridakeyclub.com</a:t>
            </a:r>
            <a:endParaRPr lang="en-US" i="1" dirty="0" smtClean="0">
              <a:solidFill>
                <a:srgbClr val="0070C0"/>
              </a:solidFill>
              <a:latin typeface="Century Gothic"/>
              <a:cs typeface="Century Gothic"/>
            </a:endParaRPr>
          </a:p>
          <a:p>
            <a:endParaRPr lang="en-US" sz="1800" i="1" dirty="0" smtClean="0">
              <a:solidFill>
                <a:srgbClr val="0070C0"/>
              </a:solidFill>
              <a:latin typeface="Century Gothic"/>
              <a:cs typeface="Century Gothic"/>
            </a:endParaRPr>
          </a:p>
          <a:p>
            <a:r>
              <a:rPr lang="en-US" dirty="0" smtClean="0">
                <a:solidFill>
                  <a:srgbClr val="B5D424"/>
                </a:solidFill>
                <a:latin typeface="Century Gothic"/>
                <a:cs typeface="Century Gothic"/>
              </a:rPr>
              <a:t>Scholarships</a:t>
            </a:r>
            <a:r>
              <a:rPr lang="en-US" dirty="0" smtClean="0">
                <a:latin typeface="Century Gothic"/>
                <a:cs typeface="Century Gothic"/>
              </a:rPr>
              <a:t>: Contact </a:t>
            </a:r>
            <a:r>
              <a:rPr lang="en-US" b="1" dirty="0" smtClean="0">
                <a:solidFill>
                  <a:srgbClr val="B5D424"/>
                </a:solidFill>
                <a:latin typeface="Century Gothic"/>
                <a:cs typeface="Century Gothic"/>
              </a:rPr>
              <a:t>Alexander Perez</a:t>
            </a:r>
            <a:r>
              <a:rPr lang="en-US" dirty="0" smtClean="0">
                <a:latin typeface="Century Gothic"/>
                <a:cs typeface="Century Gothic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entury Gothic"/>
                <a:cs typeface="Century Gothic"/>
              </a:rPr>
              <a:t>       at: </a:t>
            </a:r>
            <a:r>
              <a:rPr lang="en-US" i="1" dirty="0" smtClean="0">
                <a:solidFill>
                  <a:srgbClr val="0070C0"/>
                </a:solidFill>
                <a:latin typeface="Century Gothic"/>
                <a:cs typeface="Century Gothic"/>
                <a:hlinkClick r:id="rId4"/>
              </a:rPr>
              <a:t>scholarships@floridakeyclub.com</a:t>
            </a:r>
            <a:r>
              <a:rPr lang="en-US" i="1" dirty="0" smtClean="0">
                <a:solidFill>
                  <a:srgbClr val="0070C0"/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buNone/>
            </a:pPr>
            <a:endParaRPr lang="en-US" dirty="0" smtClean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FFFF"/>
                </a:solidFill>
                <a:latin typeface="Garamond"/>
                <a:cs typeface="Garamond"/>
              </a:rPr>
              <a:t>Any Questions, Comments, or Concerns?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869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3398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1444"/>
            <a:ext cx="8229600" cy="4104719"/>
          </a:xfrm>
        </p:spPr>
        <p:txBody>
          <a:bodyPr/>
          <a:lstStyle/>
          <a:p>
            <a:r>
              <a:rPr lang="en-US" b="1" dirty="0" smtClean="0">
                <a:solidFill>
                  <a:srgbClr val="B5D424"/>
                </a:solidFill>
                <a:latin typeface="Century Gothic"/>
                <a:cs typeface="Century Gothic"/>
              </a:rPr>
              <a:t>Recognition</a:t>
            </a:r>
            <a:r>
              <a:rPr lang="en-US" dirty="0" smtClean="0">
                <a:latin typeface="Century Gothic"/>
                <a:cs typeface="Century Gothic"/>
              </a:rPr>
              <a:t> of self and others </a:t>
            </a:r>
          </a:p>
          <a:p>
            <a:r>
              <a:rPr lang="en-US" b="1" dirty="0" smtClean="0">
                <a:solidFill>
                  <a:srgbClr val="B5D424"/>
                </a:solidFill>
                <a:latin typeface="Century Gothic"/>
                <a:cs typeface="Century Gothic"/>
              </a:rPr>
              <a:t>Validation</a:t>
            </a:r>
            <a:r>
              <a:rPr lang="en-US" dirty="0" smtClean="0">
                <a:latin typeface="Century Gothic"/>
                <a:cs typeface="Century Gothic"/>
              </a:rPr>
              <a:t> of service to community</a:t>
            </a:r>
          </a:p>
          <a:p>
            <a:r>
              <a:rPr lang="en-US" b="1" dirty="0" smtClean="0">
                <a:solidFill>
                  <a:srgbClr val="B5D424"/>
                </a:solidFill>
                <a:latin typeface="Century Gothic"/>
                <a:cs typeface="Century Gothic"/>
              </a:rPr>
              <a:t>Motivate</a:t>
            </a:r>
            <a:r>
              <a:rPr lang="en-US" b="1" dirty="0" smtClean="0">
                <a:latin typeface="Century Gothic"/>
                <a:cs typeface="Century Gothic"/>
              </a:rPr>
              <a:t> </a:t>
            </a:r>
            <a:r>
              <a:rPr lang="en-US" dirty="0" smtClean="0">
                <a:latin typeface="Century Gothic"/>
                <a:cs typeface="Century Gothic"/>
              </a:rPr>
              <a:t>others to serve </a:t>
            </a:r>
          </a:p>
          <a:p>
            <a:r>
              <a:rPr lang="en-US" b="1" dirty="0" smtClean="0">
                <a:solidFill>
                  <a:srgbClr val="B5D424"/>
                </a:solidFill>
                <a:latin typeface="Century Gothic"/>
                <a:cs typeface="Century Gothic"/>
              </a:rPr>
              <a:t>Influence</a:t>
            </a:r>
            <a:r>
              <a:rPr lang="en-US" dirty="0" smtClean="0">
                <a:latin typeface="Century Gothic"/>
                <a:cs typeface="Century Gothic"/>
              </a:rPr>
              <a:t> others positively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Garamond"/>
                <a:cs typeface="Garamond"/>
              </a:rPr>
              <a:t>Why are Awards, Contests, </a:t>
            </a:r>
            <a:br>
              <a:rPr lang="en-US" sz="4000" b="1" dirty="0">
                <a:solidFill>
                  <a:schemeClr val="bg1"/>
                </a:solidFill>
                <a:latin typeface="Garamond"/>
                <a:cs typeface="Garamond"/>
              </a:rPr>
            </a:br>
            <a:r>
              <a:rPr lang="en-US" sz="4000" b="1" dirty="0">
                <a:solidFill>
                  <a:schemeClr val="bg1"/>
                </a:solidFill>
                <a:latin typeface="Garamond"/>
                <a:cs typeface="Garamond"/>
              </a:rPr>
              <a:t>and Scholarships Important?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7638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3690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55371"/>
            <a:ext cx="8229600" cy="417195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Combined: G. Harold Martin Outstanding Club President and Distinguished Club President applications</a:t>
            </a:r>
          </a:p>
          <a:p>
            <a:r>
              <a:rPr lang="en-US" sz="2400" dirty="0" smtClean="0">
                <a:latin typeface="Century Gothic" pitchFamily="34" charset="0"/>
              </a:rPr>
              <a:t>Combined: Kiwanis Family Relations and Kiwanis Family Ties applications</a:t>
            </a:r>
          </a:p>
          <a:p>
            <a:r>
              <a:rPr lang="en-US" sz="2400" dirty="0" smtClean="0">
                <a:latin typeface="Century Gothic" pitchFamily="34" charset="0"/>
              </a:rPr>
              <a:t>Added: Florida Key Club Endowment Fund Award</a:t>
            </a:r>
          </a:p>
          <a:p>
            <a:r>
              <a:rPr lang="en-US" sz="2400" dirty="0" smtClean="0">
                <a:latin typeface="Century Gothic" pitchFamily="34" charset="0"/>
              </a:rPr>
              <a:t>Removed: UNICEF/The Eliminate Project Fundraising Award</a:t>
            </a:r>
          </a:p>
          <a:p>
            <a:r>
              <a:rPr lang="en-US" sz="2400" dirty="0" smtClean="0">
                <a:latin typeface="Century Gothic" pitchFamily="34" charset="0"/>
              </a:rPr>
              <a:t>Added: Key Clubber of the Year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Garamond"/>
                <a:cs typeface="Garamond"/>
              </a:rPr>
              <a:t>Changes to Awards</a:t>
            </a:r>
            <a:endParaRPr lang="en-US" sz="4000" b="1" dirty="0">
              <a:solidFill>
                <a:schemeClr val="bg1"/>
              </a:solidFill>
              <a:latin typeface="Garamond"/>
              <a:cs typeface="Garamond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7638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6630"/>
            <a:ext cx="8229600" cy="4104719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95000"/>
              </a:lnSpc>
            </a:pPr>
            <a:r>
              <a:rPr lang="en-US" sz="2800" b="1" dirty="0" smtClean="0">
                <a:solidFill>
                  <a:srgbClr val="B5D424"/>
                </a:solidFill>
                <a:latin typeface="Century Gothic"/>
                <a:cs typeface="Century Gothic"/>
              </a:rPr>
              <a:t>Key Clubber </a:t>
            </a:r>
            <a:r>
              <a:rPr lang="en-US" sz="3000" i="1" dirty="0" smtClean="0">
                <a:latin typeface="Century Gothic"/>
                <a:cs typeface="Century Gothic"/>
              </a:rPr>
              <a:t>of the Year</a:t>
            </a:r>
          </a:p>
          <a:p>
            <a:pPr>
              <a:lnSpc>
                <a:spcPct val="95000"/>
              </a:lnSpc>
            </a:pPr>
            <a:r>
              <a:rPr lang="en-US" sz="2900" dirty="0" smtClean="0">
                <a:latin typeface="Century Gothic"/>
                <a:cs typeface="Century Gothic"/>
              </a:rPr>
              <a:t>Distinguished Club </a:t>
            </a:r>
            <a:r>
              <a:rPr lang="en-US" sz="2900" b="1" dirty="0" smtClean="0">
                <a:solidFill>
                  <a:srgbClr val="B5D424"/>
                </a:solidFill>
                <a:latin typeface="Century Gothic"/>
                <a:cs typeface="Century Gothic"/>
              </a:rPr>
              <a:t>President </a:t>
            </a:r>
            <a:r>
              <a:rPr lang="en-US" sz="2900" dirty="0" smtClean="0">
                <a:latin typeface="Century Gothic"/>
                <a:cs typeface="Century Gothic"/>
              </a:rPr>
              <a:t>and </a:t>
            </a:r>
            <a:r>
              <a:rPr lang="en-US" sz="2900" b="1" dirty="0" smtClean="0">
                <a:solidFill>
                  <a:srgbClr val="B5D424"/>
                </a:solidFill>
                <a:latin typeface="Century Gothic"/>
                <a:cs typeface="Century Gothic"/>
              </a:rPr>
              <a:t>G. Harold Martin Outstanding Club President</a:t>
            </a:r>
          </a:p>
          <a:p>
            <a:pPr>
              <a:lnSpc>
                <a:spcPct val="95000"/>
              </a:lnSpc>
            </a:pPr>
            <a:r>
              <a:rPr lang="en-US" sz="2900" dirty="0" smtClean="0">
                <a:latin typeface="Century Gothic"/>
                <a:cs typeface="Century Gothic"/>
              </a:rPr>
              <a:t>Distinguished Club </a:t>
            </a:r>
            <a:r>
              <a:rPr lang="en-US" sz="2900" b="1" dirty="0" smtClean="0">
                <a:solidFill>
                  <a:srgbClr val="B5D424"/>
                </a:solidFill>
                <a:latin typeface="Century Gothic"/>
                <a:cs typeface="Century Gothic"/>
              </a:rPr>
              <a:t>Vice-President</a:t>
            </a:r>
          </a:p>
          <a:p>
            <a:pPr>
              <a:lnSpc>
                <a:spcPct val="95000"/>
              </a:lnSpc>
            </a:pPr>
            <a:r>
              <a:rPr lang="en-US" sz="2900" dirty="0" smtClean="0">
                <a:latin typeface="Century Gothic"/>
                <a:cs typeface="Century Gothic"/>
              </a:rPr>
              <a:t>Distinguished Club </a:t>
            </a:r>
            <a:r>
              <a:rPr lang="en-US" sz="2900" b="1" dirty="0" smtClean="0">
                <a:solidFill>
                  <a:srgbClr val="B5D424"/>
                </a:solidFill>
                <a:latin typeface="Century Gothic"/>
                <a:cs typeface="Century Gothic"/>
              </a:rPr>
              <a:t>Secretary</a:t>
            </a:r>
          </a:p>
          <a:p>
            <a:pPr>
              <a:lnSpc>
                <a:spcPct val="95000"/>
              </a:lnSpc>
            </a:pPr>
            <a:r>
              <a:rPr lang="en-US" sz="2900" dirty="0" smtClean="0">
                <a:latin typeface="Century Gothic"/>
                <a:cs typeface="Century Gothic"/>
              </a:rPr>
              <a:t>Distinguished Club </a:t>
            </a:r>
            <a:r>
              <a:rPr lang="en-US" sz="2900" b="1" dirty="0" smtClean="0">
                <a:solidFill>
                  <a:srgbClr val="B5D424"/>
                </a:solidFill>
                <a:latin typeface="Century Gothic"/>
                <a:cs typeface="Century Gothic"/>
              </a:rPr>
              <a:t>Treasurer</a:t>
            </a:r>
          </a:p>
          <a:p>
            <a:pPr>
              <a:lnSpc>
                <a:spcPct val="95000"/>
              </a:lnSpc>
            </a:pPr>
            <a:r>
              <a:rPr lang="en-US" sz="2900" dirty="0" smtClean="0">
                <a:latin typeface="Century Gothic"/>
                <a:cs typeface="Century Gothic"/>
              </a:rPr>
              <a:t>Distinguished Club </a:t>
            </a:r>
            <a:r>
              <a:rPr lang="en-US" sz="2900" b="1" dirty="0" smtClean="0">
                <a:solidFill>
                  <a:srgbClr val="B5D424"/>
                </a:solidFill>
                <a:latin typeface="Century Gothic"/>
                <a:cs typeface="Century Gothic"/>
              </a:rPr>
              <a:t>Editor</a:t>
            </a:r>
          </a:p>
          <a:p>
            <a:pPr>
              <a:lnSpc>
                <a:spcPct val="95000"/>
              </a:lnSpc>
            </a:pPr>
            <a:r>
              <a:rPr lang="en-US" sz="2900" dirty="0" smtClean="0">
                <a:latin typeface="Century Gothic"/>
                <a:cs typeface="Century Gothic"/>
              </a:rPr>
              <a:t>Distinguished </a:t>
            </a:r>
            <a:r>
              <a:rPr lang="en-US" sz="2900" b="1" dirty="0" smtClean="0">
                <a:solidFill>
                  <a:srgbClr val="B5D424"/>
                </a:solidFill>
                <a:latin typeface="Century Gothic"/>
                <a:cs typeface="Century Gothic"/>
              </a:rPr>
              <a:t>Class Director</a:t>
            </a:r>
          </a:p>
          <a:p>
            <a:pPr>
              <a:lnSpc>
                <a:spcPct val="95000"/>
              </a:lnSpc>
            </a:pPr>
            <a:r>
              <a:rPr lang="en-US" sz="2900" dirty="0" smtClean="0">
                <a:latin typeface="Century Gothic"/>
                <a:cs typeface="Century Gothic"/>
              </a:rPr>
              <a:t>Distinguished Club </a:t>
            </a:r>
            <a:r>
              <a:rPr lang="en-US" sz="2900" b="1" dirty="0" smtClean="0">
                <a:solidFill>
                  <a:srgbClr val="B5D424"/>
                </a:solidFill>
                <a:latin typeface="Century Gothic"/>
                <a:cs typeface="Century Gothic"/>
              </a:rPr>
              <a:t>Member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417637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Awards </a:t>
            </a:r>
            <a:r>
              <a:rPr lang="en-US" sz="4000" b="1" dirty="0" smtClean="0">
                <a:solidFill>
                  <a:srgbClr val="FFFFFF"/>
                </a:solidFill>
                <a:latin typeface="Garamond"/>
                <a:cs typeface="Garamond"/>
              </a:rPr>
              <a:t>Due April 1</a:t>
            </a:r>
            <a:r>
              <a:rPr lang="en-US" sz="4000" b="1" baseline="30000" dirty="0" smtClean="0">
                <a:solidFill>
                  <a:srgbClr val="FFFFFF"/>
                </a:solidFill>
                <a:latin typeface="Garamond"/>
                <a:cs typeface="Garamond"/>
              </a:rPr>
              <a:t>st</a:t>
            </a:r>
            <a:r>
              <a:rPr lang="en-US" sz="4000" b="1" dirty="0" smtClean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endParaRPr lang="en-US" sz="4000" b="1" dirty="0">
              <a:solidFill>
                <a:srgbClr val="FFFFFF"/>
              </a:solidFill>
              <a:latin typeface="Garamond"/>
              <a:cs typeface="Garamond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935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6089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1444"/>
            <a:ext cx="8229600" cy="4104719"/>
          </a:xfrm>
        </p:spPr>
        <p:txBody>
          <a:bodyPr/>
          <a:lstStyle/>
          <a:p>
            <a:r>
              <a:rPr lang="en-US" dirty="0" smtClean="0">
                <a:latin typeface="Century Gothic"/>
                <a:cs typeface="Century Gothic"/>
              </a:rPr>
              <a:t>Every </a:t>
            </a:r>
            <a:r>
              <a:rPr lang="en-US" dirty="0" smtClean="0">
                <a:latin typeface="Century Gothic"/>
                <a:cs typeface="Century Gothic"/>
              </a:rPr>
              <a:t>Child a </a:t>
            </a:r>
            <a:r>
              <a:rPr lang="en-US" dirty="0" smtClean="0">
                <a:latin typeface="Century Gothic"/>
                <a:cs typeface="Century Gothic"/>
              </a:rPr>
              <a:t>Swimmer</a:t>
            </a:r>
          </a:p>
          <a:p>
            <a:r>
              <a:rPr lang="en-US" dirty="0" smtClean="0">
                <a:latin typeface="Century Gothic" pitchFamily="34" charset="0"/>
              </a:rPr>
              <a:t>Florida Key Club Endowment Fund Award</a:t>
            </a:r>
            <a:endParaRPr lang="en-US" dirty="0" smtClean="0">
              <a:latin typeface="Century Gothic"/>
              <a:cs typeface="Century Gothic"/>
            </a:endParaRPr>
          </a:p>
          <a:p>
            <a:r>
              <a:rPr lang="en-US" dirty="0" smtClean="0">
                <a:latin typeface="Century Gothic"/>
                <a:cs typeface="Century Gothic"/>
              </a:rPr>
              <a:t>Governor’s Project Club Banner Patch</a:t>
            </a:r>
          </a:p>
          <a:p>
            <a:r>
              <a:rPr lang="en-US" dirty="0" smtClean="0">
                <a:latin typeface="Century Gothic"/>
                <a:cs typeface="Century Gothic"/>
              </a:rPr>
              <a:t>Governor’s Project Member </a:t>
            </a:r>
          </a:p>
          <a:p>
            <a:r>
              <a:rPr lang="en-US" dirty="0" smtClean="0">
                <a:latin typeface="Century Gothic"/>
                <a:cs typeface="Century Gothic"/>
              </a:rPr>
              <a:t>Kiwanis Family Relation and Kiwanis Family Ties Banner Patch</a:t>
            </a:r>
          </a:p>
          <a:p>
            <a:pPr marL="0" indent="0">
              <a:buNone/>
            </a:pPr>
            <a:endParaRPr lang="en-US" dirty="0" smtClean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FFFF"/>
                </a:solidFill>
                <a:latin typeface="Garamond"/>
                <a:cs typeface="Garamond"/>
              </a:rPr>
              <a:t>Awards</a:t>
            </a:r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latin typeface="Garamond"/>
                <a:cs typeface="Garamond"/>
              </a:rPr>
              <a:t>Due April 1</a:t>
            </a:r>
            <a:r>
              <a:rPr lang="en-US" sz="4000" b="1" baseline="30000" dirty="0" smtClean="0">
                <a:solidFill>
                  <a:srgbClr val="FFFFFF"/>
                </a:solidFill>
                <a:latin typeface="Garamond"/>
                <a:cs typeface="Garamond"/>
              </a:rPr>
              <a:t>st</a:t>
            </a:r>
            <a:r>
              <a:rPr lang="en-US" sz="4000" b="1" dirty="0" smtClean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endParaRPr lang="en-US" sz="4000" b="1" dirty="0">
              <a:solidFill>
                <a:srgbClr val="FFFFFF"/>
              </a:solidFill>
              <a:latin typeface="Garamond"/>
              <a:cs typeface="Garamond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0234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16630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1444"/>
            <a:ext cx="8229600" cy="3774849"/>
          </a:xfrm>
        </p:spPr>
        <p:txBody>
          <a:bodyPr>
            <a:normAutofit/>
          </a:bodyPr>
          <a:lstStyle/>
          <a:p>
            <a:r>
              <a:rPr lang="en-US" i="1" dirty="0" smtClean="0">
                <a:latin typeface="Century Gothic"/>
                <a:cs typeface="Century Gothic"/>
              </a:rPr>
              <a:t>Club Poster </a:t>
            </a:r>
            <a:r>
              <a:rPr lang="en-US" sz="2400" i="1" dirty="0" smtClean="0">
                <a:latin typeface="Century Gothic"/>
                <a:cs typeface="Century Gothic"/>
              </a:rPr>
              <a:t>(Digital and Non-Digital)</a:t>
            </a:r>
          </a:p>
          <a:p>
            <a:r>
              <a:rPr lang="en-US" i="1" dirty="0" smtClean="0">
                <a:latin typeface="Century Gothic"/>
                <a:cs typeface="Century Gothic"/>
              </a:rPr>
              <a:t>Club Video</a:t>
            </a:r>
          </a:p>
          <a:p>
            <a:r>
              <a:rPr lang="en-US" i="1" dirty="0" smtClean="0">
                <a:latin typeface="Century Gothic"/>
                <a:cs typeface="Century Gothic"/>
              </a:rPr>
              <a:t>Major Emphasis Award</a:t>
            </a:r>
          </a:p>
          <a:p>
            <a:r>
              <a:rPr lang="en-US" i="1" dirty="0" smtClean="0">
                <a:latin typeface="Century Gothic"/>
                <a:cs typeface="Century Gothic"/>
              </a:rPr>
              <a:t>Single Service Award</a:t>
            </a:r>
          </a:p>
          <a:p>
            <a:r>
              <a:rPr lang="en-US" dirty="0" smtClean="0">
                <a:latin typeface="Century Gothic"/>
                <a:cs typeface="Century Gothic"/>
              </a:rPr>
              <a:t>These must be mailed to the Awards Committee Advisor, Dawn Campbell</a:t>
            </a:r>
          </a:p>
          <a:p>
            <a:pPr>
              <a:buNone/>
            </a:pPr>
            <a:endParaRPr lang="en-US" i="1" dirty="0" smtClean="0">
              <a:latin typeface="Century Gothic"/>
              <a:cs typeface="Century Gothic"/>
            </a:endParaRP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021444"/>
            <a:ext cx="8229600" cy="410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Awards </a:t>
            </a:r>
            <a:r>
              <a:rPr lang="en-US" sz="4000" b="1" dirty="0" smtClean="0">
                <a:solidFill>
                  <a:srgbClr val="FFFFFF"/>
                </a:solidFill>
                <a:latin typeface="Garamond"/>
                <a:cs typeface="Garamond"/>
              </a:rPr>
              <a:t>Due </a:t>
            </a:r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April </a:t>
            </a:r>
            <a:r>
              <a:rPr lang="en-US" sz="4000" b="1" dirty="0" smtClean="0">
                <a:solidFill>
                  <a:srgbClr val="FFFFFF"/>
                </a:solidFill>
                <a:latin typeface="Garamond"/>
                <a:cs typeface="Garamond"/>
              </a:rPr>
              <a:t>1</a:t>
            </a:r>
            <a:r>
              <a:rPr lang="en-US" sz="4000" b="1" baseline="30000" dirty="0" smtClean="0">
                <a:solidFill>
                  <a:srgbClr val="FFFFFF"/>
                </a:solidFill>
                <a:latin typeface="Garamond"/>
                <a:cs typeface="Garamond"/>
              </a:rPr>
              <a:t>st</a:t>
            </a:r>
            <a:r>
              <a:rPr lang="en-US" sz="4000" b="1" dirty="0" smtClean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endParaRPr lang="en-US" sz="4000" b="1" dirty="0">
              <a:solidFill>
                <a:srgbClr val="FFFFFF"/>
              </a:solidFill>
              <a:latin typeface="Garamond"/>
              <a:cs typeface="Garamond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869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Awards </a:t>
            </a:r>
            <a:r>
              <a:rPr lang="en-US" sz="4000" b="1" dirty="0" smtClean="0">
                <a:solidFill>
                  <a:srgbClr val="FFFFFF"/>
                </a:solidFill>
                <a:latin typeface="Garamond"/>
                <a:cs typeface="Garamond"/>
              </a:rPr>
              <a:t>Due April 1</a:t>
            </a:r>
            <a:r>
              <a:rPr lang="en-US" sz="4000" b="1" baseline="30000" dirty="0" smtClean="0">
                <a:solidFill>
                  <a:srgbClr val="FFFFFF"/>
                </a:solidFill>
                <a:latin typeface="Garamond"/>
                <a:cs typeface="Garamond"/>
              </a:rPr>
              <a:t>st</a:t>
            </a:r>
            <a:r>
              <a:rPr lang="en-US" sz="4000" b="1" dirty="0" smtClean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endParaRPr lang="en-US" sz="4000" b="1" dirty="0">
              <a:solidFill>
                <a:srgbClr val="FFFFFF"/>
              </a:solidFill>
              <a:latin typeface="Garamond"/>
              <a:cs typeface="Garamond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0234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10599"/>
            <a:ext cx="8436429" cy="1056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i="1" dirty="0" smtClean="0">
                <a:latin typeface="Century Gothic"/>
                <a:cs typeface="Century Gothic"/>
              </a:rPr>
              <a:t>In order to apply go to: </a:t>
            </a:r>
            <a:r>
              <a:rPr lang="pl-PL" sz="1800" i="1" dirty="0" smtClean="0">
                <a:solidFill>
                  <a:srgbClr val="000000"/>
                </a:solidFill>
                <a:latin typeface="Century Gothic"/>
                <a:cs typeface="Century Gothic"/>
              </a:rPr>
              <a:t>http://</a:t>
            </a:r>
            <a:r>
              <a:rPr lang="pl-PL" sz="1800" i="1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floridakeyclub.org</a:t>
            </a:r>
            <a:r>
              <a:rPr lang="pl-PL" sz="1800" i="1" dirty="0" smtClean="0">
                <a:solidFill>
                  <a:srgbClr val="000000"/>
                </a:solidFill>
                <a:latin typeface="Century Gothic"/>
                <a:cs typeface="Century Gothic"/>
              </a:rPr>
              <a:t>/</a:t>
            </a:r>
            <a:r>
              <a:rPr lang="pl-PL" sz="1800" i="1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awards</a:t>
            </a:r>
            <a:r>
              <a:rPr lang="pl-PL" sz="1800" i="1" dirty="0" smtClean="0">
                <a:solidFill>
                  <a:srgbClr val="000000"/>
                </a:solidFill>
                <a:latin typeface="Century Gothic"/>
                <a:cs typeface="Century Gothic"/>
              </a:rPr>
              <a:t>-and-</a:t>
            </a:r>
            <a:r>
              <a:rPr lang="pl-PL" sz="1800" i="1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contests</a:t>
            </a:r>
            <a:r>
              <a:rPr lang="pl-PL" sz="1800" i="1" dirty="0" smtClean="0">
                <a:solidFill>
                  <a:srgbClr val="000000"/>
                </a:solidFill>
                <a:latin typeface="Century Gothic"/>
                <a:cs typeface="Century Gothic"/>
              </a:rPr>
              <a:t>/</a:t>
            </a:r>
            <a:r>
              <a:rPr lang="en-US" sz="1800" i="1" dirty="0" smtClean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buNone/>
            </a:pPr>
            <a:endParaRPr lang="en-US" dirty="0" smtClean="0"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567503"/>
            <a:ext cx="6792686" cy="3039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Century Gothic"/>
                <a:cs typeface="Century Gothic"/>
              </a:rPr>
              <a:t> Go to </a:t>
            </a:r>
            <a:r>
              <a:rPr lang="en-US" sz="2800" dirty="0" err="1" smtClean="0">
                <a:latin typeface="Century Gothic"/>
                <a:cs typeface="Century Gothic"/>
              </a:rPr>
              <a:t>floridakeyclub.org?awards</a:t>
            </a:r>
            <a:r>
              <a:rPr lang="en-US" sz="2800" dirty="0" smtClean="0">
                <a:latin typeface="Century Gothic"/>
                <a:cs typeface="Century Gothic"/>
              </a:rPr>
              <a:t>-and-contests/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US" sz="2800" kern="1200" dirty="0" smtClean="0">
                <a:latin typeface="Century Gothic"/>
                <a:cs typeface="Century Gothic"/>
              </a:rPr>
              <a:t>Click the Awards and Contests tab. 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US" sz="2800" kern="1200" dirty="0" smtClean="0">
                <a:latin typeface="Century Gothic"/>
                <a:cs typeface="Century Gothic"/>
              </a:rPr>
              <a:t> Find the application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US" sz="2800" kern="1200" dirty="0" smtClean="0">
                <a:latin typeface="Century Gothic"/>
                <a:cs typeface="Century Gothic"/>
              </a:rPr>
              <a:t> Fill out the application and follow all instructions for submission</a:t>
            </a:r>
            <a:endParaRPr lang="en-US" sz="2800" kern="12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338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1444"/>
            <a:ext cx="4296229" cy="4104719"/>
          </a:xfrm>
        </p:spPr>
        <p:txBody>
          <a:bodyPr/>
          <a:lstStyle/>
          <a:p>
            <a:r>
              <a:rPr lang="en-US" dirty="0" smtClean="0"/>
              <a:t>Must fill out to be eligible for:</a:t>
            </a:r>
          </a:p>
          <a:p>
            <a:pPr lvl="1"/>
            <a:r>
              <a:rPr lang="en-US" dirty="0" smtClean="0"/>
              <a:t>Distinguished Club Award and Diamond Level</a:t>
            </a:r>
          </a:p>
          <a:p>
            <a:pPr lvl="1"/>
            <a:r>
              <a:rPr lang="en-US" dirty="0" smtClean="0"/>
              <a:t>Malcolm K. Lewis Club of the Year Award</a:t>
            </a:r>
          </a:p>
          <a:p>
            <a:pPr marL="0" indent="0">
              <a:buNone/>
            </a:pPr>
            <a:endParaRPr lang="en-US" dirty="0" smtClean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Garamond"/>
                <a:cs typeface="Garamond"/>
              </a:rPr>
              <a:t>Annual Achievement Report</a:t>
            </a:r>
            <a:endParaRPr lang="en-US" sz="4000" b="1" dirty="0">
              <a:latin typeface="Garamond"/>
              <a:cs typeface="Garamond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869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Screen Shot 2015-08-03 at 5.49.07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611" y="2112159"/>
            <a:ext cx="3591332" cy="46524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46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1444"/>
            <a:ext cx="8229600" cy="4104719"/>
          </a:xfrm>
        </p:spPr>
        <p:txBody>
          <a:bodyPr>
            <a:normAutofit/>
          </a:bodyPr>
          <a:lstStyle/>
          <a:p>
            <a:r>
              <a:rPr lang="en-US" i="1" dirty="0" smtClean="0">
                <a:latin typeface="Century Gothic"/>
                <a:cs typeface="Century Gothic"/>
              </a:rPr>
              <a:t>Club Membership Growth </a:t>
            </a:r>
          </a:p>
          <a:p>
            <a:r>
              <a:rPr lang="en-US" i="1" dirty="0" smtClean="0">
                <a:latin typeface="Century Gothic"/>
                <a:cs typeface="Century Gothic"/>
              </a:rPr>
              <a:t>Early Bird Dues </a:t>
            </a:r>
          </a:p>
          <a:p>
            <a:r>
              <a:rPr lang="en-US" i="1" dirty="0" smtClean="0">
                <a:latin typeface="Century Gothic"/>
                <a:cs typeface="Century Gothic"/>
              </a:rPr>
              <a:t>Governor’s Citation </a:t>
            </a:r>
          </a:p>
          <a:p>
            <a:r>
              <a:rPr lang="en-US" i="1" dirty="0" smtClean="0">
                <a:latin typeface="Century Gothic"/>
                <a:cs typeface="Century Gothic"/>
              </a:rPr>
              <a:t>Key Club Service Award </a:t>
            </a:r>
          </a:p>
          <a:p>
            <a:r>
              <a:rPr lang="en-US" i="1" dirty="0" smtClean="0">
                <a:latin typeface="Century Gothic"/>
                <a:cs typeface="Century Gothic"/>
              </a:rPr>
              <a:t>Pride Report Submission Award </a:t>
            </a:r>
          </a:p>
          <a:p>
            <a:r>
              <a:rPr lang="en-US" i="1" dirty="0" smtClean="0">
                <a:latin typeface="Century Gothic"/>
                <a:cs typeface="Century Gothic"/>
              </a:rPr>
              <a:t>Florida Key Club Endowment Fund Award</a:t>
            </a:r>
          </a:p>
          <a:p>
            <a:pPr marL="0" indent="0">
              <a:buNone/>
            </a:pPr>
            <a:endParaRPr lang="en-US" dirty="0" smtClean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Awards Requiring </a:t>
            </a:r>
            <a:b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</a:br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No Application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869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712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1046</Words>
  <Application>Microsoft Office PowerPoint</Application>
  <PresentationFormat>On-screen Show (4:3)</PresentationFormat>
  <Paragraphs>220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Awards, Contests, and Scholarships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Gabi Castellanos</dc:creator>
  <cp:lastModifiedBy>Katie Havemann</cp:lastModifiedBy>
  <cp:revision>35</cp:revision>
  <dcterms:created xsi:type="dcterms:W3CDTF">2015-07-13T02:19:40Z</dcterms:created>
  <dcterms:modified xsi:type="dcterms:W3CDTF">2016-01-08T21:47:47Z</dcterms:modified>
</cp:coreProperties>
</file>