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9" r:id="rId4"/>
    <p:sldId id="278" r:id="rId5"/>
    <p:sldId id="260" r:id="rId6"/>
    <p:sldId id="275" r:id="rId7"/>
    <p:sldId id="262" r:id="rId8"/>
    <p:sldId id="264" r:id="rId9"/>
    <p:sldId id="266" r:id="rId10"/>
    <p:sldId id="276" r:id="rId11"/>
    <p:sldId id="281" r:id="rId12"/>
    <p:sldId id="267" r:id="rId13"/>
    <p:sldId id="270" r:id="rId14"/>
    <p:sldId id="271" r:id="rId15"/>
    <p:sldId id="282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D424"/>
    <a:srgbClr val="7E90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096" autoAdjust="0"/>
  </p:normalViewPr>
  <p:slideViewPr>
    <p:cSldViewPr snapToGrid="0" snapToObjects="1">
      <p:cViewPr varScale="1">
        <p:scale>
          <a:sx n="64" d="100"/>
          <a:sy n="64" d="100"/>
        </p:scale>
        <p:origin x="156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-462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8E5044-465A-4F0E-9A69-47EC66BE771B}" type="datetimeFigureOut">
              <a:rPr lang="en-US" smtClean="0"/>
              <a:pPr/>
              <a:t>9/23/2016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8070FB-EEB8-4388-B4A3-D55019E294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2617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4504F3-D635-EB4A-95B0-2BC2C7D2047F}" type="datetimeFigureOut">
              <a:rPr lang="en-US" smtClean="0"/>
              <a:pPr/>
              <a:t>9/23/2016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4F0021-C788-8F41-B6C4-CCAA2E004B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4000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awards@floridakeyclub.org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F0021-C788-8F41-B6C4-CCAA2E004BC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4437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See the Florida Key Club website for my information</a:t>
            </a:r>
            <a:r>
              <a:rPr lang="en-US" b="1" baseline="0" dirty="0"/>
              <a:t> on these contests</a:t>
            </a:r>
          </a:p>
          <a:p>
            <a:r>
              <a:rPr lang="en-US" baseline="0" dirty="0"/>
              <a:t>Major Emphasis Award</a:t>
            </a:r>
          </a:p>
          <a:p>
            <a:r>
              <a:rPr lang="en-US" baseline="0" dirty="0"/>
              <a:t>	-Any local service project completed by member clubs to the Key Club International Theme. </a:t>
            </a:r>
          </a:p>
          <a:p>
            <a:r>
              <a:rPr lang="en-US" baseline="0" dirty="0"/>
              <a:t>Single Service Award</a:t>
            </a:r>
          </a:p>
          <a:p>
            <a:r>
              <a:rPr lang="en-US" baseline="0" dirty="0"/>
              <a:t>	-Provide Recognition to clubs for their single best service Project</a:t>
            </a:r>
          </a:p>
          <a:p>
            <a:r>
              <a:rPr lang="en-US" baseline="0" dirty="0"/>
              <a:t>Talent Contest</a:t>
            </a:r>
          </a:p>
          <a:p>
            <a:r>
              <a:rPr lang="en-US" baseline="0" dirty="0"/>
              <a:t>	-Provides recognition to any Key Clubber who shows off their talent. Winner may compete at ICON.</a:t>
            </a:r>
          </a:p>
          <a:p>
            <a:r>
              <a:rPr lang="en-US" baseline="0" dirty="0"/>
              <a:t>Oratorical Contests</a:t>
            </a:r>
          </a:p>
          <a:p>
            <a:r>
              <a:rPr lang="en-US" baseline="0" dirty="0"/>
              <a:t>	-Provides recognition for the Key Clubber with excellence in Public Speaking. Participants will write a speech on the given topic. Winner may compete at ICON.</a:t>
            </a:r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F0021-C788-8F41-B6C4-CCAA2E004BC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0442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This report is a requirement to receive the Distinguished Club award or Diamond</a:t>
            </a:r>
            <a:r>
              <a:rPr lang="en-US" baseline="0" dirty="0"/>
              <a:t> Level Club and the Malcolm K. Lewis Key Club of the Year award.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The Annual Achievement report serves to grade your club based on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-Club administration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-Club Membership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-Leadership Development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-Kiwanis</a:t>
            </a:r>
            <a:r>
              <a:rPr lang="en-US" baseline="0" dirty="0"/>
              <a:t> Family Involvement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-Club Service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F0021-C788-8F41-B6C4-CCAA2E004BC4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1492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Century Gothic"/>
                <a:cs typeface="Century Gothic"/>
              </a:rPr>
              <a:t>Each application will explain that particular contest</a:t>
            </a:r>
          </a:p>
          <a:p>
            <a:endParaRPr lang="en-US" dirty="0">
              <a:latin typeface="Century Gothic"/>
            </a:endParaRPr>
          </a:p>
          <a:p>
            <a:r>
              <a:rPr lang="en-US" dirty="0">
                <a:latin typeface="Century Gothic"/>
              </a:rPr>
              <a:t>Applications</a:t>
            </a:r>
            <a:r>
              <a:rPr lang="en-US" baseline="0" dirty="0">
                <a:latin typeface="Century Gothic"/>
              </a:rPr>
              <a:t> must be turned in by 10pm</a:t>
            </a:r>
          </a:p>
          <a:p>
            <a:endParaRPr lang="en-US" baseline="0" dirty="0">
              <a:latin typeface="Century Gothic"/>
            </a:endParaRPr>
          </a:p>
          <a:p>
            <a:r>
              <a:rPr lang="en-US" baseline="0" dirty="0">
                <a:latin typeface="Century Gothic"/>
              </a:rPr>
              <a:t>If any info is missing, it will be disqualified.</a:t>
            </a:r>
          </a:p>
          <a:p>
            <a:endParaRPr lang="en-US" baseline="0" dirty="0">
              <a:latin typeface="Century Gothic"/>
            </a:endParaRPr>
          </a:p>
          <a:p>
            <a:r>
              <a:rPr lang="en-US" baseline="0" dirty="0">
                <a:latin typeface="Century Gothic"/>
              </a:rPr>
              <a:t>If any applications are hand-written, it will be disqualified.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F0021-C788-8F41-B6C4-CCAA2E004BC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8815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 can not judge any contest</a:t>
            </a:r>
            <a:r>
              <a:rPr lang="en-US" baseline="0" dirty="0"/>
              <a:t> that your home club is planning to enter.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F0021-C788-8F41-B6C4-CCAA2E004BC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9094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b="1" i="1" dirty="0">
                <a:latin typeface="Century Gothic"/>
                <a:cs typeface="Century Gothic"/>
              </a:rPr>
              <a:t>DCON Program Ad Scholarship</a:t>
            </a:r>
          </a:p>
          <a:p>
            <a:r>
              <a:rPr lang="en-US" sz="3600" b="1" i="1" dirty="0">
                <a:latin typeface="Century Gothic"/>
                <a:cs typeface="Century Gothic"/>
              </a:rPr>
              <a:t>	</a:t>
            </a:r>
            <a:r>
              <a:rPr lang="en-US" i="1" dirty="0">
                <a:latin typeface="Century Gothic"/>
                <a:cs typeface="Century Gothic"/>
              </a:rPr>
              <a:t>Awarded to college bound seniors from clubs that sell at least one page ($175) in conference program ads. Ad revenue will ,be used to cover the cost of the conference program booklets and leftover funds will be designated for scholarships.</a:t>
            </a:r>
          </a:p>
          <a:p>
            <a:r>
              <a:rPr lang="en-US" sz="3600" b="1" dirty="0">
                <a:latin typeface="Century Gothic"/>
                <a:cs typeface="Century Gothic"/>
              </a:rPr>
              <a:t>Governor’s Project Scholarship</a:t>
            </a:r>
          </a:p>
          <a:p>
            <a:pPr lvl="1"/>
            <a:r>
              <a:rPr lang="en-US" i="1" dirty="0">
                <a:latin typeface="Century Gothic"/>
                <a:cs typeface="Century Gothic"/>
              </a:rPr>
              <a:t>Awarded to a qualified college bound senior that demonstrates the strongest passion for the Governor’s Project. Scholarship based solely on merit.</a:t>
            </a:r>
          </a:p>
          <a:p>
            <a:r>
              <a:rPr lang="en-US" sz="3600" b="1" dirty="0">
                <a:latin typeface="Century Gothic"/>
                <a:cs typeface="Century Gothic"/>
              </a:rPr>
              <a:t>Florida District Matching Scholarship</a:t>
            </a:r>
          </a:p>
          <a:p>
            <a:pPr lvl="1"/>
            <a:r>
              <a:rPr lang="en-US" i="1" dirty="0">
                <a:latin typeface="Century Gothic"/>
                <a:cs typeface="Century Gothic"/>
              </a:rPr>
              <a:t>Awarded to college bound seniors demonstrating the strongest qualifications per the </a:t>
            </a:r>
            <a:r>
              <a:rPr lang="en-US" i="1" dirty="0" smtClean="0">
                <a:latin typeface="Century Gothic"/>
                <a:cs typeface="Century Gothic"/>
              </a:rPr>
              <a:t>general. </a:t>
            </a:r>
          </a:p>
          <a:p>
            <a:pPr lvl="1"/>
            <a:r>
              <a:rPr lang="en-US" i="1" dirty="0" smtClean="0">
                <a:latin typeface="Century Gothic"/>
                <a:cs typeface="Century Gothic"/>
              </a:rPr>
              <a:t>Application</a:t>
            </a:r>
            <a:r>
              <a:rPr lang="en-US" i="1" baseline="0" dirty="0" smtClean="0">
                <a:latin typeface="Century Gothic"/>
                <a:cs typeface="Century Gothic"/>
              </a:rPr>
              <a:t> requirements will be updated </a:t>
            </a:r>
            <a:r>
              <a:rPr lang="en-US" i="1" baseline="0" smtClean="0">
                <a:latin typeface="Century Gothic"/>
                <a:cs typeface="Century Gothic"/>
              </a:rPr>
              <a:t>by October 1</a:t>
            </a:r>
            <a:r>
              <a:rPr lang="en-US" i="1" baseline="30000" smtClean="0">
                <a:latin typeface="Century Gothic"/>
                <a:cs typeface="Century Gothic"/>
              </a:rPr>
              <a:t>st</a:t>
            </a:r>
            <a:r>
              <a:rPr lang="en-US" i="1" baseline="0" smtClean="0">
                <a:latin typeface="Century Gothic"/>
                <a:cs typeface="Century Gothic"/>
              </a:rPr>
              <a:t>. </a:t>
            </a:r>
            <a:r>
              <a:rPr lang="en-US" i="1" smtClean="0">
                <a:latin typeface="Century Gothic"/>
                <a:cs typeface="Century Gothic"/>
              </a:rPr>
              <a:t> </a:t>
            </a:r>
            <a:endParaRPr lang="en-US" dirty="0"/>
          </a:p>
          <a:p>
            <a:r>
              <a:rPr lang="en-US" sz="2000" b="1" dirty="0">
                <a:latin typeface="Century Gothic"/>
                <a:cs typeface="Century Gothic"/>
              </a:rPr>
              <a:t>J. Walker Field Scholarship (March 15</a:t>
            </a:r>
            <a:r>
              <a:rPr lang="en-US" sz="2000" b="1" baseline="30000" dirty="0">
                <a:latin typeface="Century Gothic"/>
                <a:cs typeface="Century Gothic"/>
              </a:rPr>
              <a:t>th</a:t>
            </a:r>
            <a:r>
              <a:rPr lang="en-US" sz="2000" b="1" dirty="0">
                <a:latin typeface="Century Gothic"/>
                <a:cs typeface="Century Gothic"/>
              </a:rPr>
              <a:t>) </a:t>
            </a:r>
          </a:p>
          <a:p>
            <a:pPr lvl="1"/>
            <a:r>
              <a:rPr lang="en-US" sz="1600" i="1" dirty="0">
                <a:latin typeface="Century Gothic"/>
                <a:cs typeface="Century Gothic"/>
              </a:rPr>
              <a:t>The Florida Foundation sets it’s own criteria, see application. </a:t>
            </a:r>
          </a:p>
          <a:p>
            <a:r>
              <a:rPr lang="en-US" sz="2000" b="1" dirty="0">
                <a:latin typeface="Century Gothic"/>
                <a:cs typeface="Century Gothic"/>
              </a:rPr>
              <a:t>George </a:t>
            </a:r>
            <a:r>
              <a:rPr lang="en-US" sz="2000" b="1" dirty="0" err="1">
                <a:latin typeface="Century Gothic"/>
                <a:cs typeface="Century Gothic"/>
              </a:rPr>
              <a:t>Langguth</a:t>
            </a:r>
            <a:r>
              <a:rPr lang="en-US" sz="2000" b="1" dirty="0">
                <a:latin typeface="Century Gothic"/>
                <a:cs typeface="Century Gothic"/>
              </a:rPr>
              <a:t> Scholarship (April 15</a:t>
            </a:r>
            <a:r>
              <a:rPr lang="en-US" sz="2000" b="1" baseline="30000" dirty="0">
                <a:latin typeface="Century Gothic"/>
                <a:cs typeface="Century Gothic"/>
              </a:rPr>
              <a:t>th</a:t>
            </a:r>
            <a:r>
              <a:rPr lang="en-US" sz="2000" b="1" dirty="0">
                <a:latin typeface="Century Gothic"/>
                <a:cs typeface="Century Gothic"/>
              </a:rPr>
              <a:t>)</a:t>
            </a:r>
          </a:p>
          <a:p>
            <a:pPr lvl="1"/>
            <a:r>
              <a:rPr lang="en-US" sz="1600" i="1" dirty="0">
                <a:latin typeface="Century Gothic"/>
                <a:cs typeface="Century Gothic"/>
              </a:rPr>
              <a:t>This is a multi-year scholarship given to children or grandchildren of </a:t>
            </a:r>
            <a:r>
              <a:rPr lang="en-US" sz="1600" i="1" dirty="0" err="1">
                <a:latin typeface="Century Gothic"/>
                <a:cs typeface="Century Gothic"/>
              </a:rPr>
              <a:t>Kiwanians</a:t>
            </a:r>
            <a:r>
              <a:rPr lang="en-US" sz="1600" i="1" dirty="0">
                <a:latin typeface="Century Gothic"/>
                <a:cs typeface="Century Gothic"/>
              </a:rPr>
              <a:t>. Recipient may be a high school senior or already in college.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F0021-C788-8F41-B6C4-CCAA2E004BC4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1045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F0021-C788-8F41-B6C4-CCAA2E004BC4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1045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Ask if there are any questions</a:t>
            </a:r>
            <a:r>
              <a:rPr lang="en-US" baseline="0" dirty="0"/>
              <a:t> that you would be able to answer now.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F0021-C788-8F41-B6C4-CCAA2E004BC4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837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Ask</a:t>
            </a:r>
            <a:r>
              <a:rPr lang="en-US" baseline="0" dirty="0"/>
              <a:t> the audience why they think its important to apply for award, scholarships, and contests before you add the rest of the text.</a:t>
            </a:r>
            <a:endParaRPr lang="en-US" dirty="0"/>
          </a:p>
          <a:p>
            <a:endParaRPr lang="en-US" dirty="0"/>
          </a:p>
          <a:p>
            <a:r>
              <a:rPr lang="en-US" dirty="0"/>
              <a:t>Awards:</a:t>
            </a:r>
          </a:p>
          <a:p>
            <a:r>
              <a:rPr lang="en-US" dirty="0"/>
              <a:t>-Awards</a:t>
            </a:r>
            <a:r>
              <a:rPr lang="en-US" baseline="0" dirty="0"/>
              <a:t> display the achievements of our Key Clubbers.</a:t>
            </a:r>
          </a:p>
          <a:p>
            <a:r>
              <a:rPr lang="en-US" baseline="0" dirty="0"/>
              <a:t>-They recognize motivated individuals and in turn, motive others to work hard in order to achieve the same goals.</a:t>
            </a:r>
          </a:p>
          <a:p>
            <a:r>
              <a:rPr lang="en-US" baseline="0" dirty="0"/>
              <a:t>-Provide validation that we are doing great things by contributing to our home, schools, and communities. </a:t>
            </a:r>
          </a:p>
          <a:p>
            <a:endParaRPr lang="en-US" baseline="0" dirty="0"/>
          </a:p>
          <a:p>
            <a:r>
              <a:rPr lang="en-US" baseline="0" dirty="0"/>
              <a:t>Contests:</a:t>
            </a:r>
          </a:p>
          <a:p>
            <a:r>
              <a:rPr lang="en-US" baseline="0" dirty="0"/>
              <a:t>-Showcase the variety talents of our Key Clubbers and entertain others at DCON</a:t>
            </a:r>
          </a:p>
          <a:p>
            <a:r>
              <a:rPr lang="en-US" baseline="0" dirty="0"/>
              <a:t>-Inspire other members to look for their talents </a:t>
            </a:r>
          </a:p>
          <a:p>
            <a:endParaRPr lang="en-US" baseline="0" dirty="0"/>
          </a:p>
          <a:p>
            <a:r>
              <a:rPr lang="en-US" baseline="0" dirty="0"/>
              <a:t>Scholarships:</a:t>
            </a:r>
          </a:p>
          <a:p>
            <a:r>
              <a:rPr lang="en-US" baseline="0" dirty="0"/>
              <a:t>-Serve as recognition of the service that individuals are doing </a:t>
            </a:r>
          </a:p>
          <a:p>
            <a:r>
              <a:rPr lang="en-US" baseline="0" dirty="0"/>
              <a:t>-Assists for college finances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F0021-C788-8F41-B6C4-CCAA2E004BC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944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F0021-C788-8F41-B6C4-CCAA2E004BC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7112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r>
              <a:rPr lang="en-US" dirty="0"/>
              <a:t>All the distinguished awards</a:t>
            </a:r>
            <a:r>
              <a:rPr lang="en-US" baseline="0" dirty="0"/>
              <a:t> require an application</a:t>
            </a:r>
          </a:p>
          <a:p>
            <a:r>
              <a:rPr lang="en-US" dirty="0"/>
              <a:t>Officers and members must have certain number</a:t>
            </a:r>
            <a:r>
              <a:rPr lang="en-US" baseline="0" dirty="0"/>
              <a:t> of “points” to be eligible for the award</a:t>
            </a:r>
          </a:p>
          <a:p>
            <a:r>
              <a:rPr lang="en-US" baseline="0" dirty="0"/>
              <a:t>Be sure to begin these before the deadline, because it does require signatures AND letters of recommendations. </a:t>
            </a:r>
          </a:p>
          <a:p>
            <a:r>
              <a:rPr lang="en-US" baseline="0" dirty="0"/>
              <a:t>-</a:t>
            </a:r>
          </a:p>
          <a:p>
            <a:r>
              <a:rPr lang="en-US" baseline="0" dirty="0"/>
              <a:t>-If you need extra letters of recommendation, please talk to your Lieutenant Governor, Kiwanis Advisor, Faculty Advisor, Club President, or anyone else that may know about your service through Key Club.</a:t>
            </a:r>
            <a:endParaRPr lang="en-US" dirty="0"/>
          </a:p>
          <a:p>
            <a:endParaRPr lang="en-US" dirty="0"/>
          </a:p>
          <a:p>
            <a:r>
              <a:rPr lang="en-US" dirty="0"/>
              <a:t>There is no cutoff</a:t>
            </a:r>
            <a:r>
              <a:rPr lang="en-US" baseline="0" dirty="0"/>
              <a:t> for how many individuals in your club may be awarded Distinguished Club Member.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F0021-C788-8F41-B6C4-CCAA2E004BC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7112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latin typeface="Century Gothic"/>
                <a:cs typeface="Century Gothic"/>
              </a:rPr>
              <a:t>Every Child a Swimmer</a:t>
            </a:r>
          </a:p>
          <a:p>
            <a:pPr lvl="1"/>
            <a:r>
              <a:rPr lang="en-US" sz="1400" dirty="0">
                <a:latin typeface="Century Gothic"/>
                <a:cs typeface="Century Gothic"/>
              </a:rPr>
              <a:t>Awarded to a club that helped promote the goal of this project: to make all children swimmers that are educated on water safety. </a:t>
            </a:r>
          </a:p>
          <a:p>
            <a:r>
              <a:rPr lang="en-US" sz="2800" dirty="0">
                <a:latin typeface="Century Gothic"/>
                <a:cs typeface="Century Gothic"/>
              </a:rPr>
              <a:t>Governor’s Project Club Banner Patch</a:t>
            </a:r>
          </a:p>
          <a:p>
            <a:pPr lvl="1"/>
            <a:r>
              <a:rPr lang="en-US" sz="1400" dirty="0">
                <a:latin typeface="Century Gothic"/>
                <a:cs typeface="Century Gothic"/>
              </a:rPr>
              <a:t>Awarded to clubs that participated in at least 3 examples of the Governor’s Project (Feeding</a:t>
            </a:r>
            <a:r>
              <a:rPr lang="en-US" sz="1400" baseline="0" dirty="0">
                <a:latin typeface="Century Gothic"/>
                <a:cs typeface="Century Gothic"/>
              </a:rPr>
              <a:t> Our Future</a:t>
            </a:r>
            <a:r>
              <a:rPr lang="en-US" sz="1400" dirty="0">
                <a:latin typeface="Century Gothic"/>
                <a:cs typeface="Century Gothic"/>
              </a:rPr>
              <a:t>). </a:t>
            </a:r>
          </a:p>
          <a:p>
            <a:r>
              <a:rPr lang="en-US" sz="2400" dirty="0">
                <a:latin typeface="Century Gothic"/>
                <a:cs typeface="Century Gothic"/>
              </a:rPr>
              <a:t>Governor’s Project Member </a:t>
            </a:r>
          </a:p>
          <a:p>
            <a:pPr lvl="1"/>
            <a:r>
              <a:rPr lang="en-US" sz="1400" dirty="0">
                <a:latin typeface="Century Gothic"/>
                <a:cs typeface="Century Gothic"/>
              </a:rPr>
              <a:t>Awarded to members that have dedicated at least 25 hours to Feeding</a:t>
            </a:r>
            <a:r>
              <a:rPr lang="en-US" sz="1400" baseline="0" dirty="0">
                <a:latin typeface="Century Gothic"/>
                <a:cs typeface="Century Gothic"/>
              </a:rPr>
              <a:t> Our Future</a:t>
            </a:r>
            <a:endParaRPr lang="en-US" sz="1400" dirty="0">
              <a:latin typeface="Century Gothic"/>
              <a:cs typeface="Century Gothic"/>
            </a:endParaRPr>
          </a:p>
          <a:p>
            <a:r>
              <a:rPr lang="en-US" sz="2400" dirty="0">
                <a:latin typeface="Century Gothic"/>
                <a:cs typeface="Century Gothic"/>
              </a:rPr>
              <a:t>Kiwanis Family Relation and Kiwanis Family Ties Banner Patch</a:t>
            </a:r>
          </a:p>
          <a:p>
            <a:pPr lvl="1"/>
            <a:r>
              <a:rPr lang="en-US" sz="1400" dirty="0">
                <a:latin typeface="Century Gothic"/>
                <a:cs typeface="Century Gothic"/>
              </a:rPr>
              <a:t>Combined</a:t>
            </a:r>
            <a:r>
              <a:rPr lang="en-US" sz="1400" baseline="0" dirty="0">
                <a:latin typeface="Century Gothic"/>
                <a:cs typeface="Century Gothic"/>
              </a:rPr>
              <a:t> application that awards</a:t>
            </a:r>
            <a:r>
              <a:rPr lang="en-US" sz="1400" dirty="0">
                <a:latin typeface="Century Gothic"/>
                <a:cs typeface="Century Gothic"/>
              </a:rPr>
              <a:t> the Key Club that expressed the best relationship with the rest of the Kiwanis Family,</a:t>
            </a:r>
            <a:r>
              <a:rPr lang="en-US" sz="1400" baseline="0" dirty="0">
                <a:latin typeface="Century Gothic"/>
                <a:cs typeface="Century Gothic"/>
              </a:rPr>
              <a:t> and/or</a:t>
            </a:r>
            <a:r>
              <a:rPr lang="en-US" sz="1400" dirty="0">
                <a:latin typeface="Century Gothic"/>
                <a:cs typeface="Century Gothic"/>
              </a:rPr>
              <a:t> </a:t>
            </a:r>
            <a:r>
              <a:rPr lang="en-US" sz="1400" baseline="0" dirty="0">
                <a:latin typeface="Century Gothic"/>
                <a:cs typeface="Century Gothic"/>
              </a:rPr>
              <a:t>the</a:t>
            </a:r>
            <a:r>
              <a:rPr lang="en-US" sz="1400" dirty="0">
                <a:latin typeface="Century Gothic"/>
                <a:cs typeface="Century Gothic"/>
              </a:rPr>
              <a:t> clubs that have participated in at least 3 service projects with their Kiwanis Family, including</a:t>
            </a:r>
            <a:r>
              <a:rPr lang="en-US" sz="1400" baseline="0" dirty="0">
                <a:latin typeface="Century Gothic"/>
                <a:cs typeface="Century Gothic"/>
              </a:rPr>
              <a:t> Kiwanis, </a:t>
            </a:r>
            <a:r>
              <a:rPr lang="en-US" sz="1400" baseline="0" dirty="0" err="1">
                <a:latin typeface="Century Gothic"/>
                <a:cs typeface="Century Gothic"/>
              </a:rPr>
              <a:t>Aktion</a:t>
            </a:r>
            <a:r>
              <a:rPr lang="en-US" sz="1400" baseline="0" dirty="0">
                <a:latin typeface="Century Gothic"/>
                <a:cs typeface="Century Gothic"/>
              </a:rPr>
              <a:t> Club, Builders Club, or K-Kids.</a:t>
            </a:r>
          </a:p>
          <a:p>
            <a:r>
              <a:rPr lang="en-US" dirty="0"/>
              <a:t>Key Clubber of</a:t>
            </a:r>
            <a:r>
              <a:rPr lang="en-US" baseline="0" dirty="0"/>
              <a:t> the Year</a:t>
            </a:r>
          </a:p>
          <a:p>
            <a:r>
              <a:rPr lang="en-US" baseline="0" dirty="0"/>
              <a:t>	This is the highest honor any Key Clubber in the Florida District can receive. This candidate can be any member in Key Club except for a district board 	member; however, a district board member must endorse your nominee. </a:t>
            </a:r>
          </a:p>
          <a:p>
            <a:r>
              <a:rPr lang="en-US" baseline="0" dirty="0"/>
              <a:t>	This individual truly goes above and beyond what any Key Clubber does. They have a genuine passion for service, leadership, and the Kiwanis Family. 	The nominee may be granted a scholarship if funds can be provided from the district.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F0021-C788-8F41-B6C4-CCAA2E004BC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3272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F0021-C788-8F41-B6C4-CCAA2E004BC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6004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Make sure to read the instructions for submitting</a:t>
            </a:r>
            <a:r>
              <a:rPr lang="en-US" baseline="0" dirty="0"/>
              <a:t> the awards. </a:t>
            </a:r>
          </a:p>
          <a:p>
            <a:r>
              <a:rPr lang="en-US" baseline="0" dirty="0"/>
              <a:t>All directions must be adhered to otherwise the application will be disqualified.</a:t>
            </a:r>
          </a:p>
          <a:p>
            <a:endParaRPr lang="en-US" baseline="0" dirty="0"/>
          </a:p>
          <a:p>
            <a:r>
              <a:rPr lang="en-U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Save the completed form and email it to </a:t>
            </a:r>
            <a:r>
              <a:rPr lang="en-US" sz="1200" dirty="0">
                <a:latin typeface="Verdana" pitchFamily="34" charset="0"/>
                <a:ea typeface="Verdana" pitchFamily="34" charset="0"/>
                <a:cs typeface="Verdana" pitchFamily="34" charset="0"/>
                <a:hlinkClick r:id="rId3"/>
              </a:rPr>
              <a:t>awards@floridakeyclub.org</a:t>
            </a:r>
            <a:r>
              <a:rPr lang="en-U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. (you</a:t>
            </a:r>
            <a:r>
              <a:rPr lang="en-US" sz="1200" baseline="0" dirty="0">
                <a:latin typeface="Verdana" pitchFamily="34" charset="0"/>
                <a:ea typeface="Verdana" pitchFamily="34" charset="0"/>
                <a:cs typeface="Verdana" pitchFamily="34" charset="0"/>
              </a:rPr>
              <a:t> do not want to accidentally lose the award</a:t>
            </a:r>
            <a:r>
              <a:rPr lang="en-US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F0021-C788-8F41-B6C4-CCAA2E004BC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4835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Club memberships growth </a:t>
            </a:r>
          </a:p>
          <a:p>
            <a:r>
              <a:rPr lang="en-US" b="0" dirty="0"/>
              <a:t>	-Clubs</a:t>
            </a:r>
            <a:r>
              <a:rPr lang="en-US" b="0" baseline="0" dirty="0"/>
              <a:t> that increase their membership by 10% will receive a certificate</a:t>
            </a:r>
          </a:p>
          <a:p>
            <a:r>
              <a:rPr lang="en-US" b="0" baseline="0" dirty="0"/>
              <a:t>Early Bird Dues</a:t>
            </a:r>
          </a:p>
          <a:p>
            <a:r>
              <a:rPr lang="en-US" b="0" baseline="0" dirty="0"/>
              <a:t>	-Dues have been received by International by November 1</a:t>
            </a:r>
            <a:r>
              <a:rPr lang="en-US" b="0" baseline="30000" dirty="0"/>
              <a:t>st</a:t>
            </a:r>
            <a:r>
              <a:rPr lang="en-US" b="0" baseline="0" dirty="0"/>
              <a:t>. </a:t>
            </a:r>
          </a:p>
          <a:p>
            <a:r>
              <a:rPr lang="en-US" dirty="0"/>
              <a:t>Florida Key Club Endowment Fund Award</a:t>
            </a:r>
          </a:p>
          <a:p>
            <a:r>
              <a:rPr lang="en-US" dirty="0"/>
              <a:t>	This award will be given</a:t>
            </a:r>
            <a:r>
              <a:rPr lang="en-US" baseline="0" dirty="0"/>
              <a:t> to the top</a:t>
            </a:r>
            <a:r>
              <a:rPr lang="en-US" b="0" baseline="0" dirty="0"/>
              <a:t> the clubs in each size category that have raised the most money per member. </a:t>
            </a:r>
          </a:p>
          <a:p>
            <a:r>
              <a:rPr lang="en-US" b="0" baseline="0" dirty="0"/>
              <a:t>Governors Citation</a:t>
            </a:r>
          </a:p>
          <a:p>
            <a:r>
              <a:rPr lang="en-US" b="0" baseline="0" dirty="0"/>
              <a:t>	-A club that records at least 30 hours of service per member. </a:t>
            </a:r>
          </a:p>
          <a:p>
            <a:r>
              <a:rPr lang="en-US" b="0" baseline="0" dirty="0"/>
              <a:t>Key Club Service Award</a:t>
            </a:r>
          </a:p>
          <a:p>
            <a:r>
              <a:rPr lang="en-US" b="0" baseline="0" dirty="0"/>
              <a:t>	-The clubs who have the most number of service hours per member will receive first through third for four club size category.</a:t>
            </a:r>
          </a:p>
          <a:p>
            <a:r>
              <a:rPr lang="en-US" b="0" baseline="0" dirty="0"/>
              <a:t>Pride Report Submission Award</a:t>
            </a:r>
          </a:p>
          <a:p>
            <a:r>
              <a:rPr lang="en-US" b="0" baseline="0" dirty="0"/>
              <a:t>	-Clubs with on-time submissions of their March 2016- February 2017 </a:t>
            </a:r>
          </a:p>
          <a:p>
            <a:r>
              <a:rPr lang="en-US" b="0" baseline="0" dirty="0"/>
              <a:t>T-o-T for UNICEF</a:t>
            </a:r>
          </a:p>
          <a:p>
            <a:r>
              <a:rPr lang="en-US" b="0" baseline="0" dirty="0"/>
              <a:t>	-Clubs that raise $250.00 for the Eliminate Project and correctly send it to Key Club international by December 31</a:t>
            </a:r>
            <a:r>
              <a:rPr lang="en-US" b="0" baseline="30000" dirty="0"/>
              <a:t>st</a:t>
            </a:r>
            <a:endParaRPr lang="en-US" b="0" baseline="0" dirty="0"/>
          </a:p>
          <a:p>
            <a:endParaRPr lang="en-US" b="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F0021-C788-8F41-B6C4-CCAA2E004BC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4722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See the Florida Key Club website for my information</a:t>
            </a:r>
            <a:r>
              <a:rPr lang="en-US" b="1" baseline="0" dirty="0"/>
              <a:t> on these contests</a:t>
            </a:r>
          </a:p>
          <a:p>
            <a:endParaRPr lang="en-US" dirty="0"/>
          </a:p>
          <a:p>
            <a:r>
              <a:rPr lang="en-US" dirty="0"/>
              <a:t>These are due March 30</a:t>
            </a:r>
            <a:r>
              <a:rPr lang="en-US" baseline="30000" dirty="0"/>
              <a:t>th</a:t>
            </a:r>
            <a:r>
              <a:rPr lang="en-US" dirty="0"/>
              <a:t>  by 10pm to the awards room</a:t>
            </a:r>
          </a:p>
          <a:p>
            <a:r>
              <a:rPr lang="en-US" dirty="0"/>
              <a:t>Club</a:t>
            </a:r>
            <a:r>
              <a:rPr lang="en-US" baseline="0" dirty="0"/>
              <a:t> Poster</a:t>
            </a:r>
          </a:p>
          <a:p>
            <a:r>
              <a:rPr lang="en-US" baseline="0" dirty="0"/>
              <a:t>	-Provides recognition for the club poster which most represents the core vales of Key Club </a:t>
            </a:r>
          </a:p>
          <a:p>
            <a:r>
              <a:rPr lang="en-US" baseline="0" dirty="0"/>
              <a:t>Club Project Display Board</a:t>
            </a:r>
          </a:p>
          <a:p>
            <a:r>
              <a:rPr lang="en-US" baseline="0" dirty="0"/>
              <a:t>	-Science fair display board of a favorite or significant project completed during the Key </a:t>
            </a:r>
            <a:r>
              <a:rPr lang="en-US" baseline="0" dirty="0" err="1"/>
              <a:t>Coub</a:t>
            </a:r>
            <a:r>
              <a:rPr lang="en-US" baseline="0" dirty="0"/>
              <a:t> Year. </a:t>
            </a:r>
          </a:p>
          <a:p>
            <a:r>
              <a:rPr lang="en-US" baseline="0" dirty="0"/>
              <a:t>Club t-shirt</a:t>
            </a:r>
          </a:p>
          <a:p>
            <a:r>
              <a:rPr lang="en-US" baseline="0" dirty="0"/>
              <a:t>	- T-shirt that displays an original design used to promote Key Club and has been created by a Key Club member </a:t>
            </a:r>
          </a:p>
          <a:p>
            <a:r>
              <a:rPr lang="en-US" baseline="0" dirty="0"/>
              <a:t>Club Video</a:t>
            </a:r>
          </a:p>
          <a:p>
            <a:r>
              <a:rPr lang="en-US" baseline="0" dirty="0"/>
              <a:t>	- A video of no more than 60 seconds, which best demonstrate the values of Key Club. </a:t>
            </a:r>
          </a:p>
          <a:p>
            <a:r>
              <a:rPr lang="en-US" baseline="0" dirty="0"/>
              <a:t>Year-in-Review Scrapbook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	-A scrapbook which best demonstrate the service opportunities and values of Key Club. Winner may compete at ICON.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	- There is a traditional and a nontraditional scrapbook able to be entered.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0" dirty="0">
                <a:latin typeface="+mn-lt"/>
                <a:cs typeface="Century Gothic"/>
              </a:rPr>
              <a:t>Annual Achievement Report – will be discussed later</a:t>
            </a:r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F0021-C788-8F41-B6C4-CCAA2E004BC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044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50F68-9213-4C87-8018-807B0A71AEF9}" type="datetime1">
              <a:rPr lang="en-US" smtClean="0"/>
              <a:pPr/>
              <a:t>9/23/2016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DBFE-2345-5549-9DB7-4356723266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588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F020-36EB-4659-99AB-411C12922955}" type="datetime1">
              <a:rPr lang="en-US" smtClean="0"/>
              <a:pPr/>
              <a:t>9/23/2016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DBFE-2345-5549-9DB7-4356723266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671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C03D-8298-4CDA-8D05-0E5C3ED8EB33}" type="datetime1">
              <a:rPr lang="en-US" smtClean="0"/>
              <a:pPr/>
              <a:t>9/23/2016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DBFE-2345-5549-9DB7-4356723266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900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926C2-C74B-4F5F-A290-B1A992D3E2B5}" type="datetime1">
              <a:rPr lang="en-US" smtClean="0"/>
              <a:pPr/>
              <a:t>9/23/2016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DBFE-2345-5549-9DB7-4356723266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052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DC4C-DB8E-4DB2-AA7B-DEE9748BAC0E}" type="datetime1">
              <a:rPr lang="en-US" smtClean="0"/>
              <a:pPr/>
              <a:t>9/23/2016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DBFE-2345-5549-9DB7-4356723266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042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16ABD-1337-4B38-8F35-54AA52FD61EA}" type="datetime1">
              <a:rPr lang="en-US" smtClean="0"/>
              <a:pPr/>
              <a:t>9/23/2016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DBFE-2345-5549-9DB7-4356723266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616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321C6-C25E-40EA-A68D-0100E38E81ED}" type="datetime1">
              <a:rPr lang="en-US" smtClean="0"/>
              <a:pPr/>
              <a:t>9/23/2016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DBFE-2345-5549-9DB7-4356723266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747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7CF22-A66B-446D-BEB7-B6BBA73B7BEA}" type="datetime1">
              <a:rPr lang="en-US" smtClean="0"/>
              <a:pPr/>
              <a:t>9/23/2016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DBFE-2345-5549-9DB7-4356723266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63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AD129-47B2-4C33-AA99-3B4764173674}" type="datetime1">
              <a:rPr lang="en-US" smtClean="0"/>
              <a:pPr/>
              <a:t>9/23/2016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DBFE-2345-5549-9DB7-4356723266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009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4533A-BB90-4D04-B5AF-A0637AEFA2DC}" type="datetime1">
              <a:rPr lang="en-US" smtClean="0"/>
              <a:pPr/>
              <a:t>9/23/2016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DBFE-2345-5549-9DB7-4356723266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366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89859-595C-4F0B-A92B-E2A863D367CE}" type="datetime1">
              <a:rPr lang="en-US" smtClean="0"/>
              <a:pPr/>
              <a:t>9/23/2016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DBFE-2345-5549-9DB7-4356723266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893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A9239-57B4-4760-B84A-1EF5F4A05EF2}" type="datetime1">
              <a:rPr lang="en-US" smtClean="0"/>
              <a:pPr/>
              <a:t>9/23/2016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2DBFE-2345-5549-9DB7-4356723266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694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loridakeyclub.org/awards-and-contests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awards@floridakeyclub.org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scholarships@floridakeyclub.org" TargetMode="External"/><Relationship Id="rId4" Type="http://schemas.openxmlformats.org/officeDocument/2006/relationships/hyperlink" Target="http://floridakeyclub.org/scholarships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awards@floridakeyclub.org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scholarships@floridakeyclub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awards@floridakeyclub.org" TargetMode="External"/><Relationship Id="rId4" Type="http://schemas.openxmlformats.org/officeDocument/2006/relationships/hyperlink" Target="mailto:scholarships@floridakeyclub.or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wards@floridakeyclub.or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50443"/>
            <a:ext cx="8115300" cy="2895822"/>
          </a:xfrm>
        </p:spPr>
        <p:txBody>
          <a:bodyPr>
            <a:noAutofit/>
          </a:bodyPr>
          <a:lstStyle/>
          <a:p>
            <a:pPr>
              <a:tabLst>
                <a:tab pos="4860925" algn="l"/>
              </a:tabLst>
            </a:pPr>
            <a:r>
              <a:rPr lang="en-US" sz="6600" b="1" dirty="0">
                <a:latin typeface="Garamond"/>
                <a:cs typeface="Garamond"/>
              </a:rPr>
              <a:t>Awards, Contests, and Scholarships </a:t>
            </a:r>
            <a:br>
              <a:rPr lang="en-US" sz="6600" b="1" dirty="0">
                <a:latin typeface="Garamond"/>
                <a:cs typeface="Garamond"/>
              </a:rPr>
            </a:br>
            <a:r>
              <a:rPr lang="en-US" sz="6600" b="1" dirty="0">
                <a:latin typeface="Garamond"/>
                <a:cs typeface="Garamond"/>
              </a:rPr>
              <a:t>2016 - 2017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044441"/>
            <a:ext cx="9144000" cy="2072639"/>
          </a:xfrm>
          <a:prstGeom prst="rect">
            <a:avLst/>
          </a:prstGeom>
          <a:solidFill>
            <a:srgbClr val="B5D424"/>
          </a:solidFill>
          <a:ln>
            <a:solidFill>
              <a:srgbClr val="B5D42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-329750"/>
            <a:ext cx="9144000" cy="1443618"/>
          </a:xfrm>
          <a:prstGeom prst="rect">
            <a:avLst/>
          </a:prstGeom>
          <a:solidFill>
            <a:srgbClr val="B5D424"/>
          </a:solidFill>
          <a:ln>
            <a:solidFill>
              <a:srgbClr val="B5D42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3868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41521"/>
            <a:ext cx="9144000" cy="502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617" y="5298928"/>
            <a:ext cx="1338077" cy="1331939"/>
          </a:xfrm>
          <a:prstGeom prst="rect">
            <a:avLst/>
          </a:prstGeo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DBFE-2345-5549-9DB7-435672326641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1" name="Shape 110" descr="http://www.keyclub.org/Libraries/design_elements/Template_black_pencil_JPEG.sflb.ashx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20552" y="5155600"/>
            <a:ext cx="4766248" cy="14752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48498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14609"/>
            <a:ext cx="8229600" cy="4339541"/>
          </a:xfrm>
        </p:spPr>
        <p:txBody>
          <a:bodyPr>
            <a:normAutofit lnSpcReduction="10000"/>
          </a:bodyPr>
          <a:lstStyle/>
          <a:p>
            <a:r>
              <a:rPr lang="en-US" i="1" dirty="0">
                <a:latin typeface="Century Gothic"/>
                <a:cs typeface="Century Gothic"/>
              </a:rPr>
              <a:t>Major Emphasis Award</a:t>
            </a:r>
          </a:p>
          <a:p>
            <a:r>
              <a:rPr lang="en-US" i="1" dirty="0">
                <a:latin typeface="Century Gothic"/>
                <a:cs typeface="Century Gothic"/>
              </a:rPr>
              <a:t>Single Service Award</a:t>
            </a:r>
          </a:p>
          <a:p>
            <a:r>
              <a:rPr lang="en-US" i="1" dirty="0">
                <a:latin typeface="Century Gothic"/>
                <a:cs typeface="Century Gothic"/>
              </a:rPr>
              <a:t>Talent Contest</a:t>
            </a:r>
          </a:p>
          <a:p>
            <a:r>
              <a:rPr lang="en-US" i="1" dirty="0">
                <a:latin typeface="Century Gothic"/>
                <a:cs typeface="Century Gothic"/>
              </a:rPr>
              <a:t>Oratorical Contest</a:t>
            </a:r>
          </a:p>
          <a:p>
            <a:pPr marL="742950" lvl="2" indent="-342900"/>
            <a:r>
              <a:rPr lang="en-US" sz="2600" b="1" i="1" dirty="0">
                <a:latin typeface="Century Gothic"/>
                <a:cs typeface="Century Gothic"/>
              </a:rPr>
              <a:t>Topic: </a:t>
            </a:r>
            <a:r>
              <a:rPr lang="en-US" i="1" dirty="0">
                <a:latin typeface="Century Gothic"/>
                <a:cs typeface="Century Gothic"/>
              </a:rPr>
              <a:t>	</a:t>
            </a:r>
            <a:r>
              <a:rPr lang="en-US" sz="2600" i="1" dirty="0">
                <a:latin typeface="Century Gothic"/>
                <a:cs typeface="Century Gothic"/>
              </a:rPr>
              <a:t>The three domains of the Key Club experience are Heart to Serve, Call to Lead and Courage to Engage. How do these domains shape the membership experience for a Key Clubber?</a:t>
            </a:r>
          </a:p>
          <a:p>
            <a:pPr marL="400050" lvl="1" indent="0"/>
            <a:endParaRPr lang="en-US" i="1" dirty="0">
              <a:latin typeface="Century Gothic"/>
              <a:cs typeface="Century Gothic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1173480"/>
          </a:xfrm>
          <a:prstGeom prst="rect">
            <a:avLst/>
          </a:prstGeom>
          <a:solidFill>
            <a:srgbClr val="B5D42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FFFF"/>
                </a:solidFill>
                <a:latin typeface="Garamond"/>
                <a:cs typeface="Garamond"/>
              </a:rPr>
              <a:t>Contests Judged at DCON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11946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DBFE-2345-5549-9DB7-43567232664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330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1444"/>
            <a:ext cx="8229600" cy="4104719"/>
          </a:xfrm>
        </p:spPr>
        <p:txBody>
          <a:bodyPr/>
          <a:lstStyle/>
          <a:p>
            <a:r>
              <a:rPr lang="en-US" dirty="0">
                <a:latin typeface="Century Gothic" pitchFamily="34" charset="0"/>
              </a:rPr>
              <a:t>Must fill out to be eligible for:</a:t>
            </a:r>
          </a:p>
          <a:p>
            <a:pPr lvl="1"/>
            <a:r>
              <a:rPr lang="en-US" dirty="0">
                <a:latin typeface="Century Gothic" pitchFamily="34" charset="0"/>
              </a:rPr>
              <a:t>Distinguished Club Award</a:t>
            </a:r>
          </a:p>
          <a:p>
            <a:pPr lvl="1"/>
            <a:r>
              <a:rPr lang="en-US" dirty="0">
                <a:latin typeface="Century Gothic" pitchFamily="34" charset="0"/>
              </a:rPr>
              <a:t>Distinguished Club Diamond Level</a:t>
            </a:r>
          </a:p>
          <a:p>
            <a:pPr lvl="1"/>
            <a:r>
              <a:rPr lang="en-US" dirty="0">
                <a:latin typeface="Century Gothic" pitchFamily="34" charset="0"/>
              </a:rPr>
              <a:t>Malcolm K. Lewis Club of the Year Award</a:t>
            </a:r>
          </a:p>
          <a:p>
            <a:pPr marL="0" indent="0">
              <a:buNone/>
            </a:pPr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748522"/>
          </a:xfrm>
          <a:prstGeom prst="rect">
            <a:avLst/>
          </a:prstGeom>
          <a:solidFill>
            <a:srgbClr val="B5D42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latin typeface="Garamond"/>
                <a:cs typeface="Garamond"/>
              </a:rPr>
              <a:t>Annual Achievement Report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4869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DBFE-2345-5549-9DB7-43567232664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840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DBFE-2345-5549-9DB7-435672326641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417638"/>
          </a:xfrm>
          <a:prstGeom prst="rect">
            <a:avLst/>
          </a:prstGeom>
          <a:solidFill>
            <a:srgbClr val="B5D42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FFFF"/>
                </a:solidFill>
                <a:latin typeface="Garamond"/>
                <a:cs typeface="Garamond"/>
              </a:rPr>
              <a:t>Contests Instructions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16581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457200" y="1753156"/>
            <a:ext cx="8382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>
                <a:latin typeface="Century Gothic" pitchFamily="34" charset="0"/>
                <a:ea typeface="Verdana" pitchFamily="34" charset="0"/>
                <a:cs typeface="Verdana" pitchFamily="34" charset="0"/>
              </a:rPr>
              <a:t>Deadline: </a:t>
            </a:r>
            <a:r>
              <a:rPr lang="en-US" sz="3200" b="1" dirty="0">
                <a:latin typeface="Century Gothic" pitchFamily="34" charset="0"/>
                <a:ea typeface="Verdana" pitchFamily="34" charset="0"/>
                <a:cs typeface="Verdana" pitchFamily="34" charset="0"/>
              </a:rPr>
              <a:t>10 PM </a:t>
            </a:r>
            <a:r>
              <a:rPr lang="en-US" sz="3200" dirty="0">
                <a:latin typeface="Century Gothic" pitchFamily="34" charset="0"/>
                <a:ea typeface="Verdana" pitchFamily="34" charset="0"/>
                <a:cs typeface="Verdana" pitchFamily="34" charset="0"/>
              </a:rPr>
              <a:t>on </a:t>
            </a:r>
            <a:r>
              <a:rPr lang="en-US" sz="3200" b="1" dirty="0">
                <a:latin typeface="Century Gothic" pitchFamily="34" charset="0"/>
                <a:ea typeface="Verdana" pitchFamily="34" charset="0"/>
                <a:cs typeface="Verdana" pitchFamily="34" charset="0"/>
              </a:rPr>
              <a:t>March 30, 2017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>
                <a:latin typeface="Century Gothic" pitchFamily="34" charset="0"/>
                <a:ea typeface="Verdana" pitchFamily="34" charset="0"/>
                <a:cs typeface="Verdana" pitchFamily="34" charset="0"/>
              </a:rPr>
              <a:t>Sign the entry form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>
                <a:latin typeface="Century Gothic" pitchFamily="34" charset="0"/>
                <a:ea typeface="Verdana" pitchFamily="34" charset="0"/>
                <a:cs typeface="Verdana" pitchFamily="34" charset="0"/>
              </a:rPr>
              <a:t>Affix completed entry form to item.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>
                <a:latin typeface="Century Gothic" pitchFamily="34" charset="0"/>
                <a:ea typeface="Verdana" pitchFamily="34" charset="0"/>
                <a:cs typeface="Verdana" pitchFamily="34" charset="0"/>
              </a:rPr>
              <a:t>Hand deliver entry item to the </a:t>
            </a:r>
          </a:p>
          <a:p>
            <a:r>
              <a:rPr lang="en-US" sz="3200" dirty="0">
                <a:latin typeface="Century Gothic" pitchFamily="34" charset="0"/>
                <a:ea typeface="Verdana" pitchFamily="34" charset="0"/>
                <a:cs typeface="Verdana" pitchFamily="34" charset="0"/>
              </a:rPr>
              <a:t>      Awards Room at DCON.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>
                <a:latin typeface="Century Gothic" pitchFamily="34" charset="0"/>
                <a:ea typeface="Verdana" pitchFamily="34" charset="0"/>
                <a:cs typeface="Verdana" pitchFamily="34" charset="0"/>
              </a:rPr>
              <a:t>If arriving late, please make plans to have the entry delivered on time.</a:t>
            </a:r>
          </a:p>
        </p:txBody>
      </p:sp>
    </p:spTree>
    <p:extLst>
      <p:ext uri="{BB962C8B-B14F-4D97-AF65-F5344CB8AC3E}">
        <p14:creationId xmlns:p14="http://schemas.microsoft.com/office/powerpoint/2010/main" val="32067842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4910"/>
            <a:ext cx="8229600" cy="41047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B5D424"/>
                </a:solidFill>
                <a:latin typeface="Century Gothic" pitchFamily="34" charset="0"/>
              </a:rPr>
              <a:t>Seniors ONLY</a:t>
            </a:r>
            <a:r>
              <a:rPr lang="en-US" dirty="0">
                <a:latin typeface="Century Gothic" pitchFamily="34" charset="0"/>
              </a:rPr>
              <a:t>! </a:t>
            </a:r>
          </a:p>
          <a:p>
            <a:r>
              <a:rPr lang="en-US" dirty="0">
                <a:latin typeface="Century Gothic" pitchFamily="34" charset="0"/>
              </a:rPr>
              <a:t>If interested, fill out the </a:t>
            </a:r>
          </a:p>
          <a:p>
            <a:pPr marL="0" indent="0" algn="ctr">
              <a:buNone/>
            </a:pPr>
            <a:r>
              <a:rPr lang="en-US" b="1" dirty="0">
                <a:solidFill>
                  <a:srgbClr val="B5D424"/>
                </a:solidFill>
                <a:latin typeface="Century Gothic" pitchFamily="34" charset="0"/>
              </a:rPr>
              <a:t>   Judging Nomination Application </a:t>
            </a:r>
            <a:r>
              <a:rPr lang="en-US" dirty="0">
                <a:latin typeface="Century Gothic" pitchFamily="34" charset="0"/>
              </a:rPr>
              <a:t>at </a:t>
            </a:r>
            <a:r>
              <a:rPr lang="en-US" dirty="0">
                <a:latin typeface="Century Gothic" pitchFamily="34" charset="0"/>
                <a:hlinkClick r:id="rId3"/>
              </a:rPr>
              <a:t>www.floridakeyclub.org/awards-and-contests</a:t>
            </a:r>
            <a:r>
              <a:rPr lang="en-US" dirty="0">
                <a:latin typeface="Century Gothic" pitchFamily="34" charset="0"/>
              </a:rPr>
              <a:t> </a:t>
            </a:r>
          </a:p>
          <a:p>
            <a:pPr algn="ctr"/>
            <a:r>
              <a:rPr lang="en-US" dirty="0">
                <a:latin typeface="Century Gothic" pitchFamily="34" charset="0"/>
              </a:rPr>
              <a:t>Applications </a:t>
            </a:r>
            <a:r>
              <a:rPr lang="en-US" b="1" dirty="0">
                <a:solidFill>
                  <a:srgbClr val="B5D424"/>
                </a:solidFill>
                <a:latin typeface="Century Gothic" pitchFamily="34" charset="0"/>
              </a:rPr>
              <a:t>due prior to DCON</a:t>
            </a:r>
            <a:r>
              <a:rPr lang="en-US" b="1" dirty="0">
                <a:solidFill>
                  <a:srgbClr val="92D050"/>
                </a:solidFill>
                <a:latin typeface="Century Gothic" pitchFamily="34" charset="0"/>
              </a:rPr>
              <a:t> </a:t>
            </a:r>
            <a:r>
              <a:rPr lang="en-US" dirty="0">
                <a:latin typeface="Century Gothic" pitchFamily="34" charset="0"/>
              </a:rPr>
              <a:t>to </a:t>
            </a:r>
            <a:r>
              <a:rPr lang="en-US" dirty="0">
                <a:latin typeface="Century Gothic" pitchFamily="34" charset="0"/>
                <a:hlinkClick r:id="rId4"/>
              </a:rPr>
              <a:t>awards@floridakeyclub.org</a:t>
            </a:r>
            <a:r>
              <a:rPr lang="en-US" dirty="0">
                <a:latin typeface="Century Gothic" pitchFamily="34" charset="0"/>
              </a:rPr>
              <a:t>. </a:t>
            </a:r>
            <a:endParaRPr lang="en-US" b="1" dirty="0">
              <a:latin typeface="Century Gothic" pitchFamily="34" charset="0"/>
            </a:endParaRPr>
          </a:p>
          <a:p>
            <a:pPr marL="0" indent="0">
              <a:buNone/>
            </a:pPr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417638"/>
          </a:xfrm>
          <a:prstGeom prst="rect">
            <a:avLst/>
          </a:prstGeom>
          <a:solidFill>
            <a:srgbClr val="B5D42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FFFF"/>
                </a:solidFill>
                <a:latin typeface="Garamond"/>
                <a:cs typeface="Garamond"/>
              </a:rPr>
              <a:t>DCON Awards/Contests Judging</a:t>
            </a:r>
            <a:endParaRPr lang="en-US" sz="4000" dirty="0">
              <a:solidFill>
                <a:srgbClr val="FFFFFF"/>
              </a:solidFill>
              <a:latin typeface="Garamond"/>
              <a:cs typeface="Garamond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38335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DBFE-2345-5549-9DB7-43567232664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1408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219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929640"/>
          </a:xfrm>
          <a:prstGeom prst="rect">
            <a:avLst/>
          </a:prstGeom>
          <a:solidFill>
            <a:srgbClr val="B5D42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FFFF"/>
                </a:solidFill>
                <a:latin typeface="Garamond"/>
                <a:cs typeface="Garamond"/>
              </a:rPr>
              <a:t>Types of Scholarships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84380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DBFE-2345-5549-9DB7-435672326641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716280" y="1520955"/>
            <a:ext cx="7970520" cy="3995925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>
                <a:latin typeface="Century Gothic"/>
                <a:cs typeface="Century Gothic"/>
              </a:rPr>
              <a:t>DCON Program Ad </a:t>
            </a:r>
          </a:p>
          <a:p>
            <a:r>
              <a:rPr lang="en-US" dirty="0">
                <a:latin typeface="Century Gothic"/>
                <a:cs typeface="Century Gothic"/>
              </a:rPr>
              <a:t>Ellie Gander </a:t>
            </a:r>
          </a:p>
          <a:p>
            <a:r>
              <a:rPr lang="en-US" dirty="0">
                <a:latin typeface="Century Gothic"/>
                <a:cs typeface="Century Gothic"/>
              </a:rPr>
              <a:t>Governor’s Project </a:t>
            </a:r>
          </a:p>
          <a:p>
            <a:r>
              <a:rPr lang="en-US" dirty="0">
                <a:latin typeface="Century Gothic"/>
                <a:cs typeface="Century Gothic"/>
              </a:rPr>
              <a:t>Florida Key Club Endowment </a:t>
            </a:r>
          </a:p>
          <a:p>
            <a:r>
              <a:rPr lang="en-US" dirty="0">
                <a:latin typeface="Century Gothic"/>
                <a:cs typeface="Century Gothic"/>
              </a:rPr>
              <a:t>J. Walker Field </a:t>
            </a:r>
          </a:p>
          <a:p>
            <a:r>
              <a:rPr lang="en-US" dirty="0">
                <a:latin typeface="Century Gothic"/>
                <a:cs typeface="Century Gothic"/>
              </a:rPr>
              <a:t>George </a:t>
            </a:r>
            <a:r>
              <a:rPr lang="en-US" b="1" dirty="0"/>
              <a:t> </a:t>
            </a:r>
            <a:r>
              <a:rPr lang="en-US" dirty="0">
                <a:latin typeface="Century Gothic"/>
                <a:cs typeface="Century Gothic"/>
              </a:rPr>
              <a:t>and Ann </a:t>
            </a:r>
            <a:r>
              <a:rPr lang="en-US" dirty="0" err="1">
                <a:latin typeface="Century Gothic"/>
                <a:cs typeface="Century Gothic"/>
              </a:rPr>
              <a:t>Langguth</a:t>
            </a:r>
            <a:endParaRPr lang="en-US" dirty="0">
              <a:latin typeface="Century Gothic"/>
              <a:cs typeface="Century Gothic"/>
            </a:endParaRPr>
          </a:p>
          <a:p>
            <a:pPr marL="0" indent="0" algn="ctr">
              <a:buNone/>
            </a:pPr>
            <a:endParaRPr lang="en-US" sz="2900" b="1" u="sng" dirty="0">
              <a:solidFill>
                <a:srgbClr val="7E90AA"/>
              </a:solidFill>
              <a:latin typeface="Century Gothic"/>
              <a:cs typeface="Century Gothic"/>
            </a:endParaRPr>
          </a:p>
          <a:p>
            <a:pPr marL="0" indent="0" algn="ctr">
              <a:buNone/>
            </a:pPr>
            <a:r>
              <a:rPr lang="en-US" sz="2900" b="1" u="sng" dirty="0">
                <a:latin typeface="Century Gothic"/>
                <a:cs typeface="Century Gothic"/>
              </a:rPr>
              <a:t>$1000 awarded to each recipient.</a:t>
            </a:r>
            <a:endParaRPr lang="en-US" sz="2900" b="1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6345750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219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929640"/>
          </a:xfrm>
          <a:prstGeom prst="rect">
            <a:avLst/>
          </a:prstGeom>
          <a:solidFill>
            <a:srgbClr val="B5D42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FFFF"/>
                </a:solidFill>
                <a:latin typeface="Garamond"/>
                <a:cs typeface="Garamond"/>
              </a:rPr>
              <a:t>Scholarship Instructions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84380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DBFE-2345-5549-9DB7-435672326641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520955"/>
            <a:ext cx="8153400" cy="3995925"/>
          </a:xfrm>
        </p:spPr>
        <p:txBody>
          <a:bodyPr>
            <a:normAutofit/>
          </a:bodyPr>
          <a:lstStyle/>
          <a:p>
            <a:r>
              <a:rPr lang="en-US" b="1" dirty="0">
                <a:latin typeface="Century Gothic"/>
                <a:cs typeface="Century Gothic"/>
              </a:rPr>
              <a:t>Deadline:</a:t>
            </a:r>
            <a:r>
              <a:rPr lang="en-US" dirty="0">
                <a:latin typeface="Century Gothic"/>
                <a:cs typeface="Century Gothic"/>
              </a:rPr>
              <a:t> </a:t>
            </a:r>
            <a:r>
              <a:rPr lang="en-US" b="1" dirty="0">
                <a:latin typeface="Century Gothic"/>
                <a:cs typeface="Century Gothic"/>
              </a:rPr>
              <a:t>February 16, 2017</a:t>
            </a:r>
          </a:p>
          <a:p>
            <a:r>
              <a:rPr lang="en-US" dirty="0">
                <a:latin typeface="Century Gothic"/>
                <a:cs typeface="Century Gothic"/>
              </a:rPr>
              <a:t>Complete one general application found at </a:t>
            </a:r>
            <a:r>
              <a:rPr lang="en-US" dirty="0">
                <a:latin typeface="Century Gothic"/>
                <a:cs typeface="Century Gothic"/>
                <a:hlinkClick r:id="rId4"/>
              </a:rPr>
              <a:t>http://floridakeyclub.org/scholarships/</a:t>
            </a:r>
          </a:p>
          <a:p>
            <a:r>
              <a:rPr lang="en-US" dirty="0">
                <a:latin typeface="Century Gothic"/>
                <a:cs typeface="Century Gothic"/>
              </a:rPr>
              <a:t>Include all the supporting documents .</a:t>
            </a:r>
          </a:p>
          <a:p>
            <a:r>
              <a:rPr lang="en-US" dirty="0">
                <a:latin typeface="Century Gothic"/>
                <a:cs typeface="Century Gothic"/>
              </a:rPr>
              <a:t>Submit electronically  to:</a:t>
            </a:r>
          </a:p>
          <a:p>
            <a:pPr marL="0" indent="0">
              <a:buNone/>
            </a:pPr>
            <a:r>
              <a:rPr lang="en-US" dirty="0">
                <a:latin typeface="Century Gothic"/>
                <a:cs typeface="Century Gothic"/>
                <a:hlinkClick r:id="rId5"/>
              </a:rPr>
              <a:t>scholarships@floridakeyclub.org</a:t>
            </a:r>
            <a:endParaRPr lang="en-US" dirty="0">
              <a:latin typeface="Century Gothic"/>
              <a:cs typeface="Century Gothic"/>
            </a:endParaRPr>
          </a:p>
          <a:p>
            <a:pPr marL="0" indent="0">
              <a:buNone/>
            </a:pPr>
            <a:endParaRPr lang="en-US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3470487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1444"/>
            <a:ext cx="8473441" cy="410471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B5D424"/>
                </a:solidFill>
                <a:latin typeface="Century Gothic"/>
                <a:cs typeface="Century Gothic"/>
              </a:rPr>
              <a:t>Awards/Contests</a:t>
            </a:r>
            <a:r>
              <a:rPr lang="en-US" b="1" dirty="0">
                <a:latin typeface="Century Gothic"/>
                <a:cs typeface="Century Gothic"/>
              </a:rPr>
              <a:t>:</a:t>
            </a:r>
            <a:r>
              <a:rPr lang="en-US" dirty="0">
                <a:latin typeface="Century Gothic"/>
                <a:cs typeface="Century Gothic"/>
              </a:rPr>
              <a:t> </a:t>
            </a:r>
          </a:p>
          <a:p>
            <a:r>
              <a:rPr lang="en-US" dirty="0">
                <a:latin typeface="Century Gothic"/>
                <a:cs typeface="Century Gothic"/>
              </a:rPr>
              <a:t>Contact </a:t>
            </a:r>
            <a:r>
              <a:rPr lang="en-US" b="1" dirty="0">
                <a:solidFill>
                  <a:srgbClr val="B5D424"/>
                </a:solidFill>
                <a:latin typeface="Century Gothic"/>
                <a:cs typeface="Century Gothic"/>
              </a:rPr>
              <a:t>Joshua Gibson </a:t>
            </a:r>
            <a:endParaRPr lang="en-US" dirty="0">
              <a:latin typeface="Century Gothic"/>
              <a:cs typeface="Century Gothic"/>
            </a:endParaRPr>
          </a:p>
          <a:p>
            <a:pPr marL="0" indent="0">
              <a:buNone/>
            </a:pPr>
            <a:r>
              <a:rPr lang="en-US" dirty="0">
                <a:latin typeface="Century Gothic"/>
                <a:cs typeface="Century Gothic"/>
              </a:rPr>
              <a:t>       at: </a:t>
            </a:r>
            <a:r>
              <a:rPr lang="en-US" i="1" dirty="0">
                <a:solidFill>
                  <a:srgbClr val="0070C0"/>
                </a:solidFill>
                <a:latin typeface="Century Gothic"/>
                <a:cs typeface="Century Gothic"/>
                <a:hlinkClick r:id="rId3"/>
              </a:rPr>
              <a:t>awards@floridakeyclub.org</a:t>
            </a:r>
            <a:endParaRPr lang="en-US" i="1" dirty="0">
              <a:solidFill>
                <a:srgbClr val="0070C0"/>
              </a:solidFill>
              <a:latin typeface="Century Gothic"/>
              <a:cs typeface="Century Gothic"/>
            </a:endParaRPr>
          </a:p>
          <a:p>
            <a:pPr>
              <a:buNone/>
            </a:pPr>
            <a:endParaRPr lang="en-US" sz="1800" i="1" dirty="0">
              <a:solidFill>
                <a:srgbClr val="0070C0"/>
              </a:solidFill>
              <a:latin typeface="Century Gothic"/>
              <a:cs typeface="Century Gothic"/>
            </a:endParaRPr>
          </a:p>
          <a:p>
            <a:pPr>
              <a:buNone/>
            </a:pPr>
            <a:endParaRPr lang="en-US" sz="1800" i="1" dirty="0">
              <a:solidFill>
                <a:srgbClr val="0070C0"/>
              </a:solidFill>
              <a:latin typeface="Century Gothic"/>
              <a:cs typeface="Century Gothic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B5D424"/>
                </a:solidFill>
                <a:latin typeface="Century Gothic"/>
                <a:cs typeface="Century Gothic"/>
              </a:rPr>
              <a:t>Scholarships</a:t>
            </a:r>
            <a:r>
              <a:rPr lang="en-US" dirty="0">
                <a:latin typeface="Century Gothic"/>
                <a:cs typeface="Century Gothic"/>
              </a:rPr>
              <a:t>: </a:t>
            </a:r>
          </a:p>
          <a:p>
            <a:r>
              <a:rPr lang="en-US" dirty="0">
                <a:latin typeface="Century Gothic"/>
                <a:cs typeface="Century Gothic"/>
              </a:rPr>
              <a:t>Contact </a:t>
            </a:r>
            <a:r>
              <a:rPr lang="en-US" b="1" dirty="0" err="1">
                <a:solidFill>
                  <a:srgbClr val="B5D424"/>
                </a:solidFill>
                <a:latin typeface="Century Gothic"/>
                <a:cs typeface="Century Gothic"/>
              </a:rPr>
              <a:t>Pareena</a:t>
            </a:r>
            <a:r>
              <a:rPr lang="en-US" b="1" dirty="0">
                <a:solidFill>
                  <a:srgbClr val="B5D424"/>
                </a:solidFill>
                <a:latin typeface="Century Gothic"/>
                <a:cs typeface="Century Gothic"/>
              </a:rPr>
              <a:t> Sharma</a:t>
            </a:r>
          </a:p>
          <a:p>
            <a:pPr marL="0" indent="0">
              <a:buNone/>
            </a:pPr>
            <a:r>
              <a:rPr lang="en-US" dirty="0">
                <a:latin typeface="Century Gothic"/>
                <a:cs typeface="Century Gothic"/>
              </a:rPr>
              <a:t>       at: </a:t>
            </a:r>
            <a:r>
              <a:rPr lang="en-US" i="1" dirty="0">
                <a:solidFill>
                  <a:srgbClr val="0070C0"/>
                </a:solidFill>
                <a:latin typeface="Century Gothic"/>
                <a:cs typeface="Century Gothic"/>
                <a:hlinkClick r:id="rId4"/>
              </a:rPr>
              <a:t>scholarships@floridakeyclub.org</a:t>
            </a:r>
            <a:endParaRPr lang="en-US" i="1" dirty="0">
              <a:solidFill>
                <a:srgbClr val="0070C0"/>
              </a:solidFill>
              <a:latin typeface="Century Gothic"/>
              <a:cs typeface="Century Gothic"/>
            </a:endParaRPr>
          </a:p>
          <a:p>
            <a:pPr marL="0" indent="0">
              <a:buNone/>
            </a:pPr>
            <a:r>
              <a:rPr lang="en-US" i="1" dirty="0">
                <a:solidFill>
                  <a:srgbClr val="0070C0"/>
                </a:solidFill>
                <a:latin typeface="Century Gothic"/>
                <a:cs typeface="Century Gothic"/>
              </a:rPr>
              <a:t> </a:t>
            </a:r>
          </a:p>
          <a:p>
            <a:pPr marL="0" indent="0">
              <a:buNone/>
            </a:pPr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748522"/>
          </a:xfrm>
          <a:prstGeom prst="rect">
            <a:avLst/>
          </a:prstGeom>
          <a:solidFill>
            <a:srgbClr val="B5D42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FFFF"/>
                </a:solidFill>
                <a:latin typeface="Garamond"/>
                <a:cs typeface="Garamond"/>
              </a:rPr>
              <a:t>Any Questions, Comments, or Concerns?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4869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DBFE-2345-5549-9DB7-43567232664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984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1444"/>
            <a:ext cx="8229600" cy="4104719"/>
          </a:xfrm>
        </p:spPr>
        <p:txBody>
          <a:bodyPr/>
          <a:lstStyle/>
          <a:p>
            <a:r>
              <a:rPr lang="en-US" b="1" dirty="0">
                <a:solidFill>
                  <a:srgbClr val="B5D424"/>
                </a:solidFill>
                <a:latin typeface="Century Gothic"/>
                <a:cs typeface="Century Gothic"/>
              </a:rPr>
              <a:t>Recognition</a:t>
            </a:r>
            <a:r>
              <a:rPr lang="en-US" dirty="0">
                <a:latin typeface="Century Gothic"/>
                <a:cs typeface="Century Gothic"/>
              </a:rPr>
              <a:t> of self and others </a:t>
            </a:r>
          </a:p>
          <a:p>
            <a:r>
              <a:rPr lang="en-US" b="1" dirty="0">
                <a:solidFill>
                  <a:srgbClr val="B5D424"/>
                </a:solidFill>
                <a:latin typeface="Century Gothic"/>
                <a:cs typeface="Century Gothic"/>
              </a:rPr>
              <a:t>Validation</a:t>
            </a:r>
            <a:r>
              <a:rPr lang="en-US" dirty="0">
                <a:latin typeface="Century Gothic"/>
                <a:cs typeface="Century Gothic"/>
              </a:rPr>
              <a:t> of service to community</a:t>
            </a:r>
          </a:p>
          <a:p>
            <a:r>
              <a:rPr lang="en-US" b="1" dirty="0">
                <a:solidFill>
                  <a:srgbClr val="B5D424"/>
                </a:solidFill>
                <a:latin typeface="Century Gothic"/>
                <a:cs typeface="Century Gothic"/>
              </a:rPr>
              <a:t>Motivate</a:t>
            </a:r>
            <a:r>
              <a:rPr lang="en-US" b="1" dirty="0">
                <a:latin typeface="Century Gothic"/>
                <a:cs typeface="Century Gothic"/>
              </a:rPr>
              <a:t> </a:t>
            </a:r>
            <a:r>
              <a:rPr lang="en-US" dirty="0">
                <a:latin typeface="Century Gothic"/>
                <a:cs typeface="Century Gothic"/>
              </a:rPr>
              <a:t>others to serve </a:t>
            </a:r>
          </a:p>
          <a:p>
            <a:r>
              <a:rPr lang="en-US" b="1" dirty="0">
                <a:solidFill>
                  <a:srgbClr val="B5D424"/>
                </a:solidFill>
                <a:latin typeface="Century Gothic"/>
                <a:cs typeface="Century Gothic"/>
              </a:rPr>
              <a:t>Influence</a:t>
            </a:r>
            <a:r>
              <a:rPr lang="en-US" dirty="0">
                <a:latin typeface="Century Gothic"/>
                <a:cs typeface="Century Gothic"/>
              </a:rPr>
              <a:t> others positively 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748522"/>
          </a:xfrm>
          <a:prstGeom prst="rect">
            <a:avLst/>
          </a:prstGeom>
          <a:solidFill>
            <a:srgbClr val="B5D42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Garamond"/>
                <a:cs typeface="Garamond"/>
              </a:rPr>
              <a:t>Why are Awards, Contests, </a:t>
            </a:r>
            <a:br>
              <a:rPr lang="en-US" sz="4000" b="1" dirty="0">
                <a:solidFill>
                  <a:schemeClr val="bg1"/>
                </a:solidFill>
                <a:latin typeface="Garamond"/>
                <a:cs typeface="Garamond"/>
              </a:rPr>
            </a:br>
            <a:r>
              <a:rPr lang="en-US" sz="4000" b="1" dirty="0">
                <a:solidFill>
                  <a:schemeClr val="bg1"/>
                </a:solidFill>
                <a:latin typeface="Garamond"/>
                <a:cs typeface="Garamond"/>
              </a:rPr>
              <a:t>and Scholarships Important?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7638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DBFE-2345-5549-9DB7-43567232664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904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1"/>
            <a:ext cx="9144000" cy="1036319"/>
          </a:xfrm>
          <a:prstGeom prst="rect">
            <a:avLst/>
          </a:prstGeom>
          <a:solidFill>
            <a:srgbClr val="B5D42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FFFF"/>
                </a:solidFill>
                <a:latin typeface="Garamond"/>
                <a:cs typeface="Garamond"/>
              </a:rPr>
              <a:t>Awards and Contests Deadlines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2829"/>
            <a:ext cx="9144000" cy="450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DBFE-2345-5549-9DB7-43567232664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503678"/>
            <a:ext cx="8229600" cy="431863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5000"/>
              </a:lnSpc>
            </a:pPr>
            <a:r>
              <a:rPr lang="en-US" b="1" dirty="0">
                <a:latin typeface="Century Gothic"/>
                <a:cs typeface="Century Gothic"/>
              </a:rPr>
              <a:t>February 16, 2017</a:t>
            </a:r>
          </a:p>
          <a:p>
            <a:pPr lvl="1">
              <a:lnSpc>
                <a:spcPct val="95000"/>
              </a:lnSpc>
              <a:buFont typeface="Courier New" pitchFamily="49" charset="0"/>
              <a:buChar char="o"/>
            </a:pPr>
            <a:r>
              <a:rPr lang="en-US" sz="2900" dirty="0">
                <a:latin typeface="Century Gothic"/>
                <a:cs typeface="Century Gothic"/>
              </a:rPr>
              <a:t>General Scholarship application</a:t>
            </a:r>
          </a:p>
          <a:p>
            <a:pPr lvl="1">
              <a:lnSpc>
                <a:spcPct val="95000"/>
              </a:lnSpc>
              <a:buFont typeface="Courier New" pitchFamily="49" charset="0"/>
              <a:buChar char="o"/>
            </a:pPr>
            <a:r>
              <a:rPr lang="en-US" dirty="0">
                <a:latin typeface="Century Gothic"/>
                <a:cs typeface="Century Gothic"/>
              </a:rPr>
              <a:t>Emailed to </a:t>
            </a:r>
            <a:r>
              <a:rPr lang="en-US" dirty="0">
                <a:latin typeface="Century Gothic" pitchFamily="34" charset="0"/>
                <a:ea typeface="Verdana" pitchFamily="34" charset="0"/>
                <a:cs typeface="Verdana" pitchFamily="34" charset="0"/>
                <a:hlinkClick r:id="rId4"/>
              </a:rPr>
              <a:t>scholarships@floridakeyclub.org</a:t>
            </a:r>
            <a:endParaRPr lang="en-US" dirty="0">
              <a:latin typeface="Century Gothic" pitchFamily="34" charset="0"/>
              <a:ea typeface="Verdana" pitchFamily="34" charset="0"/>
              <a:cs typeface="Verdana" pitchFamily="34" charset="0"/>
            </a:endParaRPr>
          </a:p>
          <a:p>
            <a:pPr lvl="1">
              <a:lnSpc>
                <a:spcPct val="95000"/>
              </a:lnSpc>
              <a:buFont typeface="Courier New" pitchFamily="49" charset="0"/>
              <a:buChar char="o"/>
            </a:pPr>
            <a:endParaRPr lang="en-US" sz="2900" dirty="0">
              <a:latin typeface="Century Gothic"/>
              <a:cs typeface="Century Gothic"/>
            </a:endParaRPr>
          </a:p>
          <a:p>
            <a:pPr>
              <a:lnSpc>
                <a:spcPct val="95000"/>
              </a:lnSpc>
            </a:pPr>
            <a:r>
              <a:rPr lang="en-US" b="1" dirty="0">
                <a:latin typeface="Century Gothic"/>
                <a:cs typeface="Century Gothic"/>
              </a:rPr>
              <a:t>March 7, 2017</a:t>
            </a:r>
            <a:r>
              <a:rPr lang="en-US" dirty="0">
                <a:latin typeface="Century Gothic"/>
                <a:cs typeface="Century Gothic"/>
              </a:rPr>
              <a:t>:</a:t>
            </a:r>
          </a:p>
          <a:p>
            <a:pPr lvl="1">
              <a:lnSpc>
                <a:spcPct val="95000"/>
              </a:lnSpc>
              <a:buFont typeface="Courier New" pitchFamily="49" charset="0"/>
              <a:buChar char="o"/>
            </a:pPr>
            <a:r>
              <a:rPr lang="en-US" dirty="0">
                <a:latin typeface="Century Gothic"/>
                <a:cs typeface="Century Gothic"/>
              </a:rPr>
              <a:t>Awards judged pre-DCON </a:t>
            </a:r>
          </a:p>
          <a:p>
            <a:pPr lvl="1">
              <a:lnSpc>
                <a:spcPct val="95000"/>
              </a:lnSpc>
              <a:buFont typeface="Courier New" pitchFamily="49" charset="0"/>
              <a:buChar char="o"/>
            </a:pPr>
            <a:r>
              <a:rPr lang="en-US" dirty="0">
                <a:latin typeface="Century Gothic"/>
                <a:cs typeface="Century Gothic"/>
              </a:rPr>
              <a:t>Awards requiring an application</a:t>
            </a:r>
          </a:p>
          <a:p>
            <a:pPr lvl="1">
              <a:lnSpc>
                <a:spcPct val="95000"/>
              </a:lnSpc>
              <a:buFont typeface="Courier New" pitchFamily="49" charset="0"/>
              <a:buChar char="o"/>
            </a:pPr>
            <a:r>
              <a:rPr lang="en-US" dirty="0">
                <a:latin typeface="Century Gothic"/>
                <a:cs typeface="Century Gothic"/>
              </a:rPr>
              <a:t>Emailed to </a:t>
            </a:r>
            <a:r>
              <a:rPr lang="en-US" dirty="0">
                <a:latin typeface="Century Gothic" pitchFamily="34" charset="0"/>
                <a:ea typeface="Verdana" pitchFamily="34" charset="0"/>
                <a:cs typeface="Verdana" pitchFamily="34" charset="0"/>
                <a:hlinkClick r:id="rId5"/>
              </a:rPr>
              <a:t> awards@floridakeyclub.org</a:t>
            </a:r>
            <a:endParaRPr lang="en-US" dirty="0">
              <a:latin typeface="Century Gothic" pitchFamily="34" charset="0"/>
              <a:ea typeface="Verdana" pitchFamily="34" charset="0"/>
              <a:cs typeface="Verdana" pitchFamily="34" charset="0"/>
            </a:endParaRPr>
          </a:p>
          <a:p>
            <a:pPr lvl="1">
              <a:lnSpc>
                <a:spcPct val="95000"/>
              </a:lnSpc>
              <a:buFont typeface="Courier New" pitchFamily="49" charset="0"/>
              <a:buChar char="o"/>
            </a:pPr>
            <a:endParaRPr lang="en-US" dirty="0">
              <a:latin typeface="Century Gothic"/>
              <a:cs typeface="Century Gothic"/>
            </a:endParaRPr>
          </a:p>
          <a:p>
            <a:pPr>
              <a:lnSpc>
                <a:spcPct val="95000"/>
              </a:lnSpc>
            </a:pPr>
            <a:r>
              <a:rPr lang="en-US" b="1" dirty="0">
                <a:latin typeface="Century Gothic"/>
                <a:cs typeface="Century Gothic"/>
              </a:rPr>
              <a:t>March 30, 2017</a:t>
            </a:r>
            <a:r>
              <a:rPr lang="en-US" dirty="0">
                <a:latin typeface="Century Gothic"/>
                <a:cs typeface="Century Gothic"/>
              </a:rPr>
              <a:t>:</a:t>
            </a:r>
          </a:p>
          <a:p>
            <a:pPr lvl="1">
              <a:lnSpc>
                <a:spcPct val="95000"/>
              </a:lnSpc>
              <a:buFont typeface="Courier New" pitchFamily="49" charset="0"/>
              <a:buChar char="o"/>
            </a:pPr>
            <a:r>
              <a:rPr lang="en-US" dirty="0">
                <a:latin typeface="Century Gothic"/>
                <a:cs typeface="Century Gothic"/>
              </a:rPr>
              <a:t>Contests judged at DCON</a:t>
            </a:r>
          </a:p>
          <a:p>
            <a:pPr lvl="1">
              <a:lnSpc>
                <a:spcPct val="95000"/>
              </a:lnSpc>
              <a:buFont typeface="Courier New" pitchFamily="49" charset="0"/>
              <a:buChar char="o"/>
            </a:pPr>
            <a:r>
              <a:rPr lang="en-US" dirty="0">
                <a:latin typeface="Century Gothic"/>
                <a:cs typeface="Century Gothic"/>
              </a:rPr>
              <a:t>Contests requiring an entry form</a:t>
            </a:r>
          </a:p>
          <a:p>
            <a:pPr lvl="1">
              <a:lnSpc>
                <a:spcPct val="95000"/>
              </a:lnSpc>
              <a:buFont typeface="Courier New" pitchFamily="49" charset="0"/>
              <a:buChar char="o"/>
            </a:pPr>
            <a:r>
              <a:rPr lang="en-US" dirty="0">
                <a:latin typeface="Century Gothic"/>
                <a:cs typeface="Century Gothic"/>
              </a:rPr>
              <a:t>Hand delivered to Awards Room at DCON</a:t>
            </a:r>
          </a:p>
          <a:p>
            <a:pPr marL="457200" lvl="1" indent="0">
              <a:lnSpc>
                <a:spcPct val="95000"/>
              </a:lnSpc>
              <a:buNone/>
            </a:pPr>
            <a:endParaRPr lang="en-US" dirty="0">
              <a:latin typeface="Century Gothic"/>
              <a:cs typeface="Century Gothic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893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4108"/>
            <a:ext cx="8122920" cy="3929012"/>
          </a:xfrm>
          <a:ln>
            <a:noFill/>
          </a:ln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latin typeface="Century Gothic"/>
                <a:cs typeface="Century Gothic"/>
              </a:rPr>
              <a:t>Distinguished Class Director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latin typeface="Century Gothic"/>
                <a:cs typeface="Century Gothic"/>
              </a:rPr>
              <a:t>Distinguished Club Editor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latin typeface="Century Gothic"/>
                <a:cs typeface="Century Gothic"/>
              </a:rPr>
              <a:t>Distinguished Club Member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latin typeface="Century Gothic"/>
                <a:cs typeface="Century Gothic"/>
              </a:rPr>
              <a:t>Distinguished Club President and G. Harold Martin Outstanding Club President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latin typeface="Century Gothic"/>
                <a:cs typeface="Century Gothic"/>
              </a:rPr>
              <a:t>Distinguished Club Secretary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latin typeface="Century Gothic"/>
                <a:cs typeface="Century Gothic"/>
              </a:rPr>
              <a:t>Distinguished Club Treasurer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latin typeface="Century Gothic"/>
                <a:cs typeface="Century Gothic"/>
              </a:rPr>
              <a:t>Distinguished Club Vice-President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latin typeface="Century Gothic"/>
                <a:cs typeface="Century Gothic"/>
              </a:rPr>
              <a:t>Distinguished Club Webmaster</a:t>
            </a:r>
          </a:p>
          <a:p>
            <a:pPr>
              <a:lnSpc>
                <a:spcPct val="95000"/>
              </a:lnSpc>
            </a:pPr>
            <a:endParaRPr lang="en-US" sz="2900" b="1" dirty="0">
              <a:solidFill>
                <a:srgbClr val="B5D424"/>
              </a:solidFill>
              <a:latin typeface="Century Gothic"/>
              <a:cs typeface="Century Gothic"/>
            </a:endParaRPr>
          </a:p>
          <a:p>
            <a:pPr>
              <a:lnSpc>
                <a:spcPct val="95000"/>
              </a:lnSpc>
            </a:pPr>
            <a:endParaRPr lang="en-US" sz="2900" b="1" dirty="0">
              <a:solidFill>
                <a:srgbClr val="B5D424"/>
              </a:solidFill>
              <a:latin typeface="Century Gothic"/>
              <a:cs typeface="Century Gothic"/>
            </a:endParaRPr>
          </a:p>
          <a:p>
            <a:pPr marL="0" indent="0">
              <a:buNone/>
            </a:pPr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417637"/>
          </a:xfrm>
          <a:prstGeom prst="rect">
            <a:avLst/>
          </a:prstGeom>
          <a:solidFill>
            <a:srgbClr val="B5D42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FFFF"/>
                </a:solidFill>
                <a:latin typeface="Garamond"/>
                <a:cs typeface="Garamond"/>
              </a:rPr>
              <a:t>Pre-DCON Awards </a:t>
            </a:r>
          </a:p>
          <a:p>
            <a:pPr algn="ctr"/>
            <a:r>
              <a:rPr lang="en-US" sz="4000" b="1" dirty="0">
                <a:solidFill>
                  <a:srgbClr val="FFFFFF"/>
                </a:solidFill>
                <a:latin typeface="Garamond"/>
                <a:cs typeface="Garamond"/>
              </a:rPr>
              <a:t>Requiring Applications 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47533"/>
            <a:ext cx="911352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DBFE-2345-5549-9DB7-43567232664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622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1444"/>
            <a:ext cx="8229600" cy="4104719"/>
          </a:xfrm>
        </p:spPr>
        <p:txBody>
          <a:bodyPr/>
          <a:lstStyle/>
          <a:p>
            <a:r>
              <a:rPr lang="en-US" dirty="0">
                <a:latin typeface="Century Gothic"/>
                <a:cs typeface="Century Gothic"/>
              </a:rPr>
              <a:t>Every Child a Swimmer</a:t>
            </a:r>
          </a:p>
          <a:p>
            <a:r>
              <a:rPr lang="en-US" dirty="0">
                <a:latin typeface="Century Gothic"/>
                <a:cs typeface="Century Gothic"/>
              </a:rPr>
              <a:t>Governor’s Project Club Banner Patch</a:t>
            </a:r>
          </a:p>
          <a:p>
            <a:r>
              <a:rPr lang="en-US" dirty="0">
                <a:latin typeface="Century Gothic"/>
                <a:cs typeface="Century Gothic"/>
              </a:rPr>
              <a:t>Governor’s Project Member </a:t>
            </a:r>
          </a:p>
          <a:p>
            <a:r>
              <a:rPr lang="en-US" dirty="0">
                <a:latin typeface="Century Gothic"/>
                <a:cs typeface="Century Gothic"/>
              </a:rPr>
              <a:t>Kiwanis Family Involvement Patch</a:t>
            </a:r>
          </a:p>
          <a:p>
            <a:r>
              <a:rPr lang="en-US" dirty="0">
                <a:latin typeface="Century Gothic"/>
                <a:cs typeface="Century Gothic"/>
              </a:rPr>
              <a:t>Key Clubber of the Year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748522"/>
          </a:xfrm>
          <a:prstGeom prst="rect">
            <a:avLst/>
          </a:prstGeom>
          <a:solidFill>
            <a:srgbClr val="B5D42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FFFF"/>
                </a:solidFill>
                <a:latin typeface="Garamond"/>
                <a:cs typeface="Garamond"/>
              </a:rPr>
              <a:t>Pre-DCON Awards </a:t>
            </a:r>
          </a:p>
          <a:p>
            <a:pPr algn="ctr"/>
            <a:r>
              <a:rPr lang="en-US" sz="4000" b="1" dirty="0">
                <a:solidFill>
                  <a:srgbClr val="FFFFFF"/>
                </a:solidFill>
                <a:latin typeface="Garamond"/>
                <a:cs typeface="Garamond"/>
              </a:rPr>
              <a:t>Requiring Applications 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0234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DBFE-2345-5549-9DB7-43567232664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309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1444"/>
            <a:ext cx="8229600" cy="4104719"/>
          </a:xfrm>
        </p:spPr>
        <p:txBody>
          <a:bodyPr>
            <a:normAutofit/>
          </a:bodyPr>
          <a:lstStyle/>
          <a:p>
            <a:pPr marL="176213" indent="-176213"/>
            <a:r>
              <a:rPr lang="en-US" dirty="0">
                <a:latin typeface="Century Gothic"/>
                <a:cs typeface="Century Gothic"/>
              </a:rPr>
              <a:t>Jack Gander Outstanding Key Club Faculty Advisor</a:t>
            </a:r>
          </a:p>
          <a:p>
            <a:pPr marL="176213" indent="-176213"/>
            <a:r>
              <a:rPr lang="en-US" dirty="0">
                <a:latin typeface="Century Gothic"/>
                <a:cs typeface="Century Gothic"/>
              </a:rPr>
              <a:t>J. Walker Field Outstanding Kiwanis Advisor</a:t>
            </a:r>
          </a:p>
          <a:p>
            <a:pPr marL="176213" indent="-176213"/>
            <a:r>
              <a:rPr lang="en-US" dirty="0">
                <a:latin typeface="Century Gothic"/>
                <a:cs typeface="Century Gothic"/>
              </a:rPr>
              <a:t>Robert W. </a:t>
            </a:r>
            <a:r>
              <a:rPr lang="en-US" dirty="0" err="1">
                <a:latin typeface="Century Gothic"/>
                <a:cs typeface="Century Gothic"/>
              </a:rPr>
              <a:t>Thal</a:t>
            </a:r>
            <a:r>
              <a:rPr lang="en-US" dirty="0">
                <a:latin typeface="Century Gothic"/>
                <a:cs typeface="Century Gothic"/>
              </a:rPr>
              <a:t> Outstanding Sponsoring Kiwanis Club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2021444"/>
            <a:ext cx="8229600" cy="41047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1748522"/>
          </a:xfrm>
          <a:prstGeom prst="rect">
            <a:avLst/>
          </a:prstGeom>
          <a:solidFill>
            <a:srgbClr val="B5D42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FFFF"/>
                </a:solidFill>
                <a:latin typeface="Garamond"/>
                <a:cs typeface="Garamond"/>
              </a:rPr>
              <a:t>Pre-DCON Awards </a:t>
            </a:r>
          </a:p>
          <a:p>
            <a:pPr algn="ctr"/>
            <a:r>
              <a:rPr lang="en-US" sz="4000" b="1" dirty="0">
                <a:solidFill>
                  <a:srgbClr val="FFFFFF"/>
                </a:solidFill>
                <a:latin typeface="Garamond"/>
                <a:cs typeface="Garamond"/>
              </a:rPr>
              <a:t>Requiring Applications 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4869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DBFE-2345-5549-9DB7-435672326641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249680"/>
          </a:xfrm>
          <a:prstGeom prst="rect">
            <a:avLst/>
          </a:prstGeom>
          <a:solidFill>
            <a:srgbClr val="B5D42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FFFF"/>
                </a:solidFill>
                <a:latin typeface="Garamond"/>
                <a:cs typeface="Garamond"/>
              </a:rPr>
              <a:t>Pre-DCON Awards Instructions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55839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" y="1524127"/>
            <a:ext cx="8436429" cy="10569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i="1" dirty="0">
                <a:solidFill>
                  <a:srgbClr val="000000"/>
                </a:solidFill>
                <a:latin typeface="Century Gothic"/>
                <a:cs typeface="Century Gothic"/>
              </a:rPr>
              <a:t> </a:t>
            </a:r>
          </a:p>
          <a:p>
            <a:pPr marL="0" indent="0">
              <a:buNone/>
            </a:pPr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6AD2DBFE-2345-5549-9DB7-43567232664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42898" y="1792414"/>
            <a:ext cx="845820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800" dirty="0">
                <a:latin typeface="Century Gothic" pitchFamily="34" charset="0"/>
                <a:ea typeface="Verdana" pitchFamily="34" charset="0"/>
                <a:cs typeface="Verdana" pitchFamily="34" charset="0"/>
              </a:rPr>
              <a:t>Submit </a:t>
            </a:r>
            <a:r>
              <a:rPr lang="en-US" sz="2800" b="1" dirty="0">
                <a:latin typeface="Century Gothic" pitchFamily="34" charset="0"/>
                <a:ea typeface="Verdana" pitchFamily="34" charset="0"/>
                <a:cs typeface="Verdana" pitchFamily="34" charset="0"/>
              </a:rPr>
              <a:t>typed</a:t>
            </a:r>
            <a:r>
              <a:rPr lang="en-US" sz="2800" dirty="0">
                <a:latin typeface="Century Gothic" pitchFamily="34" charset="0"/>
                <a:ea typeface="Verdana" pitchFamily="34" charset="0"/>
                <a:cs typeface="Verdana" pitchFamily="34" charset="0"/>
              </a:rPr>
              <a:t> application package by email to </a:t>
            </a:r>
            <a:r>
              <a:rPr lang="en-US" sz="2800" dirty="0">
                <a:latin typeface="Century Gothic" pitchFamily="34" charset="0"/>
                <a:ea typeface="Verdana" pitchFamily="34" charset="0"/>
                <a:cs typeface="Verdana" pitchFamily="34" charset="0"/>
                <a:hlinkClick r:id="rId4"/>
              </a:rPr>
              <a:t>awards@floridakeyclub.org</a:t>
            </a:r>
            <a:r>
              <a:rPr lang="en-US" sz="2800" dirty="0">
                <a:latin typeface="Century Gothic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>
                <a:latin typeface="Century Gothic" pitchFamily="34" charset="0"/>
                <a:ea typeface="Verdana" pitchFamily="34" charset="0"/>
                <a:cs typeface="Verdana" pitchFamily="34" charset="0"/>
              </a:rPr>
              <a:t>Sign application.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>
                <a:latin typeface="Century Gothic" pitchFamily="34" charset="0"/>
                <a:ea typeface="Verdana" pitchFamily="34" charset="0"/>
                <a:cs typeface="Verdana" pitchFamily="34" charset="0"/>
              </a:rPr>
              <a:t>Scan application and recommendation letters as one package.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>
                <a:latin typeface="Century Gothic" pitchFamily="34" charset="0"/>
                <a:ea typeface="Verdana" pitchFamily="34" charset="0"/>
                <a:cs typeface="Verdana" pitchFamily="34" charset="0"/>
              </a:rPr>
              <a:t>Do </a:t>
            </a:r>
            <a:r>
              <a:rPr lang="en-US" sz="2800" b="1" dirty="0">
                <a:latin typeface="Century Gothic" pitchFamily="34" charset="0"/>
                <a:ea typeface="Verdana" pitchFamily="34" charset="0"/>
                <a:cs typeface="Verdana" pitchFamily="34" charset="0"/>
              </a:rPr>
              <a:t>not</a:t>
            </a:r>
            <a:r>
              <a:rPr lang="en-US" sz="2800" dirty="0">
                <a:latin typeface="Century Gothic" pitchFamily="34" charset="0"/>
                <a:ea typeface="Verdana" pitchFamily="34" charset="0"/>
                <a:cs typeface="Verdana" pitchFamily="34" charset="0"/>
              </a:rPr>
              <a:t> submit a picture of the application.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>
                <a:latin typeface="Century Gothic" pitchFamily="34" charset="0"/>
                <a:ea typeface="Verdana" pitchFamily="34" charset="0"/>
                <a:cs typeface="Verdana" pitchFamily="34" charset="0"/>
              </a:rPr>
              <a:t>Only one application package per email.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>
                <a:latin typeface="Century Gothic" pitchFamily="34" charset="0"/>
                <a:ea typeface="Verdana" pitchFamily="34" charset="0"/>
                <a:cs typeface="Verdana" pitchFamily="34" charset="0"/>
              </a:rPr>
              <a:t>Format of subject line of the email: </a:t>
            </a:r>
          </a:p>
          <a:p>
            <a:r>
              <a:rPr lang="en-US" sz="2800" dirty="0">
                <a:latin typeface="Century Gothic" pitchFamily="34" charset="0"/>
                <a:ea typeface="Verdana" pitchFamily="34" charset="0"/>
                <a:cs typeface="Verdana" pitchFamily="34" charset="0"/>
              </a:rPr>
              <a:t>       </a:t>
            </a:r>
            <a:r>
              <a:rPr lang="en-US" sz="2800" i="1" dirty="0">
                <a:latin typeface="Century Gothic" pitchFamily="34" charset="0"/>
                <a:ea typeface="Verdana" pitchFamily="34" charset="0"/>
                <a:cs typeface="Verdana" pitchFamily="34" charset="0"/>
              </a:rPr>
              <a:t>Name of the Award/School Name</a:t>
            </a:r>
            <a:r>
              <a:rPr lang="en-US" sz="2800" dirty="0">
                <a:latin typeface="Century Gothic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73386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1444"/>
            <a:ext cx="8229600" cy="4104719"/>
          </a:xfrm>
        </p:spPr>
        <p:txBody>
          <a:bodyPr>
            <a:noAutofit/>
          </a:bodyPr>
          <a:lstStyle/>
          <a:p>
            <a:r>
              <a:rPr lang="en-US" sz="2800" dirty="0">
                <a:latin typeface="Century Gothic"/>
                <a:cs typeface="Century Gothic"/>
              </a:rPr>
              <a:t>Club Membership Growth </a:t>
            </a:r>
          </a:p>
          <a:p>
            <a:r>
              <a:rPr lang="en-US" sz="2800" dirty="0">
                <a:latin typeface="Century Gothic"/>
                <a:cs typeface="Century Gothic"/>
              </a:rPr>
              <a:t>Early Bird Dues </a:t>
            </a:r>
          </a:p>
          <a:p>
            <a:r>
              <a:rPr lang="en-US" sz="2800" dirty="0">
                <a:latin typeface="Century Gothic"/>
                <a:cs typeface="Century Gothic"/>
              </a:rPr>
              <a:t>Florida Key Club Endowment Fund Award</a:t>
            </a:r>
          </a:p>
          <a:p>
            <a:r>
              <a:rPr lang="en-US" sz="2800" dirty="0">
                <a:latin typeface="Century Gothic"/>
                <a:cs typeface="Century Gothic"/>
              </a:rPr>
              <a:t>Governor’s Citation </a:t>
            </a:r>
          </a:p>
          <a:p>
            <a:r>
              <a:rPr lang="en-US" sz="2800" dirty="0">
                <a:latin typeface="Century Gothic"/>
                <a:cs typeface="Century Gothic"/>
              </a:rPr>
              <a:t>Key Club Service Award </a:t>
            </a:r>
          </a:p>
          <a:p>
            <a:r>
              <a:rPr lang="en-US" sz="2800" dirty="0">
                <a:latin typeface="Century Gothic"/>
                <a:cs typeface="Century Gothic"/>
              </a:rPr>
              <a:t>Pride Report Submission Award </a:t>
            </a:r>
          </a:p>
          <a:p>
            <a:r>
              <a:rPr lang="en-US" sz="2800" dirty="0">
                <a:latin typeface="Century Gothic"/>
                <a:cs typeface="Century Gothic"/>
              </a:rPr>
              <a:t>Trick-or-Treat/ UNICEF Fundraising Award 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748522"/>
          </a:xfrm>
          <a:prstGeom prst="rect">
            <a:avLst/>
          </a:prstGeom>
          <a:solidFill>
            <a:srgbClr val="B5D42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FFFF"/>
                </a:solidFill>
                <a:latin typeface="Garamond"/>
                <a:cs typeface="Garamond"/>
              </a:rPr>
              <a:t>Pre-DCON Awards </a:t>
            </a:r>
          </a:p>
          <a:p>
            <a:pPr algn="ctr"/>
            <a:r>
              <a:rPr lang="en-US" sz="4000" b="1" dirty="0">
                <a:solidFill>
                  <a:srgbClr val="FFFFFF"/>
                </a:solidFill>
                <a:latin typeface="Garamond"/>
                <a:cs typeface="Garamond"/>
              </a:rPr>
              <a:t>Requiring No Application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4869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DBFE-2345-5549-9DB7-43567232664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21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16808"/>
            <a:ext cx="8229600" cy="4339541"/>
          </a:xfrm>
        </p:spPr>
        <p:txBody>
          <a:bodyPr>
            <a:normAutofit/>
          </a:bodyPr>
          <a:lstStyle/>
          <a:p>
            <a:r>
              <a:rPr lang="en-US" i="1" dirty="0">
                <a:latin typeface="Century Gothic"/>
                <a:cs typeface="Century Gothic"/>
              </a:rPr>
              <a:t>Club Poster (Digital and Non-Digital)</a:t>
            </a:r>
          </a:p>
          <a:p>
            <a:r>
              <a:rPr lang="en-US" i="1" dirty="0">
                <a:latin typeface="Century Gothic"/>
                <a:cs typeface="Century Gothic"/>
              </a:rPr>
              <a:t>Club Project Display Board</a:t>
            </a:r>
          </a:p>
          <a:p>
            <a:r>
              <a:rPr lang="en-US" i="1" dirty="0">
                <a:latin typeface="Century Gothic"/>
                <a:cs typeface="Century Gothic"/>
              </a:rPr>
              <a:t>Club T-shirt</a:t>
            </a:r>
          </a:p>
          <a:p>
            <a:r>
              <a:rPr lang="en-US" i="1" dirty="0">
                <a:latin typeface="Century Gothic"/>
                <a:cs typeface="Century Gothic"/>
              </a:rPr>
              <a:t>Club Video</a:t>
            </a:r>
          </a:p>
          <a:p>
            <a:r>
              <a:rPr lang="en-US" i="1" dirty="0">
                <a:latin typeface="Century Gothic"/>
                <a:cs typeface="Century Gothic"/>
              </a:rPr>
              <a:t>Club Year in Review Scrapbook</a:t>
            </a:r>
          </a:p>
          <a:p>
            <a:r>
              <a:rPr lang="en-US" i="1" dirty="0">
                <a:latin typeface="Century Gothic"/>
                <a:cs typeface="Century Gothic"/>
              </a:rPr>
              <a:t>Annual Achievement Report</a:t>
            </a:r>
          </a:p>
          <a:p>
            <a:endParaRPr lang="en-US" sz="2400" i="1" dirty="0">
              <a:latin typeface="Century Gothic"/>
              <a:cs typeface="Century Gothic"/>
            </a:endParaRPr>
          </a:p>
          <a:p>
            <a:pPr marL="0" indent="0">
              <a:buNone/>
            </a:pPr>
            <a:endParaRPr lang="en-US" dirty="0">
              <a:latin typeface="Century Gothic" pitchFamily="34" charset="0"/>
              <a:cs typeface="Century Gothic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1748522"/>
          </a:xfrm>
          <a:prstGeom prst="rect">
            <a:avLst/>
          </a:prstGeom>
          <a:solidFill>
            <a:srgbClr val="B5D42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FFFF"/>
                </a:solidFill>
                <a:latin typeface="Garamond"/>
                <a:cs typeface="Garamond"/>
              </a:rPr>
              <a:t>Contests Judged at DCON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0234"/>
            <a:ext cx="91440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DBFE-2345-5549-9DB7-43567232664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619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745</TotalTime>
  <Words>1061</Words>
  <Application>Microsoft Office PowerPoint</Application>
  <PresentationFormat>On-screen Show (4:3)</PresentationFormat>
  <Paragraphs>251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Century Gothic</vt:lpstr>
      <vt:lpstr>Courier New</vt:lpstr>
      <vt:lpstr>Garamond</vt:lpstr>
      <vt:lpstr>Verdana</vt:lpstr>
      <vt:lpstr>Office Theme</vt:lpstr>
      <vt:lpstr>Awards, Contests, and Scholarships  2016 - 2017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Gabi Castellanos</dc:creator>
  <cp:lastModifiedBy>MARIA-ALEJAN   LANDRON (STUDENT)</cp:lastModifiedBy>
  <cp:revision>97</cp:revision>
  <dcterms:created xsi:type="dcterms:W3CDTF">2015-07-13T02:19:40Z</dcterms:created>
  <dcterms:modified xsi:type="dcterms:W3CDTF">2016-09-23T13:06:08Z</dcterms:modified>
</cp:coreProperties>
</file>