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y="6858000" cx="9144000"/>
  <p:notesSz cx="6858000" cy="9144000"/>
  <p:embeddedFontLst>
    <p:embeddedFont>
      <p:font typeface="Garamond"/>
      <p:regular r:id="rId21"/>
      <p:bold r:id="rId22"/>
      <p:italic r:id="rId23"/>
      <p:boldItalic r:id="rId24"/>
    </p:embeddedFont>
    <p:embeddedFont>
      <p:font typeface="Century Gothic"/>
      <p:regular r:id="rId25"/>
      <p:bold r:id="rId26"/>
      <p:italic r:id="rId27"/>
      <p:boldItalic r:id="rId2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font" Target="fonts/Garamond-bold.fntdata"/><Relationship Id="rId21" Type="http://schemas.openxmlformats.org/officeDocument/2006/relationships/font" Target="fonts/Garamond-regular.fntdata"/><Relationship Id="rId24" Type="http://schemas.openxmlformats.org/officeDocument/2006/relationships/font" Target="fonts/Garamond-boldItalic.fntdata"/><Relationship Id="rId23" Type="http://schemas.openxmlformats.org/officeDocument/2006/relationships/font" Target="fonts/Garamond-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font" Target="fonts/CenturyGothic-bold.fntdata"/><Relationship Id="rId25" Type="http://schemas.openxmlformats.org/officeDocument/2006/relationships/font" Target="fonts/CenturyGothic-regular.fntdata"/><Relationship Id="rId28" Type="http://schemas.openxmlformats.org/officeDocument/2006/relationships/font" Target="fonts/CenturyGothic-boldItalic.fntdata"/><Relationship Id="rId27" Type="http://schemas.openxmlformats.org/officeDocument/2006/relationships/font" Target="fonts/CenturyGothic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mailto:awards@floridakeyclub.org" TargetMode="Externa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80" name="Shape 18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See the Florida Key Club website for my information on these contests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Major Emphasis Award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-Any local service project completed by member clubs to the Key Club International Theme. 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Single Service Award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-Provide Recognition to clubs for their single best service Project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Talent Contest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-Provides recognition to any Key Clubber who shows off their talent. Winner may compete at ICON.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Oratorical Contests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-Provides recognition for the Key Clubber with excellence in Public Speaking. Participants will write a speech on the given topic. Winner may compete at ICON.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Shape 181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90" name="Shape 19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report is a requirement to receive the Distinguished Club award or Diamond Level Club and the Malcolm K. Lewis Key Club of the Year award.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Annual Achievement report serves to grade your club based on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-Club administration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-Club Membership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-Leadership Development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-Kiwanis Family Involvement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-Club Service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Shape 191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00" name="Shape 20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entury Gothic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Each application will explain that particular contest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Applications must be turned in by 10pm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If any info is missing, it will be disqualified.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If any applications are hand-written, it will be disqualified.</a:t>
            </a:r>
          </a:p>
        </p:txBody>
      </p:sp>
      <p:sp>
        <p:nvSpPr>
          <p:cNvPr id="201" name="Shape 201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10" name="Shape 21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 can not judge any contest that your home club is planning to enter. </a:t>
            </a:r>
          </a:p>
        </p:txBody>
      </p:sp>
      <p:sp>
        <p:nvSpPr>
          <p:cNvPr id="211" name="Shape 211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20" name="Shape 22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i="1" lang="en-US" sz="3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DCON Program Ad Scholarship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i="1" lang="en-US" sz="3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</a:t>
            </a:r>
            <a:r>
              <a:rPr b="0" i="1" lang="en-US" sz="1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Awarded to college bound seniors from clubs that sell at least one page ($175) in conference program ads. Ad revenue will ,be used to cover the cost of the conference program booklets and leftover funds will be designated for scholarships.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Governor’s Project Scholarship</a:t>
            </a:r>
          </a:p>
          <a:p>
            <a:pPr indent="0" lvl="1" marL="457200" marR="0" rtl="0" algn="l">
              <a:spcBef>
                <a:spcPts val="0"/>
              </a:spcBef>
              <a:buSzPct val="25000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Awarded to a qualified college bound senior that demonstrates the strongest passion for the Governor’s Project. Scholarship based solely on merit.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Florida District Matching Scholarship</a:t>
            </a:r>
          </a:p>
          <a:p>
            <a:pPr indent="0" lvl="1" marL="457200" marR="0" rtl="0" algn="l">
              <a:spcBef>
                <a:spcPts val="0"/>
              </a:spcBef>
              <a:buSzPct val="25000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Awarded to college bound seniors demonstrating the strongest qualifications per the general. </a:t>
            </a:r>
          </a:p>
          <a:p>
            <a:pPr indent="0" lvl="1" marL="457200" marR="0" rtl="0" algn="l">
              <a:spcBef>
                <a:spcPts val="0"/>
              </a:spcBef>
              <a:buSzPct val="25000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Application requirements will be updated by October 1</a:t>
            </a:r>
            <a:r>
              <a:rPr b="0" baseline="30000" i="1" lang="en-US" sz="1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</a:t>
            </a:r>
            <a:r>
              <a:rPr b="0" i="1" lang="en-US" sz="1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.  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J. Walker Field Scholarship (March 15</a:t>
            </a:r>
            <a:r>
              <a:rPr b="1" baseline="30000" i="0" lang="en-US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</a:t>
            </a:r>
            <a:r>
              <a:rPr b="1" i="0" lang="en-US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) </a:t>
            </a:r>
          </a:p>
          <a:p>
            <a:pPr indent="0" lvl="1" marL="457200" marR="0" rtl="0" algn="l">
              <a:spcBef>
                <a:spcPts val="0"/>
              </a:spcBef>
              <a:buSzPct val="25000"/>
              <a:buNone/>
            </a:pPr>
            <a:r>
              <a:rPr b="0" i="1" lang="en-US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The Florida Foundation sets it’s own criteria, see application. 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George Langguth Scholarship (April 15</a:t>
            </a:r>
            <a:r>
              <a:rPr b="1" baseline="30000" i="0" lang="en-US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</a:t>
            </a:r>
            <a:r>
              <a:rPr b="1" i="0" lang="en-US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)</a:t>
            </a:r>
          </a:p>
          <a:p>
            <a:pPr indent="0" lvl="1" marL="457200" marR="0" rtl="0" algn="l">
              <a:spcBef>
                <a:spcPts val="0"/>
              </a:spcBef>
              <a:buSzPct val="25000"/>
              <a:buNone/>
            </a:pPr>
            <a:r>
              <a:rPr b="0" i="1" lang="en-US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This is a multi-year scholarship given to children or grandchildren of Kiwanians. Recipient may be a high school senior or already in college.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Shape 221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30" name="Shape 23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1" name="Shape 231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40" name="Shape 24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Ask if there are any questions that you would be able to answer now.</a:t>
            </a:r>
          </a:p>
        </p:txBody>
      </p:sp>
      <p:sp>
        <p:nvSpPr>
          <p:cNvPr id="241" name="Shape 241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Ask the audience why they think its important to apply for award, scholarships, and contests before you add the rest of the text.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Awards: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-Awards display the achievements of our Key Clubbers.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-They recognize motivated individuals and in turn, motive others to work hard in order to achieve the same goals.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-Provide validation that we are doing great things by contributing to our home, schools, and communities. 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Contests: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-Showcase the variety talents of our Key Clubbers and entertain others at DCON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-Inspire other members to look for their talents 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Scholarships: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-Serve as recognition of the service that individuals are doing 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-Assists for college finances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Shape 100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Shape 110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9" name="Shape 11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 the distinguished awards require an application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Officers and members must have certain number of “points” to be eligible for the award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 sure to begin these before the deadline, because it does require signatures AND letters of recommendations. 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-If you need extra letters of recommendation, please talk to your Lieutenant Governor, Kiwanis Advisor, Faculty Advisor, Club President, or anyone else that may know about your service through Key Club.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There is no cutoff for how many individuals in your club may be awarded Distinguished Club Member.</a:t>
            </a:r>
          </a:p>
        </p:txBody>
      </p:sp>
      <p:sp>
        <p:nvSpPr>
          <p:cNvPr id="120" name="Shape 120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9" name="Shape 12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Every Child a Swimmer</a:t>
            </a:r>
          </a:p>
          <a:p>
            <a:pPr indent="0" lvl="1" marL="457200" marR="0" rtl="0" algn="l">
              <a:spcBef>
                <a:spcPts val="0"/>
              </a:spcBef>
              <a:buSzPct val="25000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Awarded to a club that helped promote the goal of this project: to make all children swimmers that are educated on water safety. 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Governor’s Project Club Banner Patch</a:t>
            </a:r>
          </a:p>
          <a:p>
            <a:pPr indent="0" lvl="1" marL="457200" marR="0" rtl="0" algn="l">
              <a:spcBef>
                <a:spcPts val="0"/>
              </a:spcBef>
              <a:buSzPct val="25000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Awarded to clubs that participated in at least 3 examples of the Governor’s Project (Feeding Our Future). 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Governor’s Project Member </a:t>
            </a:r>
          </a:p>
          <a:p>
            <a:pPr indent="0" lvl="1" marL="457200" marR="0" rtl="0" algn="l">
              <a:spcBef>
                <a:spcPts val="0"/>
              </a:spcBef>
              <a:buSzPct val="25000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Awarded to members that have dedicated at least 25 hours to Feeding Our Future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Kiwanis Family Relation and Kiwanis Family Ties Banner Patch</a:t>
            </a:r>
          </a:p>
          <a:p>
            <a:pPr indent="0" lvl="1" marL="457200" marR="0" rtl="0" algn="l">
              <a:spcBef>
                <a:spcPts val="0"/>
              </a:spcBef>
              <a:buSzPct val="25000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Combined application that awards the Key Club that expressed the best relationship with the rest of the Kiwanis Family, and/or the clubs that have participated in at least 3 service projects with their Kiwanis Family, including Kiwanis, Aktion Club, Builders Club, or K-Kids.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Key Clubber of the Year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This is the highest honor any Key Clubber in the Florida District can receive. This candidate can be any member in Key Club except for a district board 	member; however, a district board member must endorse your nominee. 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This individual truly goes above and beyond what any Key Clubber does. They have a genuine passion for service, leadership, and the Kiwanis Family. 	The nominee may be granted a scholarship if funds can be provided from the district.</a:t>
            </a:r>
          </a:p>
        </p:txBody>
      </p:sp>
      <p:sp>
        <p:nvSpPr>
          <p:cNvPr id="130" name="Shape 130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9" name="Shape 13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Shape 140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9" name="Shape 14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Make sure to read the instructions for submitting the awards. 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 directions must be adhered to otherwise the application will be disqualified.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Save the completed form and email it to </a:t>
            </a:r>
            <a:r>
              <a:rPr b="0" i="0" lang="en-US" sz="1200" u="sng" cap="none" strike="noStrike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2"/>
              </a:rPr>
              <a:t>awards@floridakeyclub.org</a:t>
            </a:r>
            <a:r>
              <a:rPr b="0" i="0" lang="en-US" sz="1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 (you do not want to accidentally lose the award)</a:t>
            </a:r>
          </a:p>
        </p:txBody>
      </p:sp>
      <p:sp>
        <p:nvSpPr>
          <p:cNvPr id="150" name="Shape 150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60" name="Shape 16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Club memberships growth 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-Clubs that increase their membership by 10% will receive a certificate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Early Bird Dues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-Dues have been received by International by November 1</a:t>
            </a:r>
            <a:r>
              <a:rPr b="0" baseline="3000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</a:t>
            </a: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Florida Key Club Endowment Fund Award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This award will be given to the top the clubs in each size category that have raised the most money per member. 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Governors Citation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-A club that records at least 30 hours of service per member. 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Key Club Service Award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-The clubs who have the most number of service hours per member will receive first through third for four club size category.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Pride Report Submission Award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-Clubs with on-time submissions of their March 2016- February 2017 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T-o-T for UNICEF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-Clubs that raise $250.00 for the Eliminate Project and correctly send it to Key Club international by December 31</a:t>
            </a:r>
            <a:r>
              <a:rPr b="0" baseline="3000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Shape 161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70" name="Shape 17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See the Florida Key Club website for my information on these contests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These are due March 30</a:t>
            </a:r>
            <a:r>
              <a:rPr b="0" baseline="3000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by 10pm to the awards room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Club Poster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-Provides recognition for the club poster which most represents the core vales of Key Club 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Club Project Display Board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-Science fair display board of a favorite or significant project completed during the Key Coub Year. 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Club t-shirt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- T-shirt that displays an original design used to promote Key Club and has been created by a Key Club member 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Club Video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- A video of no more than 60 seconds, which best demonstrate the values of Key Club.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Year-in-Review Scrapbook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-A scrapbook which best demonstrate the service opportunities and values of Key Club. Winner may compete at ICON.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- There is a traditional and a nontraditional scrapbook able to be entered.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Annual Achievement Report – will be discussed later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Shape 171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7" name="Shape 17"/>
          <p:cNvSpPr txBox="1"/>
          <p:nvPr>
            <p:ph idx="1" type="subTitle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640"/>
              </a:spcBef>
              <a:buClr>
                <a:srgbClr val="888888"/>
              </a:buClr>
              <a:buFont typeface="Arial"/>
              <a:buNone/>
              <a:defRPr b="0" i="0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ctr">
              <a:spcBef>
                <a:spcPts val="560"/>
              </a:spcBef>
              <a:buClr>
                <a:srgbClr val="888888"/>
              </a:buClr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ctr">
              <a:spcBef>
                <a:spcPts val="480"/>
              </a:spcBef>
              <a:buClr>
                <a:srgbClr val="888888"/>
              </a:buClr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4" name="Shape 74"/>
          <p:cNvSpPr txBox="1"/>
          <p:nvPr>
            <p:ph idx="1" type="body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5" name="Shape 75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6" name="Shape 7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80" name="Shape 80"/>
          <p:cNvSpPr txBox="1"/>
          <p:nvPr>
            <p:ph idx="1" type="body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1" name="Shape 81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2" name="Shape 8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Shape 83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/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1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29" name="Shape 29"/>
          <p:cNvSpPr txBox="1"/>
          <p:nvPr>
            <p:ph idx="1" type="body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360"/>
              </a:spcBef>
              <a:buClr>
                <a:srgbClr val="888888"/>
              </a:buClr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320"/>
              </a:spcBef>
              <a:buClr>
                <a:srgbClr val="888888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0" name="Shape 30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5100" lvl="0" marL="34290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33350" lvl="1" marL="74295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2" type="body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5100" lvl="0" marL="34290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33350" lvl="1" marL="74295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480"/>
              </a:spcBef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360"/>
              </a:spcBef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2" type="body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90500" lvl="0" marL="3429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58750" lvl="1" marL="74295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14300" lvl="2" marL="1143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0" lvl="3" marL="1600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0" lvl="4" marL="20574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0" lvl="5" marL="25146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0" lvl="6" marL="29718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0" lvl="7" marL="34290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0" lvl="8" marL="3886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3" type="body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480"/>
              </a:spcBef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360"/>
              </a:spcBef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4" type="body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90500" lvl="0" marL="3429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58750" lvl="1" marL="74295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14300" lvl="2" marL="1143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0" lvl="3" marL="1600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0" lvl="4" marL="20574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0" lvl="5" marL="25146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0" lvl="6" marL="29718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0" lvl="7" marL="34290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0" lvl="8" marL="3886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51" name="Shape 51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6" name="Shape 5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1" name="Shape 61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280"/>
              </a:spcBef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240"/>
              </a:spcBef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2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2" name="Shape 62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3" name="Shape 6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67" name="Shape 67"/>
          <p:cNvSpPr/>
          <p:nvPr>
            <p:ph idx="2" type="pic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640"/>
              </a:spcBef>
              <a:buClr>
                <a:schemeClr val="dk1"/>
              </a:buClr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560"/>
              </a:spcBef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480"/>
              </a:spcBef>
              <a:buClr>
                <a:schemeClr val="dk1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280"/>
              </a:spcBef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240"/>
              </a:spcBef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2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1" name="Shape 1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0.png"/><Relationship Id="rId4" Type="http://schemas.openxmlformats.org/officeDocument/2006/relationships/image" Target="../media/image02.png"/><Relationship Id="rId5" Type="http://schemas.openxmlformats.org/officeDocument/2006/relationships/image" Target="../media/image0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00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00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00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www.floridakeyclub.org/awards-and-contests" TargetMode="External"/><Relationship Id="rId4" Type="http://schemas.openxmlformats.org/officeDocument/2006/relationships/hyperlink" Target="mailto:awards@floridakeyclub.org" TargetMode="External"/><Relationship Id="rId5" Type="http://schemas.openxmlformats.org/officeDocument/2006/relationships/image" Target="../media/image00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00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00.png"/><Relationship Id="rId4" Type="http://schemas.openxmlformats.org/officeDocument/2006/relationships/hyperlink" Target="http://floridakeyclub.org/scholarships/" TargetMode="External"/><Relationship Id="rId5" Type="http://schemas.openxmlformats.org/officeDocument/2006/relationships/hyperlink" Target="mailto:scholarships@floridakeyclub.org" TargetMode="Externa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hyperlink" Target="mailto:awards@floridakeyclub.org" TargetMode="External"/><Relationship Id="rId4" Type="http://schemas.openxmlformats.org/officeDocument/2006/relationships/hyperlink" Target="mailto:scholarships@floridakeyclub.org" TargetMode="External"/><Relationship Id="rId5" Type="http://schemas.openxmlformats.org/officeDocument/2006/relationships/image" Target="../media/image00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00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0.png"/><Relationship Id="rId4" Type="http://schemas.openxmlformats.org/officeDocument/2006/relationships/hyperlink" Target="mailto:scholarships@floridakeyclub.org" TargetMode="External"/><Relationship Id="rId5" Type="http://schemas.openxmlformats.org/officeDocument/2006/relationships/hyperlink" Target="mailto:awards@floridakeyclub.org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0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0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0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0.png"/><Relationship Id="rId4" Type="http://schemas.openxmlformats.org/officeDocument/2006/relationships/hyperlink" Target="mailto:awards@floridakeyclub.org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00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00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type="ctrTitle"/>
          </p:nvPr>
        </p:nvSpPr>
        <p:spPr>
          <a:xfrm>
            <a:off x="514350" y="1650442"/>
            <a:ext cx="8115300" cy="289582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Garamond"/>
              <a:buNone/>
            </a:pPr>
            <a:r>
              <a:rPr b="1" i="0" lang="en-US" sz="66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Awards, Contests, and Scholarships </a:t>
            </a:r>
            <a:br>
              <a:rPr b="1" i="0" lang="en-US" sz="66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</a:br>
            <a:r>
              <a:rPr b="1" i="0" lang="en-US" sz="66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2016 - 2017</a:t>
            </a:r>
          </a:p>
        </p:txBody>
      </p:sp>
      <p:sp>
        <p:nvSpPr>
          <p:cNvPr id="90" name="Shape 90"/>
          <p:cNvSpPr/>
          <p:nvPr/>
        </p:nvSpPr>
        <p:spPr>
          <a:xfrm>
            <a:off x="0" y="5044441"/>
            <a:ext cx="9144000" cy="2072638"/>
          </a:xfrm>
          <a:prstGeom prst="rect">
            <a:avLst/>
          </a:prstGeom>
          <a:solidFill>
            <a:srgbClr val="B5D424"/>
          </a:solidFill>
          <a:ln cap="flat" cmpd="sng" w="9525">
            <a:solidFill>
              <a:srgbClr val="B5D424"/>
            </a:solidFill>
            <a:prstDash val="solid"/>
            <a:round/>
            <a:headEnd len="med" w="med" type="none"/>
            <a:tailEnd len="med" w="med" type="none"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Shape 91"/>
          <p:cNvSpPr/>
          <p:nvPr/>
        </p:nvSpPr>
        <p:spPr>
          <a:xfrm>
            <a:off x="0" y="-329750"/>
            <a:ext cx="9144000" cy="1443617"/>
          </a:xfrm>
          <a:prstGeom prst="rect">
            <a:avLst/>
          </a:prstGeom>
          <a:solidFill>
            <a:srgbClr val="B5D424"/>
          </a:solidFill>
          <a:ln cap="flat" cmpd="sng" w="9525">
            <a:solidFill>
              <a:srgbClr val="B5D424"/>
            </a:solidFill>
            <a:prstDash val="solid"/>
            <a:round/>
            <a:headEnd len="med" w="med" type="none"/>
            <a:tailEnd len="med" w="med" type="none"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2" name="Shape 9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113867"/>
            <a:ext cx="9144000" cy="536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Shape 9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4541521"/>
            <a:ext cx="9144000" cy="502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Shape 9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125616" y="5298928"/>
            <a:ext cx="1338077" cy="1331939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Shape 95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pic>
        <p:nvPicPr>
          <p:cNvPr descr="http://www.keyclub.org/Libraries/design_elements/Template_black_pencil_JPEG.sflb.ashx" id="96" name="Shape 9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920551" y="5155600"/>
            <a:ext cx="4766247" cy="14752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Shape 184"/>
          <p:cNvSpPr txBox="1"/>
          <p:nvPr>
            <p:ph idx="1" type="body"/>
          </p:nvPr>
        </p:nvSpPr>
        <p:spPr>
          <a:xfrm>
            <a:off x="457200" y="1814608"/>
            <a:ext cx="8229600" cy="4339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1" lang="en-US" sz="3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Major Emphasis Award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1" lang="en-US" sz="3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Single Service Award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1" lang="en-US" sz="3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Talent Contest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1" lang="en-US" sz="3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Oratorical Contest</a:t>
            </a:r>
          </a:p>
          <a:p>
            <a:pPr indent="-349250" lvl="2" marL="742950" marR="0" rtl="0" algn="l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1" i="1" lang="en-US" sz="2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Topic: </a:t>
            </a:r>
            <a:r>
              <a:rPr b="0" i="1" lang="en-US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</a:t>
            </a:r>
            <a:r>
              <a:rPr b="0" i="1" lang="en-US" sz="2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The three domains of the Key Club experience are Heart to Serve, Call to Lead and Courage to Engage. How do these domains shape the membership experience for a Key Clubber?</a:t>
            </a:r>
          </a:p>
          <a:p>
            <a:pPr indent="-6350" lvl="1" marL="400050" marR="0" rtl="0" algn="l">
              <a:lnSpc>
                <a:spcPct val="90000"/>
              </a:lnSpc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1" sz="28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85" name="Shape 185"/>
          <p:cNvSpPr/>
          <p:nvPr/>
        </p:nvSpPr>
        <p:spPr>
          <a:xfrm>
            <a:off x="0" y="0"/>
            <a:ext cx="9144000" cy="1173480"/>
          </a:xfrm>
          <a:prstGeom prst="rect">
            <a:avLst/>
          </a:prstGeom>
          <a:solidFill>
            <a:srgbClr val="B5D424"/>
          </a:solidFill>
          <a:ln cap="flat" cmpd="sng" w="9525">
            <a:solidFill>
              <a:srgbClr val="4A7DBA"/>
            </a:solidFill>
            <a:prstDash val="solid"/>
            <a:round/>
            <a:headEnd len="med" w="med" type="none"/>
            <a:tailEnd len="med" w="med" type="none"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lang="en-US" sz="40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Contests Judged at DCON</a:t>
            </a:r>
          </a:p>
        </p:txBody>
      </p:sp>
      <p:pic>
        <p:nvPicPr>
          <p:cNvPr id="186" name="Shape 18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211945"/>
            <a:ext cx="9144000" cy="536575"/>
          </a:xfrm>
          <a:prstGeom prst="rect">
            <a:avLst/>
          </a:prstGeom>
          <a:noFill/>
          <a:ln>
            <a:noFill/>
          </a:ln>
        </p:spPr>
      </p:pic>
      <p:sp>
        <p:nvSpPr>
          <p:cNvPr id="187" name="Shape 187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Shape 194"/>
          <p:cNvSpPr txBox="1"/>
          <p:nvPr>
            <p:ph idx="1" type="body"/>
          </p:nvPr>
        </p:nvSpPr>
        <p:spPr>
          <a:xfrm>
            <a:off x="457200" y="2412018"/>
            <a:ext cx="8229600" cy="410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Must fill out to be eligible for:</a:t>
            </a:r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Distinguished Club Award</a:t>
            </a:r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Distinguished Club Diamond Level</a:t>
            </a:r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Malcolm K. Lewis Club of the Year Award</a:t>
            </a:r>
          </a:p>
          <a:p>
            <a:pPr indent="0" lvl="0" marL="0" marR="0" rtl="0" algn="l">
              <a:spcBef>
                <a:spcPts val="6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95" name="Shape 195"/>
          <p:cNvSpPr/>
          <p:nvPr/>
        </p:nvSpPr>
        <p:spPr>
          <a:xfrm>
            <a:off x="0" y="0"/>
            <a:ext cx="9144000" cy="1748522"/>
          </a:xfrm>
          <a:prstGeom prst="rect">
            <a:avLst/>
          </a:prstGeom>
          <a:solidFill>
            <a:srgbClr val="B5D424"/>
          </a:solidFill>
          <a:ln cap="flat" cmpd="sng" w="9525">
            <a:solidFill>
              <a:srgbClr val="4A7DBA"/>
            </a:solidFill>
            <a:prstDash val="solid"/>
            <a:round/>
            <a:headEnd len="med" w="med" type="none"/>
            <a:tailEnd len="med" w="med" type="none"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lang="en-US" sz="40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Annual Achievement Report</a:t>
            </a:r>
          </a:p>
        </p:txBody>
      </p:sp>
      <p:pic>
        <p:nvPicPr>
          <p:cNvPr id="196" name="Shape 19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484869"/>
            <a:ext cx="9144000" cy="536575"/>
          </a:xfrm>
          <a:prstGeom prst="rect">
            <a:avLst/>
          </a:prstGeom>
          <a:noFill/>
          <a:ln>
            <a:noFill/>
          </a:ln>
        </p:spPr>
      </p:pic>
      <p:sp>
        <p:nvSpPr>
          <p:cNvPr id="197" name="Shape 197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Shape 204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sp>
        <p:nvSpPr>
          <p:cNvPr id="205" name="Shape 205"/>
          <p:cNvSpPr/>
          <p:nvPr/>
        </p:nvSpPr>
        <p:spPr>
          <a:xfrm>
            <a:off x="0" y="0"/>
            <a:ext cx="9144000" cy="1417638"/>
          </a:xfrm>
          <a:prstGeom prst="rect">
            <a:avLst/>
          </a:prstGeom>
          <a:solidFill>
            <a:srgbClr val="B5D424"/>
          </a:solidFill>
          <a:ln cap="flat" cmpd="sng" w="9525">
            <a:solidFill>
              <a:srgbClr val="4A7DBA"/>
            </a:solidFill>
            <a:prstDash val="solid"/>
            <a:round/>
            <a:headEnd len="med" w="med" type="none"/>
            <a:tailEnd len="med" w="med" type="none"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lang="en-US" sz="40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Contests Instructions</a:t>
            </a:r>
          </a:p>
        </p:txBody>
      </p:sp>
      <p:pic>
        <p:nvPicPr>
          <p:cNvPr id="206" name="Shape 20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216580"/>
            <a:ext cx="9144000" cy="536575"/>
          </a:xfrm>
          <a:prstGeom prst="rect">
            <a:avLst/>
          </a:prstGeom>
          <a:noFill/>
          <a:ln>
            <a:noFill/>
          </a:ln>
        </p:spPr>
      </p:pic>
      <p:sp>
        <p:nvSpPr>
          <p:cNvPr id="207" name="Shape 207"/>
          <p:cNvSpPr/>
          <p:nvPr/>
        </p:nvSpPr>
        <p:spPr>
          <a:xfrm>
            <a:off x="381000" y="2117306"/>
            <a:ext cx="8382000" cy="3539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457200" lvl="0" marL="4572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Deadline: </a:t>
            </a:r>
            <a:r>
              <a:rPr b="1" lang="en-US" sz="3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10 PM </a:t>
            </a:r>
            <a:r>
              <a:rPr lang="en-US" sz="3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on </a:t>
            </a:r>
            <a:r>
              <a:rPr b="1" lang="en-US" sz="3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March 30, 2017</a:t>
            </a:r>
          </a:p>
          <a:p>
            <a:pPr indent="-457200" lvl="0" marL="4572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Sign the entry form</a:t>
            </a:r>
          </a:p>
          <a:p>
            <a:pPr indent="-457200" lvl="0" marL="4572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Affix completed entry form to item.</a:t>
            </a:r>
          </a:p>
          <a:p>
            <a:pPr indent="-457200" lvl="0" marL="4572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Hand deliver entry item to the 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3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     Awards Room at DCON.</a:t>
            </a:r>
          </a:p>
          <a:p>
            <a:pPr indent="-457200" lvl="0" marL="4572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If arriving late, please make plans to have the entry delivered on time.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" name="Shape 214"/>
          <p:cNvSpPr txBox="1"/>
          <p:nvPr>
            <p:ph idx="1" type="body"/>
          </p:nvPr>
        </p:nvSpPr>
        <p:spPr>
          <a:xfrm>
            <a:off x="457200" y="1674909"/>
            <a:ext cx="8229600" cy="41047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B5D424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rgbClr val="B5D424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Seniors ONLY</a:t>
            </a:r>
            <a:r>
              <a:rPr b="0" i="0" lang="en-US" sz="3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! </a:t>
            </a:r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If interested, fill out the </a:t>
            </a:r>
          </a:p>
          <a:p>
            <a:pPr indent="0" lvl="0" marL="0" marR="0" rtl="0" algn="ctr">
              <a:spcBef>
                <a:spcPts val="640"/>
              </a:spcBef>
              <a:spcAft>
                <a:spcPts val="0"/>
              </a:spcAft>
              <a:buClr>
                <a:srgbClr val="B5D424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rgbClr val="B5D424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  Judging Nomination Application </a:t>
            </a:r>
            <a:r>
              <a:rPr b="0" i="0" lang="en-US" sz="3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at </a:t>
            </a:r>
            <a:r>
              <a:rPr b="0" i="0" lang="en-US" sz="3200" u="sng" cap="none" strike="noStrike">
                <a:solidFill>
                  <a:schemeClr val="hlink"/>
                </a:solidFill>
                <a:latin typeface="Century Gothic"/>
                <a:ea typeface="Century Gothic"/>
                <a:cs typeface="Century Gothic"/>
                <a:sym typeface="Century Gothic"/>
                <a:hlinkClick r:id="rId3"/>
              </a:rPr>
              <a:t>www.floridakeyclub.org/awards-and-contests</a:t>
            </a:r>
            <a:r>
              <a:rPr b="0" i="0" lang="en-US" sz="3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</a:p>
          <a:p>
            <a:pPr indent="-342900" lvl="0" marL="342900" marR="0" rt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Applications </a:t>
            </a:r>
            <a:r>
              <a:rPr b="1" i="0" lang="en-US" sz="3200" u="none" cap="none" strike="noStrike">
                <a:solidFill>
                  <a:srgbClr val="B5D424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due prior to DCON</a:t>
            </a:r>
            <a:r>
              <a:rPr b="1" i="0" lang="en-US" sz="3200" u="none" cap="none" strike="noStrike">
                <a:solidFill>
                  <a:srgbClr val="92D05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b="0" i="0" lang="en-US" sz="3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to </a:t>
            </a:r>
            <a:r>
              <a:rPr b="0" i="0" lang="en-US" sz="3200" u="sng" cap="none" strike="noStrike">
                <a:solidFill>
                  <a:schemeClr val="hlink"/>
                </a:solidFill>
                <a:latin typeface="Century Gothic"/>
                <a:ea typeface="Century Gothic"/>
                <a:cs typeface="Century Gothic"/>
                <a:sym typeface="Century Gothic"/>
                <a:hlinkClick r:id="rId4"/>
              </a:rPr>
              <a:t>awards@floridakeyclub.org</a:t>
            </a:r>
            <a:r>
              <a:rPr b="0" i="0" lang="en-US" sz="3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. </a:t>
            </a:r>
          </a:p>
          <a:p>
            <a:pPr indent="0" lvl="0" marL="0" marR="0" rtl="0" algn="l">
              <a:spcBef>
                <a:spcPts val="6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15" name="Shape 215"/>
          <p:cNvSpPr/>
          <p:nvPr/>
        </p:nvSpPr>
        <p:spPr>
          <a:xfrm>
            <a:off x="0" y="0"/>
            <a:ext cx="9144000" cy="1417638"/>
          </a:xfrm>
          <a:prstGeom prst="rect">
            <a:avLst/>
          </a:prstGeom>
          <a:solidFill>
            <a:srgbClr val="B5D424"/>
          </a:solidFill>
          <a:ln cap="flat" cmpd="sng" w="9525">
            <a:solidFill>
              <a:srgbClr val="4A7DBA"/>
            </a:solidFill>
            <a:prstDash val="solid"/>
            <a:round/>
            <a:headEnd len="med" w="med" type="none"/>
            <a:tailEnd len="med" w="med" type="none"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lang="en-US" sz="40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DCON Awards/Contests Judging</a:t>
            </a:r>
          </a:p>
        </p:txBody>
      </p:sp>
      <p:pic>
        <p:nvPicPr>
          <p:cNvPr id="216" name="Shape 21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0" y="1138334"/>
            <a:ext cx="9144000" cy="536575"/>
          </a:xfrm>
          <a:prstGeom prst="rect">
            <a:avLst/>
          </a:prstGeom>
          <a:noFill/>
          <a:ln>
            <a:noFill/>
          </a:ln>
        </p:spPr>
      </p:pic>
      <p:sp>
        <p:nvSpPr>
          <p:cNvPr id="217" name="Shape 217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 txBox="1"/>
          <p:nvPr>
            <p:ph type="title"/>
          </p:nvPr>
        </p:nvSpPr>
        <p:spPr>
          <a:xfrm>
            <a:off x="457200" y="492189"/>
            <a:ext cx="8229600" cy="457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3959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" name="Shape 224"/>
          <p:cNvSpPr/>
          <p:nvPr/>
        </p:nvSpPr>
        <p:spPr>
          <a:xfrm>
            <a:off x="0" y="0"/>
            <a:ext cx="9144000" cy="929639"/>
          </a:xfrm>
          <a:prstGeom prst="rect">
            <a:avLst/>
          </a:prstGeom>
          <a:solidFill>
            <a:srgbClr val="B5D424"/>
          </a:solidFill>
          <a:ln cap="flat" cmpd="sng" w="9525">
            <a:solidFill>
              <a:srgbClr val="4A7DBA"/>
            </a:solidFill>
            <a:prstDash val="solid"/>
            <a:round/>
            <a:headEnd len="med" w="med" type="none"/>
            <a:tailEnd len="med" w="med" type="none"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lang="en-US" sz="40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Types of Scholarships</a:t>
            </a:r>
          </a:p>
        </p:txBody>
      </p:sp>
      <p:pic>
        <p:nvPicPr>
          <p:cNvPr id="225" name="Shape 2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984379"/>
            <a:ext cx="9144000" cy="536575"/>
          </a:xfrm>
          <a:prstGeom prst="rect">
            <a:avLst/>
          </a:prstGeom>
          <a:noFill/>
          <a:ln>
            <a:noFill/>
          </a:ln>
        </p:spPr>
      </p:pic>
      <p:sp>
        <p:nvSpPr>
          <p:cNvPr id="226" name="Shape 226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sp>
        <p:nvSpPr>
          <p:cNvPr id="227" name="Shape 227"/>
          <p:cNvSpPr txBox="1"/>
          <p:nvPr>
            <p:ph idx="1" type="body"/>
          </p:nvPr>
        </p:nvSpPr>
        <p:spPr>
          <a:xfrm>
            <a:off x="716279" y="1520954"/>
            <a:ext cx="7970520" cy="39959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8666"/>
              <a:buFont typeface="Arial"/>
              <a:buChar char="•"/>
            </a:pPr>
            <a:r>
              <a:rPr b="0" i="1" lang="en-US" sz="296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DCON Program Ad 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98666"/>
              <a:buFont typeface="Arial"/>
              <a:buChar char="•"/>
            </a:pPr>
            <a:r>
              <a:rPr b="0" i="0" lang="en-US" sz="296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Ellie Gander 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98666"/>
              <a:buFont typeface="Arial"/>
              <a:buChar char="•"/>
            </a:pPr>
            <a:r>
              <a:rPr b="0" i="0" lang="en-US" sz="296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Governor’s Project 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98666"/>
              <a:buFont typeface="Arial"/>
              <a:buChar char="•"/>
            </a:pPr>
            <a:r>
              <a:rPr b="0" i="0" lang="en-US" sz="296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Florida Key Club Endowment 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98666"/>
              <a:buFont typeface="Arial"/>
              <a:buChar char="•"/>
            </a:pPr>
            <a:r>
              <a:rPr b="0" i="0" lang="en-US" sz="296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J. Walker Field 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98666"/>
              <a:buFont typeface="Arial"/>
              <a:buChar char="•"/>
            </a:pPr>
            <a:r>
              <a:rPr b="0" i="0" lang="en-US" sz="296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George </a:t>
            </a:r>
            <a:r>
              <a:rPr b="1" i="0" lang="en-US" sz="29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r>
              <a:rPr b="0" i="0" lang="en-US" sz="296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and Ann Langguth</a:t>
            </a:r>
          </a:p>
          <a:p>
            <a:pPr indent="0" lvl="0" marL="0" marR="0" rtl="0" algn="ctr">
              <a:lnSpc>
                <a:spcPct val="90000"/>
              </a:lnSpc>
              <a:spcBef>
                <a:spcPts val="536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1" i="0" sz="2682" u="sng" cap="none" strike="noStrike">
              <a:solidFill>
                <a:srgbClr val="7E90AA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536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682" u="sng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$1000 awarded to each recipient.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/>
          <p:nvPr>
            <p:ph type="title"/>
          </p:nvPr>
        </p:nvSpPr>
        <p:spPr>
          <a:xfrm>
            <a:off x="457200" y="492189"/>
            <a:ext cx="8229600" cy="457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3959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" name="Shape 234"/>
          <p:cNvSpPr/>
          <p:nvPr/>
        </p:nvSpPr>
        <p:spPr>
          <a:xfrm>
            <a:off x="0" y="0"/>
            <a:ext cx="9144000" cy="929639"/>
          </a:xfrm>
          <a:prstGeom prst="rect">
            <a:avLst/>
          </a:prstGeom>
          <a:solidFill>
            <a:srgbClr val="B5D424"/>
          </a:solidFill>
          <a:ln cap="flat" cmpd="sng" w="9525">
            <a:solidFill>
              <a:srgbClr val="4A7DBA"/>
            </a:solidFill>
            <a:prstDash val="solid"/>
            <a:round/>
            <a:headEnd len="med" w="med" type="none"/>
            <a:tailEnd len="med" w="med" type="none"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lang="en-US" sz="40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Scholarship Instructions</a:t>
            </a:r>
          </a:p>
        </p:txBody>
      </p:sp>
      <p:pic>
        <p:nvPicPr>
          <p:cNvPr id="235" name="Shape 2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984379"/>
            <a:ext cx="9144000" cy="536575"/>
          </a:xfrm>
          <a:prstGeom prst="rect">
            <a:avLst/>
          </a:prstGeom>
          <a:noFill/>
          <a:ln>
            <a:noFill/>
          </a:ln>
        </p:spPr>
      </p:pic>
      <p:sp>
        <p:nvSpPr>
          <p:cNvPr id="236" name="Shape 236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sp>
        <p:nvSpPr>
          <p:cNvPr id="237" name="Shape 237"/>
          <p:cNvSpPr txBox="1"/>
          <p:nvPr>
            <p:ph idx="1" type="body"/>
          </p:nvPr>
        </p:nvSpPr>
        <p:spPr>
          <a:xfrm>
            <a:off x="457200" y="1520954"/>
            <a:ext cx="8153399" cy="39959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1" i="0" lang="en-US" sz="3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Deadline:</a:t>
            </a:r>
            <a:r>
              <a:rPr b="0" i="0" lang="en-US" sz="3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b="1" i="0" lang="en-US" sz="3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February 16, 2017</a:t>
            </a:r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Complete one general application found at </a:t>
            </a:r>
            <a:r>
              <a:rPr b="0" i="0" lang="en-US" sz="3200" u="sng" cap="none" strike="noStrike">
                <a:solidFill>
                  <a:schemeClr val="hlink"/>
                </a:solidFill>
                <a:latin typeface="Century Gothic"/>
                <a:ea typeface="Century Gothic"/>
                <a:cs typeface="Century Gothic"/>
                <a:sym typeface="Century Gothic"/>
                <a:hlinkClick r:id="rId4"/>
              </a:rPr>
              <a:t>http://floridakeyclub.org/scholarships/</a:t>
            </a:r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Include all the supporting documents .</a:t>
            </a:r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Submit electronically  to:</a:t>
            </a:r>
          </a:p>
          <a:p>
            <a:pPr indent="0" lvl="0" mar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3200" u="sng" cap="none" strike="noStrike">
                <a:solidFill>
                  <a:schemeClr val="hlink"/>
                </a:solidFill>
                <a:latin typeface="Century Gothic"/>
                <a:ea typeface="Century Gothic"/>
                <a:cs typeface="Century Gothic"/>
                <a:sym typeface="Century Gothic"/>
                <a:hlinkClick r:id="rId5"/>
              </a:rPr>
              <a:t>scholarships@floridakeyclub.org</a:t>
            </a:r>
          </a:p>
          <a:p>
            <a:pPr indent="0" lvl="0" marL="0" marR="0" rtl="0" algn="l">
              <a:spcBef>
                <a:spcPts val="6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4" name="Shape 244"/>
          <p:cNvSpPr txBox="1"/>
          <p:nvPr>
            <p:ph idx="1" type="body"/>
          </p:nvPr>
        </p:nvSpPr>
        <p:spPr>
          <a:xfrm>
            <a:off x="335275" y="2377568"/>
            <a:ext cx="8473500" cy="410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5D424"/>
              </a:buClr>
              <a:buSzPct val="25000"/>
              <a:buFont typeface="Arial"/>
              <a:buNone/>
            </a:pPr>
            <a:r>
              <a:rPr b="1" i="0" lang="en-US" sz="2960" u="none" cap="none" strike="noStrike">
                <a:solidFill>
                  <a:srgbClr val="B5D424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Awards/Contests</a:t>
            </a:r>
            <a:r>
              <a:rPr b="1" i="0" lang="en-US" sz="296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:</a:t>
            </a:r>
            <a:r>
              <a:rPr b="0" i="0" lang="en-US" sz="296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98666"/>
              <a:buFont typeface="Arial"/>
              <a:buChar char="•"/>
            </a:pPr>
            <a:r>
              <a:rPr b="0" i="0" lang="en-US" sz="296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Contact </a:t>
            </a:r>
            <a:r>
              <a:rPr b="1" i="0" lang="en-US" sz="2960" u="none" cap="none" strike="noStrike">
                <a:solidFill>
                  <a:srgbClr val="B5D424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Joshua Gibson </a:t>
            </a:r>
          </a:p>
          <a:p>
            <a:pPr indent="0" lvl="0" marL="0" marR="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96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      at: </a:t>
            </a:r>
            <a:r>
              <a:rPr b="0" i="1" lang="en-US" sz="2960" u="sng" cap="none" strike="noStrike">
                <a:solidFill>
                  <a:schemeClr val="hlink"/>
                </a:solidFill>
                <a:latin typeface="Century Gothic"/>
                <a:ea typeface="Century Gothic"/>
                <a:cs typeface="Century Gothic"/>
                <a:sym typeface="Century Gothic"/>
                <a:hlinkClick r:id="rId3"/>
              </a:rPr>
              <a:t>awards@floridakeyclub.org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1" sz="1665" u="none" cap="none" strike="noStrike">
              <a:solidFill>
                <a:srgbClr val="0070C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1" sz="1665" u="none" cap="none" strike="noStrike">
              <a:solidFill>
                <a:srgbClr val="0070C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rgbClr val="B5D424"/>
              </a:buClr>
              <a:buSzPct val="25000"/>
              <a:buFont typeface="Arial"/>
              <a:buNone/>
            </a:pPr>
            <a:r>
              <a:rPr b="1" i="0" lang="en-US" sz="2960" u="none" cap="none" strike="noStrike">
                <a:solidFill>
                  <a:srgbClr val="B5D424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Scholarships</a:t>
            </a:r>
            <a:r>
              <a:rPr b="0" i="0" lang="en-US" sz="296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: 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98666"/>
              <a:buFont typeface="Arial"/>
              <a:buChar char="•"/>
            </a:pPr>
            <a:r>
              <a:rPr b="0" i="0" lang="en-US" sz="296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Contact </a:t>
            </a:r>
            <a:r>
              <a:rPr b="1" i="0" lang="en-US" sz="2960" u="none" cap="none" strike="noStrike">
                <a:solidFill>
                  <a:srgbClr val="B5D424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Pareena Sharma</a:t>
            </a:r>
          </a:p>
          <a:p>
            <a:pPr indent="0" lvl="0" marL="0" marR="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96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      at: </a:t>
            </a:r>
            <a:r>
              <a:rPr b="0" i="1" lang="en-US" sz="2960" u="sng" cap="none" strike="noStrike">
                <a:solidFill>
                  <a:schemeClr val="hlink"/>
                </a:solidFill>
                <a:latin typeface="Century Gothic"/>
                <a:ea typeface="Century Gothic"/>
                <a:cs typeface="Century Gothic"/>
                <a:sym typeface="Century Gothic"/>
                <a:hlinkClick r:id="rId4"/>
              </a:rPr>
              <a:t>scholarships@floridakeyclub.org</a:t>
            </a:r>
          </a:p>
          <a:p>
            <a:pPr indent="0" lvl="0" marL="0" marR="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rgbClr val="0070C0"/>
              </a:buClr>
              <a:buSzPct val="25000"/>
              <a:buFont typeface="Arial"/>
              <a:buNone/>
            </a:pPr>
            <a:r>
              <a:rPr b="0" i="1" lang="en-US" sz="2960" u="none" cap="none" strike="noStrike">
                <a:solidFill>
                  <a:srgbClr val="0070C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</a:p>
          <a:p>
            <a:pPr indent="0" lvl="0" marL="0" marR="0" rtl="0" algn="l">
              <a:lnSpc>
                <a:spcPct val="90000"/>
              </a:lnSpc>
              <a:spcBef>
                <a:spcPts val="592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296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45" name="Shape 245"/>
          <p:cNvSpPr/>
          <p:nvPr/>
        </p:nvSpPr>
        <p:spPr>
          <a:xfrm>
            <a:off x="0" y="0"/>
            <a:ext cx="9144000" cy="1748522"/>
          </a:xfrm>
          <a:prstGeom prst="rect">
            <a:avLst/>
          </a:prstGeom>
          <a:solidFill>
            <a:srgbClr val="B5D424"/>
          </a:solidFill>
          <a:ln cap="flat" cmpd="sng" w="9525">
            <a:solidFill>
              <a:srgbClr val="4A7DBA"/>
            </a:solidFill>
            <a:prstDash val="solid"/>
            <a:round/>
            <a:headEnd len="med" w="med" type="none"/>
            <a:tailEnd len="med" w="med" type="none"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lang="en-US" sz="36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Any Questions, Comments, or Concerns?</a:t>
            </a:r>
          </a:p>
        </p:txBody>
      </p:sp>
      <p:pic>
        <p:nvPicPr>
          <p:cNvPr id="246" name="Shape 24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0" y="1484869"/>
            <a:ext cx="9144000" cy="536575"/>
          </a:xfrm>
          <a:prstGeom prst="rect">
            <a:avLst/>
          </a:prstGeom>
          <a:noFill/>
          <a:ln>
            <a:noFill/>
          </a:ln>
        </p:spPr>
      </p:pic>
      <p:sp>
        <p:nvSpPr>
          <p:cNvPr id="247" name="Shape 247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457200" y="2409968"/>
            <a:ext cx="8229600" cy="410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B5D424"/>
              </a:buClr>
              <a:buSzPct val="100000"/>
              <a:buFont typeface="Arial"/>
              <a:buChar char="•"/>
            </a:pPr>
            <a:r>
              <a:rPr b="1" i="0" lang="en-US" sz="3200" u="none" cap="none" strike="noStrike">
                <a:solidFill>
                  <a:srgbClr val="B5D424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Recognition</a:t>
            </a:r>
            <a:r>
              <a:rPr b="0" i="0" lang="en-US" sz="3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of self and others </a:t>
            </a:r>
          </a:p>
          <a:p>
            <a:pPr indent="-342900" lvl="0" marL="342900" marR="0" rtl="0" algn="l">
              <a:lnSpc>
                <a:spcPct val="200000"/>
              </a:lnSpc>
              <a:spcBef>
                <a:spcPts val="640"/>
              </a:spcBef>
              <a:spcAft>
                <a:spcPts val="0"/>
              </a:spcAft>
              <a:buClr>
                <a:srgbClr val="B5D424"/>
              </a:buClr>
              <a:buSzPct val="100000"/>
              <a:buFont typeface="Arial"/>
              <a:buChar char="•"/>
            </a:pPr>
            <a:r>
              <a:rPr b="1" i="0" lang="en-US" sz="3200" u="none" cap="none" strike="noStrike">
                <a:solidFill>
                  <a:srgbClr val="B5D424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Validation</a:t>
            </a:r>
            <a:r>
              <a:rPr b="0" i="0" lang="en-US" sz="3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of service to community</a:t>
            </a:r>
          </a:p>
          <a:p>
            <a:pPr indent="-342900" lvl="0" marL="342900" marR="0" rtl="0" algn="l">
              <a:lnSpc>
                <a:spcPct val="200000"/>
              </a:lnSpc>
              <a:spcBef>
                <a:spcPts val="640"/>
              </a:spcBef>
              <a:spcAft>
                <a:spcPts val="0"/>
              </a:spcAft>
              <a:buClr>
                <a:srgbClr val="B5D424"/>
              </a:buClr>
              <a:buSzPct val="100000"/>
              <a:buFont typeface="Arial"/>
              <a:buChar char="•"/>
            </a:pPr>
            <a:r>
              <a:rPr b="1" i="0" lang="en-US" sz="3200" u="none" cap="none" strike="noStrike">
                <a:solidFill>
                  <a:srgbClr val="B5D424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Motivat</a:t>
            </a:r>
            <a:r>
              <a:rPr b="1" lang="en-US">
                <a:solidFill>
                  <a:srgbClr val="B5D424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ion </a:t>
            </a:r>
            <a:r>
              <a:rPr lang="en-US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for</a:t>
            </a:r>
            <a:r>
              <a:rPr b="1" i="0" lang="en-US" sz="3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b="0" i="0" lang="en-US" sz="3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others to serve </a:t>
            </a:r>
          </a:p>
          <a:p>
            <a:pPr indent="-342900" lvl="0" marL="342900" marR="0" rtl="0" algn="l">
              <a:lnSpc>
                <a:spcPct val="200000"/>
              </a:lnSpc>
              <a:spcBef>
                <a:spcPts val="640"/>
              </a:spcBef>
              <a:buClr>
                <a:srgbClr val="B5D424"/>
              </a:buClr>
              <a:buSzPct val="100000"/>
              <a:buFont typeface="Arial"/>
              <a:buChar char="•"/>
            </a:pPr>
            <a:r>
              <a:rPr b="1" i="0" lang="en-US" sz="3200" u="none" cap="none" strike="noStrike">
                <a:solidFill>
                  <a:srgbClr val="B5D424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Influence</a:t>
            </a:r>
            <a:r>
              <a:rPr b="0" i="0" lang="en-US" sz="3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others positively </a:t>
            </a:r>
          </a:p>
        </p:txBody>
      </p:sp>
      <p:sp>
        <p:nvSpPr>
          <p:cNvPr id="104" name="Shape 104"/>
          <p:cNvSpPr/>
          <p:nvPr/>
        </p:nvSpPr>
        <p:spPr>
          <a:xfrm>
            <a:off x="0" y="274650"/>
            <a:ext cx="9144000" cy="1748400"/>
          </a:xfrm>
          <a:prstGeom prst="rect">
            <a:avLst/>
          </a:prstGeom>
          <a:solidFill>
            <a:srgbClr val="B5D424"/>
          </a:solidFill>
          <a:ln cap="flat" cmpd="sng" w="9525">
            <a:solidFill>
              <a:srgbClr val="4A7DBA"/>
            </a:solidFill>
            <a:prstDash val="solid"/>
            <a:round/>
            <a:headEnd len="med" w="med" type="none"/>
            <a:tailEnd len="med" w="med" type="none"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i="0" lang="en-US" sz="40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Why are Awards, Contests, </a:t>
            </a:r>
            <a:br>
              <a:rPr b="1" i="0" lang="en-US" sz="40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</a:br>
            <a:r>
              <a:rPr b="1" i="0" lang="en-US" sz="40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and Scholarships Important?</a:t>
            </a:r>
          </a:p>
        </p:txBody>
      </p:sp>
      <p:pic>
        <p:nvPicPr>
          <p:cNvPr id="105" name="Shape 10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873262"/>
            <a:ext cx="9144000" cy="536700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Shape 106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Shape 113"/>
          <p:cNvSpPr/>
          <p:nvPr/>
        </p:nvSpPr>
        <p:spPr>
          <a:xfrm>
            <a:off x="0" y="0"/>
            <a:ext cx="9144000" cy="1036319"/>
          </a:xfrm>
          <a:prstGeom prst="rect">
            <a:avLst/>
          </a:prstGeom>
          <a:solidFill>
            <a:srgbClr val="B5D424"/>
          </a:solidFill>
          <a:ln cap="flat" cmpd="sng" w="9525">
            <a:solidFill>
              <a:srgbClr val="4A7DBA"/>
            </a:solidFill>
            <a:prstDash val="solid"/>
            <a:round/>
            <a:headEnd len="med" w="med" type="none"/>
            <a:tailEnd len="med" w="med" type="none"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i="0" lang="en-US" sz="4000" u="none" cap="none" strike="noStrike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Awards and Contests Deadlines</a:t>
            </a:r>
          </a:p>
        </p:txBody>
      </p:sp>
      <p:pic>
        <p:nvPicPr>
          <p:cNvPr id="114" name="Shape 1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052829"/>
            <a:ext cx="9144000" cy="450848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Shape 115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x="457200" y="1503678"/>
            <a:ext cx="8229600" cy="43186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9200"/>
              <a:buFont typeface="Arial"/>
              <a:buChar char="•"/>
            </a:pPr>
            <a:r>
              <a:rPr b="1" i="0" lang="en-US" sz="248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February 16, 2017</a:t>
            </a:r>
          </a:p>
          <a:p>
            <a:pPr indent="-285750" lvl="1" marL="742950" marR="0" rtl="0" algn="l">
              <a:lnSpc>
                <a:spcPct val="75000"/>
              </a:lnSpc>
              <a:spcBef>
                <a:spcPts val="449"/>
              </a:spcBef>
              <a:spcAft>
                <a:spcPts val="0"/>
              </a:spcAft>
              <a:buClr>
                <a:schemeClr val="dk1"/>
              </a:buClr>
              <a:buSzPct val="102136"/>
              <a:buFont typeface="Courier New"/>
              <a:buChar char="o"/>
            </a:pPr>
            <a:r>
              <a:rPr b="0" i="0" lang="en-US" sz="2247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General Scholarship application</a:t>
            </a:r>
          </a:p>
          <a:p>
            <a:pPr indent="-285750" lvl="1" marL="742950" marR="0" rtl="0" algn="l">
              <a:lnSpc>
                <a:spcPct val="75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98636"/>
              <a:buFont typeface="Courier New"/>
              <a:buChar char="o"/>
            </a:pPr>
            <a:r>
              <a:rPr b="0" i="0" lang="en-US" sz="217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Emailed to </a:t>
            </a:r>
            <a:r>
              <a:rPr b="0" i="0" lang="en-US" sz="2170" u="sng" cap="none" strike="noStrike">
                <a:solidFill>
                  <a:schemeClr val="hlink"/>
                </a:solidFill>
                <a:latin typeface="Century Gothic"/>
                <a:ea typeface="Century Gothic"/>
                <a:cs typeface="Century Gothic"/>
                <a:sym typeface="Century Gothic"/>
                <a:hlinkClick r:id="rId4"/>
              </a:rPr>
              <a:t>scholarships@floridakeyclub.org</a:t>
            </a:r>
          </a:p>
          <a:p>
            <a:pPr indent="-285750" lvl="1" marL="742950" marR="0" rtl="0" algn="l">
              <a:lnSpc>
                <a:spcPct val="75000"/>
              </a:lnSpc>
              <a:spcBef>
                <a:spcPts val="449"/>
              </a:spcBef>
              <a:spcAft>
                <a:spcPts val="0"/>
              </a:spcAft>
              <a:buClr>
                <a:schemeClr val="dk1"/>
              </a:buClr>
              <a:buSzPct val="102136"/>
              <a:buFont typeface="Courier New"/>
              <a:buNone/>
            </a:pPr>
            <a:r>
              <a:t/>
            </a:r>
            <a:endParaRPr b="0" i="0" sz="2247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2900" lvl="0" marL="342900" marR="0" rtl="0" algn="l">
              <a:lnSpc>
                <a:spcPct val="75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99200"/>
              <a:buFont typeface="Arial"/>
              <a:buChar char="•"/>
            </a:pPr>
            <a:r>
              <a:rPr b="1" i="0" lang="en-US" sz="248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March 7, 2017</a:t>
            </a:r>
            <a:r>
              <a:rPr b="0" i="0" lang="en-US" sz="248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:</a:t>
            </a:r>
          </a:p>
          <a:p>
            <a:pPr indent="-285750" lvl="1" marL="742950" marR="0" rtl="0" algn="l">
              <a:lnSpc>
                <a:spcPct val="75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98636"/>
              <a:buFont typeface="Courier New"/>
              <a:buChar char="o"/>
            </a:pPr>
            <a:r>
              <a:rPr b="0" i="0" lang="en-US" sz="217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Awards judged pre-DCON </a:t>
            </a:r>
          </a:p>
          <a:p>
            <a:pPr indent="-285750" lvl="1" marL="742950" marR="0" rtl="0" algn="l">
              <a:lnSpc>
                <a:spcPct val="75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98636"/>
              <a:buFont typeface="Courier New"/>
              <a:buChar char="o"/>
            </a:pPr>
            <a:r>
              <a:rPr b="0" i="0" lang="en-US" sz="217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Awards requiring an application</a:t>
            </a:r>
          </a:p>
          <a:p>
            <a:pPr indent="-285750" lvl="1" marL="742950" marR="0" rtl="0" algn="l">
              <a:lnSpc>
                <a:spcPct val="75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98636"/>
              <a:buFont typeface="Courier New"/>
              <a:buChar char="o"/>
            </a:pPr>
            <a:r>
              <a:rPr b="0" i="0" lang="en-US" sz="217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Emailed to </a:t>
            </a:r>
            <a:r>
              <a:rPr b="0" i="0" lang="en-US" sz="2170" u="sng" cap="none" strike="noStrike">
                <a:solidFill>
                  <a:schemeClr val="hlink"/>
                </a:solidFill>
                <a:latin typeface="Century Gothic"/>
                <a:ea typeface="Century Gothic"/>
                <a:cs typeface="Century Gothic"/>
                <a:sym typeface="Century Gothic"/>
                <a:hlinkClick r:id="rId5"/>
              </a:rPr>
              <a:t> awards@floridakeyclub.org</a:t>
            </a:r>
          </a:p>
          <a:p>
            <a:pPr indent="-285750" lvl="1" marL="742950" marR="0" rtl="0" algn="l">
              <a:lnSpc>
                <a:spcPct val="75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98636"/>
              <a:buFont typeface="Courier New"/>
              <a:buNone/>
            </a:pPr>
            <a:r>
              <a:t/>
            </a:r>
            <a:endParaRPr b="0" i="0" sz="217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2900" lvl="0" marL="342900" marR="0" rtl="0" algn="l">
              <a:lnSpc>
                <a:spcPct val="75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99200"/>
              <a:buFont typeface="Arial"/>
              <a:buChar char="•"/>
            </a:pPr>
            <a:r>
              <a:rPr b="1" i="0" lang="en-US" sz="248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March 30, 2017</a:t>
            </a:r>
            <a:r>
              <a:rPr b="0" i="0" lang="en-US" sz="248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:</a:t>
            </a:r>
          </a:p>
          <a:p>
            <a:pPr indent="-285750" lvl="1" marL="742950" marR="0" rtl="0" algn="l">
              <a:lnSpc>
                <a:spcPct val="75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98636"/>
              <a:buFont typeface="Courier New"/>
              <a:buChar char="o"/>
            </a:pPr>
            <a:r>
              <a:rPr b="0" i="0" lang="en-US" sz="217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Contests judged at DCON</a:t>
            </a:r>
          </a:p>
          <a:p>
            <a:pPr indent="-285750" lvl="1" marL="742950" marR="0" rtl="0" algn="l">
              <a:lnSpc>
                <a:spcPct val="75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98636"/>
              <a:buFont typeface="Courier New"/>
              <a:buChar char="o"/>
            </a:pPr>
            <a:r>
              <a:rPr b="0" i="0" lang="en-US" sz="217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Contests requiring an entry form</a:t>
            </a:r>
          </a:p>
          <a:p>
            <a:pPr indent="-285750" lvl="1" marL="742950" marR="0" rtl="0" algn="l">
              <a:lnSpc>
                <a:spcPct val="75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98636"/>
              <a:buFont typeface="Courier New"/>
              <a:buChar char="o"/>
            </a:pPr>
            <a:r>
              <a:rPr b="0" i="0" lang="en-US" sz="217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Hand delivered to Awards Room at DCON</a:t>
            </a:r>
          </a:p>
          <a:p>
            <a:pPr indent="0" lvl="1" marL="457200" marR="0" rtl="0" algn="l">
              <a:lnSpc>
                <a:spcPct val="75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217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2900" lvl="0" marL="342900" marR="0" rtl="0" algn="l">
              <a:lnSpc>
                <a:spcPct val="80000"/>
              </a:lnSpc>
              <a:spcBef>
                <a:spcPts val="496"/>
              </a:spcBef>
              <a:buClr>
                <a:schemeClr val="dk1"/>
              </a:buClr>
              <a:buSzPct val="99200"/>
              <a:buFont typeface="Arial"/>
              <a:buNone/>
            </a:pPr>
            <a:r>
              <a:t/>
            </a:r>
            <a:endParaRPr b="0" i="0" sz="248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Shape 123"/>
          <p:cNvSpPr txBox="1"/>
          <p:nvPr>
            <p:ph idx="1" type="body"/>
          </p:nvPr>
        </p:nvSpPr>
        <p:spPr>
          <a:xfrm>
            <a:off x="457200" y="1984108"/>
            <a:ext cx="8122919" cy="39290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740"/>
              <a:buFont typeface="Arial"/>
              <a:buChar char="•"/>
            </a:pPr>
            <a:r>
              <a:rPr b="0" i="0" lang="en-US" sz="272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Distinguished Class Director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740"/>
              <a:buFont typeface="Arial"/>
              <a:buChar char="•"/>
            </a:pPr>
            <a:r>
              <a:rPr b="0" i="0" lang="en-US" sz="272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Distinguished Club Editor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740"/>
              <a:buFont typeface="Arial"/>
              <a:buChar char="•"/>
            </a:pPr>
            <a:r>
              <a:rPr b="0" i="0" lang="en-US" sz="272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Distinguished Club Member 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740"/>
              <a:buFont typeface="Arial"/>
              <a:buChar char="•"/>
            </a:pPr>
            <a:r>
              <a:rPr b="0" i="0" lang="en-US" sz="272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Distinguished Club President and G. Harold Martin Outstanding Club President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740"/>
              <a:buFont typeface="Arial"/>
              <a:buChar char="•"/>
            </a:pPr>
            <a:r>
              <a:rPr b="0" i="0" lang="en-US" sz="272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Distinguished Club Secretary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740"/>
              <a:buFont typeface="Arial"/>
              <a:buChar char="•"/>
            </a:pPr>
            <a:r>
              <a:rPr b="0" i="0" lang="en-US" sz="272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Distinguished Club Treasurer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740"/>
              <a:buFont typeface="Arial"/>
              <a:buChar char="•"/>
            </a:pPr>
            <a:r>
              <a:rPr b="0" i="0" lang="en-US" sz="272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Distinguished Club Vice-President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740"/>
              <a:buFont typeface="Arial"/>
              <a:buChar char="•"/>
            </a:pPr>
            <a:r>
              <a:rPr b="0" i="0" lang="en-US" sz="272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Distinguished Club Webmaster</a:t>
            </a:r>
          </a:p>
          <a:p>
            <a:pPr indent="-342900" lvl="0" marL="342900" marR="0" rtl="0" algn="l">
              <a:lnSpc>
                <a:spcPct val="75000"/>
              </a:lnSpc>
              <a:spcBef>
                <a:spcPts val="493"/>
              </a:spcBef>
              <a:spcAft>
                <a:spcPts val="0"/>
              </a:spcAft>
              <a:buClr>
                <a:schemeClr val="dk1"/>
              </a:buClr>
              <a:buSzPct val="98600"/>
              <a:buFont typeface="Arial"/>
              <a:buNone/>
            </a:pPr>
            <a:r>
              <a:t/>
            </a:r>
            <a:endParaRPr b="1" i="0" sz="2465" u="none" cap="none" strike="noStrike">
              <a:solidFill>
                <a:srgbClr val="B5D424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2900" lvl="0" marL="342900" marR="0" rtl="0" algn="l">
              <a:lnSpc>
                <a:spcPct val="75000"/>
              </a:lnSpc>
              <a:spcBef>
                <a:spcPts val="493"/>
              </a:spcBef>
              <a:spcAft>
                <a:spcPts val="0"/>
              </a:spcAft>
              <a:buClr>
                <a:schemeClr val="dk1"/>
              </a:buClr>
              <a:buSzPct val="98600"/>
              <a:buFont typeface="Arial"/>
              <a:buNone/>
            </a:pPr>
            <a:r>
              <a:t/>
            </a:r>
            <a:endParaRPr b="1" i="0" sz="2465" u="none" cap="none" strike="noStrike">
              <a:solidFill>
                <a:srgbClr val="B5D424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544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272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24" name="Shape 124"/>
          <p:cNvSpPr/>
          <p:nvPr/>
        </p:nvSpPr>
        <p:spPr>
          <a:xfrm>
            <a:off x="0" y="0"/>
            <a:ext cx="9144000" cy="1417636"/>
          </a:xfrm>
          <a:prstGeom prst="rect">
            <a:avLst/>
          </a:prstGeom>
          <a:solidFill>
            <a:srgbClr val="B5D424"/>
          </a:solidFill>
          <a:ln cap="flat" cmpd="sng" w="9525">
            <a:solidFill>
              <a:srgbClr val="4A7DBA"/>
            </a:solidFill>
            <a:prstDash val="solid"/>
            <a:round/>
            <a:headEnd len="med" w="med" type="none"/>
            <a:tailEnd len="med" w="med" type="none"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i="0" lang="en-US" sz="4000" u="none" cap="none" strike="noStrike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Pre-DCON Awards 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i="0" lang="en-US" sz="4000" u="none" cap="none" strike="noStrike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Requiring Applications </a:t>
            </a:r>
          </a:p>
        </p:txBody>
      </p:sp>
      <p:pic>
        <p:nvPicPr>
          <p:cNvPr id="125" name="Shape 1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447533"/>
            <a:ext cx="9113400" cy="536699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Shape 126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Shape 133"/>
          <p:cNvSpPr txBox="1"/>
          <p:nvPr>
            <p:ph idx="1" type="body"/>
          </p:nvPr>
        </p:nvSpPr>
        <p:spPr>
          <a:xfrm>
            <a:off x="457200" y="2251618"/>
            <a:ext cx="8229600" cy="410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Every Child a Swimmer</a:t>
            </a:r>
          </a:p>
          <a:p>
            <a:pPr indent="-342900" lvl="0" marL="342900" marR="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Governor’s Project Club Banner Patch</a:t>
            </a:r>
          </a:p>
          <a:p>
            <a:pPr indent="-342900" lvl="0" marL="342900" marR="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Governor’s Project Member </a:t>
            </a:r>
          </a:p>
          <a:p>
            <a:pPr indent="-342900" lvl="0" marL="342900" marR="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Kiwanis Family Involvement Patch</a:t>
            </a:r>
          </a:p>
          <a:p>
            <a:pPr indent="-342900" lvl="0" marL="342900" marR="0" rtl="0" algn="l">
              <a:lnSpc>
                <a:spcPct val="150000"/>
              </a:lnSpc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Key Clubber of the Year</a:t>
            </a:r>
          </a:p>
        </p:txBody>
      </p:sp>
      <p:sp>
        <p:nvSpPr>
          <p:cNvPr id="134" name="Shape 134"/>
          <p:cNvSpPr/>
          <p:nvPr/>
        </p:nvSpPr>
        <p:spPr>
          <a:xfrm>
            <a:off x="0" y="0"/>
            <a:ext cx="9144000" cy="1748522"/>
          </a:xfrm>
          <a:prstGeom prst="rect">
            <a:avLst/>
          </a:prstGeom>
          <a:solidFill>
            <a:srgbClr val="B5D424"/>
          </a:solidFill>
          <a:ln cap="flat" cmpd="sng" w="9525">
            <a:solidFill>
              <a:srgbClr val="4A7DBA"/>
            </a:solidFill>
            <a:prstDash val="solid"/>
            <a:round/>
            <a:headEnd len="med" w="med" type="none"/>
            <a:tailEnd len="med" w="med" type="none"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i="0" lang="en-US" sz="4000" u="none" cap="none" strike="noStrike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Pre-DCON Awards 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i="0" lang="en-US" sz="4000" u="none" cap="none" strike="noStrike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Requiring Applications </a:t>
            </a:r>
          </a:p>
        </p:txBody>
      </p:sp>
      <p:pic>
        <p:nvPicPr>
          <p:cNvPr id="135" name="Shape 1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480233"/>
            <a:ext cx="9144000" cy="536700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Shape 136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Shape 143"/>
          <p:cNvSpPr txBox="1"/>
          <p:nvPr>
            <p:ph idx="1" type="body"/>
          </p:nvPr>
        </p:nvSpPr>
        <p:spPr>
          <a:xfrm>
            <a:off x="457200" y="2251618"/>
            <a:ext cx="8229600" cy="410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150813" lvl="0" marL="176213" marR="0" rtl="0" algn="l">
              <a:lnSpc>
                <a:spcPct val="115000"/>
              </a:lnSpc>
              <a:spcBef>
                <a:spcPts val="0"/>
              </a:spcBef>
              <a:spcAft>
                <a:spcPts val="350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Jack Gander Outstanding Key Club Faculty </a:t>
            </a:r>
            <a:r>
              <a:rPr b="0" i="0" lang="en-US" sz="2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Adviso</a:t>
            </a:r>
            <a:r>
              <a:rPr b="0" i="0" lang="en-US" sz="2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</a:t>
            </a:r>
          </a:p>
          <a:p>
            <a:pPr indent="-150813" lvl="0" marL="176213" marR="0" rtl="0" algn="l">
              <a:lnSpc>
                <a:spcPct val="175000"/>
              </a:lnSpc>
              <a:spcBef>
                <a:spcPts val="0"/>
              </a:spcBef>
              <a:spcAft>
                <a:spcPts val="350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J. Walker Field Outstanding Kiwanis Advisor</a:t>
            </a:r>
          </a:p>
          <a:p>
            <a:pPr indent="-150813" lvl="0" marL="176213" marR="0" rtl="0" algn="l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Robert W. Thal Outstanding Sponsoring Kiwanis Club</a:t>
            </a:r>
          </a:p>
        </p:txBody>
      </p:sp>
      <p:sp>
        <p:nvSpPr>
          <p:cNvPr id="144" name="Shape 144"/>
          <p:cNvSpPr/>
          <p:nvPr/>
        </p:nvSpPr>
        <p:spPr>
          <a:xfrm>
            <a:off x="0" y="0"/>
            <a:ext cx="9144000" cy="1748522"/>
          </a:xfrm>
          <a:prstGeom prst="rect">
            <a:avLst/>
          </a:prstGeom>
          <a:solidFill>
            <a:srgbClr val="B5D424"/>
          </a:solidFill>
          <a:ln cap="flat" cmpd="sng" w="9525">
            <a:solidFill>
              <a:srgbClr val="4A7DBA"/>
            </a:solidFill>
            <a:prstDash val="solid"/>
            <a:round/>
            <a:headEnd len="med" w="med" type="none"/>
            <a:tailEnd len="med" w="med" type="none"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i="0" lang="en-US" sz="4000" u="none" cap="none" strike="noStrike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Pre-DCON Awards 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i="0" lang="en-US" sz="4000" u="none" cap="none" strike="noStrike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Requiring Applications </a:t>
            </a:r>
          </a:p>
        </p:txBody>
      </p:sp>
      <p:pic>
        <p:nvPicPr>
          <p:cNvPr id="145" name="Shape 14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484869"/>
            <a:ext cx="9144000" cy="536575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Shape 146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Shape 153"/>
          <p:cNvSpPr/>
          <p:nvPr/>
        </p:nvSpPr>
        <p:spPr>
          <a:xfrm>
            <a:off x="0" y="0"/>
            <a:ext cx="9144000" cy="1249679"/>
          </a:xfrm>
          <a:prstGeom prst="rect">
            <a:avLst/>
          </a:prstGeom>
          <a:solidFill>
            <a:srgbClr val="B5D424"/>
          </a:solidFill>
          <a:ln cap="flat" cmpd="sng" w="9525">
            <a:solidFill>
              <a:srgbClr val="4A7DBA"/>
            </a:solidFill>
            <a:prstDash val="solid"/>
            <a:round/>
            <a:headEnd len="med" w="med" type="none"/>
            <a:tailEnd len="med" w="med" type="none"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i="0" lang="en-US" sz="4000" u="none" cap="none" strike="noStrike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Pre-DCON Awards Instructions</a:t>
            </a:r>
          </a:p>
        </p:txBody>
      </p:sp>
      <p:pic>
        <p:nvPicPr>
          <p:cNvPr id="154" name="Shape 15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255838"/>
            <a:ext cx="9144000" cy="536575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Shape 155"/>
          <p:cNvSpPr txBox="1"/>
          <p:nvPr>
            <p:ph idx="1" type="body"/>
          </p:nvPr>
        </p:nvSpPr>
        <p:spPr>
          <a:xfrm>
            <a:off x="137159" y="1524126"/>
            <a:ext cx="8436429" cy="10569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1" lang="en-US" sz="1800" u="none" cap="none" strike="noStrik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</a:p>
          <a:p>
            <a:pPr indent="0" lvl="0" marL="0" marR="0" rtl="0" algn="l">
              <a:spcBef>
                <a:spcPts val="6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56" name="Shape 156"/>
          <p:cNvSpPr txBox="1"/>
          <p:nvPr>
            <p:ph idx="12" type="sldNum"/>
          </p:nvPr>
        </p:nvSpPr>
        <p:spPr>
          <a:xfrm>
            <a:off x="6553200" y="6492875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sp>
        <p:nvSpPr>
          <p:cNvPr id="157" name="Shape 157"/>
          <p:cNvSpPr/>
          <p:nvPr/>
        </p:nvSpPr>
        <p:spPr>
          <a:xfrm>
            <a:off x="342897" y="2205964"/>
            <a:ext cx="8458200" cy="397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Submit </a:t>
            </a:r>
            <a:r>
              <a:rPr b="1" i="0" lang="en-US" sz="2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typed</a:t>
            </a:r>
            <a:r>
              <a:rPr b="0" i="0" lang="en-US" sz="2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application package by email to </a:t>
            </a:r>
            <a:r>
              <a:rPr b="0" i="0" lang="en-US" sz="2800" u="sng" cap="none" strike="noStrike">
                <a:solidFill>
                  <a:schemeClr val="hlink"/>
                </a:solidFill>
                <a:latin typeface="Century Gothic"/>
                <a:ea typeface="Century Gothic"/>
                <a:cs typeface="Century Gothic"/>
                <a:sym typeface="Century Gothic"/>
                <a:hlinkClick r:id="rId4"/>
              </a:rPr>
              <a:t>awards@floridakeyclub.org</a:t>
            </a:r>
            <a:r>
              <a:rPr b="0" i="0" lang="en-US" sz="2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. </a:t>
            </a:r>
          </a:p>
          <a:p>
            <a:pPr indent="-342900" lvl="0" marL="3429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Sign application.</a:t>
            </a:r>
          </a:p>
          <a:p>
            <a:pPr indent="-342900" lvl="0" marL="3429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Scan application and recommendation letters as one package.</a:t>
            </a:r>
          </a:p>
          <a:p>
            <a:pPr indent="-342900" lvl="0" marL="3429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Do </a:t>
            </a:r>
            <a:r>
              <a:rPr b="1" i="0" lang="en-US" sz="2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not</a:t>
            </a:r>
            <a:r>
              <a:rPr b="0" i="0" lang="en-US" sz="2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submit a picture of the application. </a:t>
            </a:r>
          </a:p>
          <a:p>
            <a:pPr indent="-342900" lvl="0" marL="3429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Only one application package per email. </a:t>
            </a:r>
          </a:p>
          <a:p>
            <a:pPr indent="-342900" lvl="0" marL="3429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Format of subject line of the email: 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      </a:t>
            </a:r>
            <a:r>
              <a:rPr b="0" i="1" lang="en-US" sz="2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Name of the Award/School Name</a:t>
            </a:r>
            <a:r>
              <a:rPr b="0" i="0" lang="en-US" sz="2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Shape 164"/>
          <p:cNvSpPr txBox="1"/>
          <p:nvPr>
            <p:ph idx="1" type="body"/>
          </p:nvPr>
        </p:nvSpPr>
        <p:spPr>
          <a:xfrm>
            <a:off x="457200" y="2251618"/>
            <a:ext cx="8229600" cy="410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Club Membership Growth </a:t>
            </a:r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Early Bird Dues </a:t>
            </a:r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Florida Key Club Endowment Fund Award</a:t>
            </a:r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Governor’s Citation </a:t>
            </a:r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Key Club Service Award </a:t>
            </a:r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Pride Report Submission Award </a:t>
            </a:r>
          </a:p>
          <a:p>
            <a:pPr indent="-342900" lvl="0" marL="34290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Trick-or-Treat/ UNICEF Fundraising Award </a:t>
            </a:r>
          </a:p>
        </p:txBody>
      </p:sp>
      <p:sp>
        <p:nvSpPr>
          <p:cNvPr id="165" name="Shape 165"/>
          <p:cNvSpPr/>
          <p:nvPr/>
        </p:nvSpPr>
        <p:spPr>
          <a:xfrm>
            <a:off x="0" y="0"/>
            <a:ext cx="9144000" cy="1748522"/>
          </a:xfrm>
          <a:prstGeom prst="rect">
            <a:avLst/>
          </a:prstGeom>
          <a:solidFill>
            <a:srgbClr val="B5D424"/>
          </a:solidFill>
          <a:ln cap="flat" cmpd="sng" w="9525">
            <a:solidFill>
              <a:srgbClr val="4A7DBA"/>
            </a:solidFill>
            <a:prstDash val="solid"/>
            <a:round/>
            <a:headEnd len="med" w="med" type="none"/>
            <a:tailEnd len="med" w="med" type="none"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lang="en-US" sz="40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Pre-DCON Awards 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lang="en-US" sz="40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Requiring No Application</a:t>
            </a:r>
          </a:p>
        </p:txBody>
      </p:sp>
      <p:pic>
        <p:nvPicPr>
          <p:cNvPr id="166" name="Shape 16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484869"/>
            <a:ext cx="9144000" cy="536700"/>
          </a:xfrm>
          <a:prstGeom prst="rect">
            <a:avLst/>
          </a:prstGeom>
          <a:noFill/>
          <a:ln>
            <a:noFill/>
          </a:ln>
        </p:spPr>
      </p:pic>
      <p:sp>
        <p:nvSpPr>
          <p:cNvPr id="167" name="Shape 167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Shape 174"/>
          <p:cNvSpPr txBox="1"/>
          <p:nvPr>
            <p:ph idx="1" type="body"/>
          </p:nvPr>
        </p:nvSpPr>
        <p:spPr>
          <a:xfrm>
            <a:off x="457200" y="2381933"/>
            <a:ext cx="8229600" cy="433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1" lang="en-US" sz="3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Club Poster (Digital and Non-Digital)</a:t>
            </a:r>
          </a:p>
          <a:p>
            <a:pPr indent="-342900" lvl="0" marL="342900" marR="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1" lang="en-US" sz="3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Club Project Display Board</a:t>
            </a:r>
          </a:p>
          <a:p>
            <a:pPr indent="-342900" lvl="0" marL="342900" marR="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1" lang="en-US" sz="3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Club T-shirt</a:t>
            </a:r>
          </a:p>
          <a:p>
            <a:pPr indent="-342900" lvl="0" marL="342900" marR="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1" lang="en-US" sz="3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Club Video</a:t>
            </a:r>
          </a:p>
          <a:p>
            <a:pPr indent="-342900" lvl="0" marL="342900" marR="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1" lang="en-US" sz="3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Club Year in Review Scrapbook</a:t>
            </a:r>
          </a:p>
          <a:p>
            <a:pPr indent="-342900" lvl="0" marL="342900" marR="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1" lang="en-US" sz="3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Annual Achievement Report</a:t>
            </a:r>
          </a:p>
          <a:p>
            <a:pPr indent="-342900" lvl="0" marL="342900" marR="0" rtl="0" algn="l">
              <a:lnSpc>
                <a:spcPct val="115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1" sz="24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6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75" name="Shape 175"/>
          <p:cNvSpPr/>
          <p:nvPr/>
        </p:nvSpPr>
        <p:spPr>
          <a:xfrm>
            <a:off x="0" y="0"/>
            <a:ext cx="9144000" cy="1748522"/>
          </a:xfrm>
          <a:prstGeom prst="rect">
            <a:avLst/>
          </a:prstGeom>
          <a:solidFill>
            <a:srgbClr val="B5D424"/>
          </a:solidFill>
          <a:ln cap="flat" cmpd="sng" w="9525">
            <a:solidFill>
              <a:srgbClr val="4A7DBA"/>
            </a:solidFill>
            <a:prstDash val="solid"/>
            <a:round/>
            <a:headEnd len="med" w="med" type="none"/>
            <a:tailEnd len="med" w="med" type="none"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lang="en-US" sz="40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Contests Judged at DCON</a:t>
            </a:r>
          </a:p>
        </p:txBody>
      </p:sp>
      <p:pic>
        <p:nvPicPr>
          <p:cNvPr id="176" name="Shape 17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480233"/>
            <a:ext cx="9144000" cy="536575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Shape 177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