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Garamond"/>
      <p:regular r:id="rId21"/>
      <p:bold r:id="rId22"/>
      <p:italic r:id="rId23"/>
      <p:boldItalic r:id="rId24"/>
    </p:embeddedFont>
    <p:embeddedFont>
      <p:font typeface="Century Gothic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Garamond-bold.fntdata"/><Relationship Id="rId21" Type="http://schemas.openxmlformats.org/officeDocument/2006/relationships/font" Target="fonts/Garamond-regular.fntdata"/><Relationship Id="rId24" Type="http://schemas.openxmlformats.org/officeDocument/2006/relationships/font" Target="fonts/Garamond-boldItalic.fntdata"/><Relationship Id="rId23" Type="http://schemas.openxmlformats.org/officeDocument/2006/relationships/font" Target="fonts/Garamon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CenturyGothic-bold.fntdata"/><Relationship Id="rId25" Type="http://schemas.openxmlformats.org/officeDocument/2006/relationships/font" Target="fonts/CenturyGothic-regular.fntdata"/><Relationship Id="rId28" Type="http://schemas.openxmlformats.org/officeDocument/2006/relationships/font" Target="fonts/CenturyGothic-boldItalic.fntdata"/><Relationship Id="rId27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awards@floridakeyclub.org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the Florida Key Club website for my information on these contests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Emphasis Award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-Any local service project completed by member clubs to the Key Club International Theme.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 Service Award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-Provide Recognition to clubs for their single best service Project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Talent Contest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-Provides recognition to any Key Clubber who shows off their talent. Winner may compete at ICON.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Oratorical Contests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-Provides recognition for the Key Clubber with excellence in Public Speaking. Participants will write a speech on the given topic. Winner may compete at ICON.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report is a requirement to receive the Distinguished Club award or Diamond Level Club and the Malcolm K. Lewis Key Club of the Year award.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Annual Achievement report serves to grade your club based on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-Club administration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-Club Membership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-Leadership Development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-Kiwanis Family Involvement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-Club Service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entury Gothic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Each application will explain that particular contest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Applications must be turned in by 10pm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any info is missing, it will be disqualified.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any applications are hand-written, it will be disqualified.</a:t>
            </a:r>
          </a:p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not judge any contest that your home club is planning to enter. </a:t>
            </a: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DCON Program Ad Scholarship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r>
              <a:rPr b="0" i="1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Awarded to college bound seniors from clubs that sell at least one page ($175) in conference program ads. Ad revenue will ,be used to cover the cost of the conference program booklets and leftover funds will be designated for scholarships.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Governor’s Project Scholarship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Awarded to a qualified college bound senior that demonstrates the strongest passion for the Governor’s Project. Scholarship based solely on merit.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Florida District Matching Scholarship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Awarded to college bound seniors demonstrating the strongest qualifications per the general. 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Application requirements will be updated by October 1</a:t>
            </a:r>
            <a:r>
              <a:rPr b="0" baseline="30000" i="1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</a:t>
            </a:r>
            <a:r>
              <a:rPr b="0" i="1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J. Walker Field Scholarship (March 15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</a:t>
            </a: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 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1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Florida Foundation sets it’s own criteria, see application.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George Langguth Scholarship (April 15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</a:t>
            </a: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1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is a multi-year scholarship given to children or grandchildren of Kiwanians. Recipient may be a high school senior or already in college.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if there are any questions that you would be able to answer now.</a:t>
            </a:r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the audience why they think its important to apply for award, scholarships, and contests before you add the rest of the text.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Awards: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-Awards display the achievements of our Key Clubbers.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-They recognize motivated individuals and in turn, motive others to work hard in order to achieve the same goals.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-Provide validation that we are doing great things by contributing to our home, schools, and communities.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Contests: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-Showcase the variety talents of our Key Clubbers and entertain others at DCON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-Inspire other members to look for their talents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Scholarships: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-Serve as recognition of the service that individuals are doing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-Assists for college finances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the distinguished awards require an application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Officers and members must have certain number of “points” to be eligible for the award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sure to begin these before the deadline, because it does require signatures AND letters of recommendations.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-If you need extra letters of recommendation, please talk to your Lieutenant Governor, Kiwanis Advisor, Faculty Advisor, Club President, or anyone else that may know about your service through Key Club.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no cutoff for how many individuals in your club may be awarded Distinguished Club Member.</a:t>
            </a:r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Every Child a Swimmer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Awarded to a club that helped promote the goal of this project: to make all children swimmers that are educated on water safety.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Governor’s Project Club Banner Patch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Awarded to clubs that participated in at least 3 examples of the Governor’s Project (Feeding Our Future).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Governor’s Project Member 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Awarded to members that have dedicated at least 25 hours to Feeding Our Future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Kiwanis Family Relation and Kiwanis Family Ties Banner Patch</a:t>
            </a:r>
          </a:p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Combined application that awards the Key Club that expressed the best relationship with the rest of the Kiwanis Family, and/or the clubs that have participated in at least 3 service projects with their Kiwanis Family, including Kiwanis, Aktion Club, Builders Club, or K-Kids.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Clubber of the Year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This is the highest honor any Key Clubber in the Florida District can receive. This candidate can be any member in Key Club except for a district board 	member; however, a district board member must endorse your nominee.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This individual truly goes above and beyond what any Key Clubber does. They have a genuine passion for service, leadership, and the Kiwanis Family. 	The nominee may be granted a scholarship if funds can be provided from the district.</a:t>
            </a:r>
          </a:p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to read the instructions for submitting the awards.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directions must be adhered to otherwise the application will be disqualified.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Save the completed form and email it to </a:t>
            </a:r>
            <a:r>
              <a:rPr b="0" i="0" lang="en-US" sz="1200" u="sng" cap="none" strike="noStrik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2"/>
              </a:rPr>
              <a:t>awards@floridakeyclub.org</a:t>
            </a:r>
            <a:r>
              <a:rPr b="0" i="0" lang="en-US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(you do not want to accidentally lose the award)</a:t>
            </a: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 memberships growth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-Clubs that increase their membership by 10% will receive a certificate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Bird Dues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-Dues have been received by International by November 1</a:t>
            </a:r>
            <a:r>
              <a:rPr b="0" baseline="3000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Florida Key Club Endowment Fund Award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This award will be given to the top the clubs in each size category that have raised the most money per member.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Governors Citation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-A club that records at least 30 hours of service per member.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Club Service Award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-The clubs who have the most number of service hours per member will receive first through third for four club size category.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Pride Report Submission Award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-Clubs with on-time submissions of their March 2016- February 2017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T-o-T for UNICEF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-Clubs that raise $250.00 for the Eliminate Project and correctly send it to Key Club international by December 31</a:t>
            </a:r>
            <a:r>
              <a:rPr b="0" baseline="3000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the Florida Key Club website for my information on these contests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due March 30</a:t>
            </a:r>
            <a:r>
              <a:rPr b="0" baseline="3000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by 10pm to the awards room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 Poster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-Provides recognition for the club poster which most represents the core vales of Key Club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 Project Display Board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-Science fair display board of a favorite or significant project completed during the Key Coub Year.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 t-shirt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T-shirt that displays an original design used to promote Key Club and has been created by a Key Club member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 Video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A video of no more than 60 seconds, which best demonstrate the values of Key Club.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Year-in-Review Scrapbook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-A scrapbook which best demonstrate the service opportunities and values of Key Club. Winner may compete at ICON.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There is a traditional and a nontraditional scrapbook able to be entered.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Annual Achievement Report – will be discussed later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Relationship Id="rId5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floridakeyclub.org/awards-and-contests" TargetMode="External"/><Relationship Id="rId4" Type="http://schemas.openxmlformats.org/officeDocument/2006/relationships/hyperlink" Target="mailto:awards@floridakeyclub.org" TargetMode="External"/><Relationship Id="rId5" Type="http://schemas.openxmlformats.org/officeDocument/2006/relationships/image" Target="../media/image0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png"/><Relationship Id="rId4" Type="http://schemas.openxmlformats.org/officeDocument/2006/relationships/hyperlink" Target="http://floridakeyclub.org/scholarships/" TargetMode="External"/><Relationship Id="rId5" Type="http://schemas.openxmlformats.org/officeDocument/2006/relationships/hyperlink" Target="mailto:scholarships@floridakeyclub.or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mailto:awards@floridakeyclub.org" TargetMode="External"/><Relationship Id="rId4" Type="http://schemas.openxmlformats.org/officeDocument/2006/relationships/hyperlink" Target="mailto:scholarships@floridakeyclub.org" TargetMode="External"/><Relationship Id="rId5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hyperlink" Target="mailto:scholarships@floridakeyclub.org" TargetMode="External"/><Relationship Id="rId5" Type="http://schemas.openxmlformats.org/officeDocument/2006/relationships/hyperlink" Target="mailto:awards@floridakeyclub.or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Relationship Id="rId4" Type="http://schemas.openxmlformats.org/officeDocument/2006/relationships/hyperlink" Target="mailto:awards@floridakeyclub.or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514350" y="1650442"/>
            <a:ext cx="8115300" cy="28958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Awards, Contests, and Scholarships </a:t>
            </a:r>
            <a:br>
              <a:rPr b="1" i="0" lang="en-US" sz="6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b="1" i="0" lang="en-US" sz="6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2016 - 2017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44441"/>
            <a:ext cx="9144000" cy="2072638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B5D424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-329750"/>
            <a:ext cx="9144000" cy="1443617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B5D424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13867"/>
            <a:ext cx="9144000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541521"/>
            <a:ext cx="91440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25616" y="5298928"/>
            <a:ext cx="1338077" cy="133193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http://www.keyclub.org/Libraries/design_elements/Template_black_pencil_JPEG.sflb.ashx" id="96" name="Shape 9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20551" y="5155600"/>
            <a:ext cx="4766247" cy="14752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814608"/>
            <a:ext cx="8229600" cy="4339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Major Emphasis Award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Single Service Award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Talent Contest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Oratorical Contest</a:t>
            </a:r>
          </a:p>
          <a:p>
            <a:pPr indent="-349250" lvl="2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1" lang="en-US" sz="2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Topic: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r>
              <a:rPr b="0" i="1" lang="en-US" sz="2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three domains of the Key Club experience are Heart to Serve, Call to Lead and Courage to Engage. How do these domains shape the membership experience for a Key Clubber?</a:t>
            </a:r>
          </a:p>
          <a:p>
            <a:pPr indent="-6350" lvl="1" marL="4000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0" y="0"/>
            <a:ext cx="9144000" cy="1173480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Contests Judged at DCON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1945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457200" y="2412018"/>
            <a:ext cx="82296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 fill out to be eligible for: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Award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Diamond Level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Malcolm K. Lewis Club of the Year Award</a:t>
            </a:r>
          </a:p>
          <a:p>
            <a:pPr indent="0" lvl="0" marL="0" marR="0" rtl="0" algn="l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Annual Achievement Report</a:t>
            </a: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205" name="Shape 205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Contests Instructions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6580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/>
          <p:nvPr/>
        </p:nvSpPr>
        <p:spPr>
          <a:xfrm>
            <a:off x="381000" y="2117306"/>
            <a:ext cx="8382000" cy="3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Deadline: </a:t>
            </a:r>
            <a:r>
              <a:rPr b="1"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 PM </a:t>
            </a: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 </a:t>
            </a:r>
            <a:r>
              <a:rPr b="1"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March 30, 2017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Sign the entry form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Affix completed entry form to item.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Hand deliver entry item to the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Awards Room at DCON.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arriving late, please make plans to have the entry delivered on time.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457200" y="1674909"/>
            <a:ext cx="8229600" cy="4104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5D424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Seniors ONLY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! 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interested, fill out the 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B5D424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Judging Nomination Application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 </a:t>
            </a:r>
            <a:r>
              <a:rPr b="0" i="0" lang="en-US" sz="32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www.floridakeyclub.org/awards-and-contests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42900" lvl="0" marL="3429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Applications </a:t>
            </a:r>
            <a:r>
              <a:rPr b="1" i="0" lang="en-US" sz="320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due prior to DCON</a:t>
            </a:r>
            <a:r>
              <a:rPr b="1" i="0" lang="en-US" sz="3200" u="none" cap="none" strike="noStrike">
                <a:solidFill>
                  <a:srgbClr val="92D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</a:t>
            </a:r>
            <a:r>
              <a:rPr b="0" i="0" lang="en-US" sz="32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awards@floridakeyclub.org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</a:p>
          <a:p>
            <a:pPr indent="0" lvl="0" marL="0" marR="0" rtl="0" algn="l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DCON Awards/Contests Judging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1138334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457200" y="492189"/>
            <a:ext cx="8229600" cy="457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0" y="0"/>
            <a:ext cx="9144000" cy="929639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Types of Scholarships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84379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716279" y="1520954"/>
            <a:ext cx="7970520" cy="3995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1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DCON Program Ad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Ellie Gander 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Governor’s Project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Florida Key Club Endowment 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J. Walker Field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George </a:t>
            </a:r>
            <a:r>
              <a:rPr b="1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Ann Langguth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682" u="sng" cap="none" strike="noStrike">
              <a:solidFill>
                <a:srgbClr val="7E90A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536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82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$1000 awarded to each recipient.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457200" y="492189"/>
            <a:ext cx="8229600" cy="457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0" y="0"/>
            <a:ext cx="9144000" cy="929639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Scholarship Instructions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84379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457200" y="1520954"/>
            <a:ext cx="8153399" cy="3995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Deadline: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February 16, 2017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Complete one general application found at </a:t>
            </a:r>
            <a:r>
              <a:rPr b="0" i="0" lang="en-US" sz="32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http://floridakeyclub.org/scholarships/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Include all the supporting documents 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Submit electronically  to: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scholarships@floridakeyclub.org</a:t>
            </a:r>
          </a:p>
          <a:p>
            <a:pPr indent="0" lvl="0" marL="0" marR="0" rtl="0" algn="l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335275" y="2377568"/>
            <a:ext cx="84735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5D424"/>
              </a:buClr>
              <a:buSzPct val="25000"/>
              <a:buFont typeface="Arial"/>
              <a:buNone/>
            </a:pPr>
            <a:r>
              <a:rPr b="1" i="0" lang="en-US" sz="296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Awards/Contests</a:t>
            </a:r>
            <a:r>
              <a:rPr b="1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Contact </a:t>
            </a:r>
            <a:r>
              <a:rPr b="1" i="0" lang="en-US" sz="296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Joshua Gibson </a:t>
            </a:r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at: </a:t>
            </a:r>
            <a:r>
              <a:rPr b="0" i="1" lang="en-US" sz="296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awards@floridakeyclub.org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1" sz="1665" u="none" cap="none" strike="noStrike">
              <a:solidFill>
                <a:srgbClr val="0070C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1" sz="1665" u="none" cap="none" strike="noStrike">
              <a:solidFill>
                <a:srgbClr val="0070C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B5D424"/>
              </a:buClr>
              <a:buSzPct val="25000"/>
              <a:buFont typeface="Arial"/>
              <a:buNone/>
            </a:pPr>
            <a:r>
              <a:rPr b="1" i="0" lang="en-US" sz="296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Scholarships</a:t>
            </a: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Contact </a:t>
            </a:r>
            <a:r>
              <a:rPr b="1" i="0" lang="en-US" sz="296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Pareena Sharma</a:t>
            </a:r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9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at: </a:t>
            </a:r>
            <a:r>
              <a:rPr b="0" i="1" lang="en-US" sz="296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scholarships@floridakeyclub.org</a:t>
            </a:r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b="0" i="1" lang="en-US" sz="2960" u="none" cap="none" strike="noStrike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6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Any Questions, Comments, or Concerns?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2409968"/>
            <a:ext cx="82296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D424"/>
              </a:buClr>
              <a:buSzPct val="100000"/>
              <a:buFont typeface="Arial"/>
              <a:buChar char="•"/>
            </a:pPr>
            <a:r>
              <a:rPr b="1" i="0" lang="en-US" sz="320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Recognition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self and others </a:t>
            </a:r>
          </a:p>
          <a:p>
            <a:pPr indent="-342900" lvl="0" marL="342900" marR="0" rtl="0" algn="l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rgbClr val="B5D424"/>
              </a:buClr>
              <a:buSzPct val="100000"/>
              <a:buFont typeface="Arial"/>
              <a:buChar char="•"/>
            </a:pPr>
            <a:r>
              <a:rPr b="1" i="0" lang="en-US" sz="320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Validation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service to community</a:t>
            </a:r>
          </a:p>
          <a:p>
            <a:pPr indent="-342900" lvl="0" marL="342900" marR="0" rtl="0" algn="l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rgbClr val="B5D424"/>
              </a:buClr>
              <a:buSzPct val="100000"/>
              <a:buFont typeface="Arial"/>
              <a:buChar char="•"/>
            </a:pPr>
            <a:r>
              <a:rPr b="1" i="0" lang="en-US" sz="320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Motivat</a:t>
            </a:r>
            <a:r>
              <a:rPr b="1" lang="en-US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ion </a:t>
            </a:r>
            <a:r>
              <a:rPr lang="en-US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</a:t>
            </a: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others to serve </a:t>
            </a:r>
          </a:p>
          <a:p>
            <a:pPr indent="-342900" lvl="0" marL="342900" marR="0" rtl="0" algn="l">
              <a:lnSpc>
                <a:spcPct val="200000"/>
              </a:lnSpc>
              <a:spcBef>
                <a:spcPts val="640"/>
              </a:spcBef>
              <a:buClr>
                <a:srgbClr val="B5D424"/>
              </a:buClr>
              <a:buSzPct val="100000"/>
              <a:buFont typeface="Arial"/>
              <a:buChar char="•"/>
            </a:pPr>
            <a:r>
              <a:rPr b="1" i="0" lang="en-US" sz="3200" u="none" cap="none" strike="noStrike">
                <a:solidFill>
                  <a:srgbClr val="B5D4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Influence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others positively </a:t>
            </a:r>
          </a:p>
        </p:txBody>
      </p:sp>
      <p:sp>
        <p:nvSpPr>
          <p:cNvPr id="104" name="Shape 104"/>
          <p:cNvSpPr/>
          <p:nvPr/>
        </p:nvSpPr>
        <p:spPr>
          <a:xfrm>
            <a:off x="0" y="274650"/>
            <a:ext cx="9144000" cy="1748400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Why are Awards, Contests, </a:t>
            </a:r>
            <a:br>
              <a:rPr b="1" i="0" lang="en-US" sz="4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b="1" i="0" lang="en-US" sz="4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and Scholarships Important?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873262"/>
            <a:ext cx="9144000" cy="5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0" y="0"/>
            <a:ext cx="9144000" cy="1036319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Awards and Contests Deadlines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52829"/>
            <a:ext cx="9144000" cy="45084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503678"/>
            <a:ext cx="8229600" cy="43186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1" i="0" lang="en-US" sz="248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February 16, 2017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49"/>
              </a:spcBef>
              <a:spcAft>
                <a:spcPts val="0"/>
              </a:spcAft>
              <a:buClr>
                <a:schemeClr val="dk1"/>
              </a:buClr>
              <a:buSzPct val="102136"/>
              <a:buFont typeface="Courier New"/>
              <a:buChar char="o"/>
            </a:pPr>
            <a:r>
              <a:rPr b="0" i="0" lang="en-US" sz="2247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 Scholarship application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Courier New"/>
              <a:buChar char="o"/>
            </a:pPr>
            <a:r>
              <a:rPr b="0" i="0" lang="en-US" sz="217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Emailed to </a:t>
            </a:r>
            <a:r>
              <a:rPr b="0" i="0" lang="en-US" sz="217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scholarships@floridakeyclub.org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49"/>
              </a:spcBef>
              <a:spcAft>
                <a:spcPts val="0"/>
              </a:spcAft>
              <a:buClr>
                <a:schemeClr val="dk1"/>
              </a:buClr>
              <a:buSzPct val="102136"/>
              <a:buFont typeface="Courier New"/>
              <a:buNone/>
            </a:pPr>
            <a:r>
              <a:t/>
            </a:r>
            <a:endParaRPr b="0" i="0" sz="2247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75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1" i="0" lang="en-US" sz="248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March 7, 2017</a:t>
            </a:r>
            <a:r>
              <a:rPr b="0" i="0" lang="en-US" sz="248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Courier New"/>
              <a:buChar char="o"/>
            </a:pPr>
            <a:r>
              <a:rPr b="0" i="0" lang="en-US" sz="217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Awards judged pre-DCON 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Courier New"/>
              <a:buChar char="o"/>
            </a:pPr>
            <a:r>
              <a:rPr b="0" i="0" lang="en-US" sz="217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Awards requiring an application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Courier New"/>
              <a:buChar char="o"/>
            </a:pPr>
            <a:r>
              <a:rPr b="0" i="0" lang="en-US" sz="217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Emailed to </a:t>
            </a:r>
            <a:r>
              <a:rPr b="0" i="0" lang="en-US" sz="217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 awards@floridakeyclub.org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Courier New"/>
              <a:buNone/>
            </a:pPr>
            <a:r>
              <a:t/>
            </a:r>
            <a:endParaRPr b="0" i="0" sz="217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75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1" i="0" lang="en-US" sz="248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March 30, 2017</a:t>
            </a:r>
            <a:r>
              <a:rPr b="0" i="0" lang="en-US" sz="248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Courier New"/>
              <a:buChar char="o"/>
            </a:pPr>
            <a:r>
              <a:rPr b="0" i="0" lang="en-US" sz="217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Contests judged at DCON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Courier New"/>
              <a:buChar char="o"/>
            </a:pPr>
            <a:r>
              <a:rPr b="0" i="0" lang="en-US" sz="217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Contests requiring an entry form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Courier New"/>
              <a:buChar char="o"/>
            </a:pPr>
            <a:r>
              <a:rPr b="0" i="0" lang="en-US" sz="217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Hand delivered to Awards Room at DCON</a:t>
            </a:r>
          </a:p>
          <a:p>
            <a:pPr indent="0" lvl="1" marL="457200" marR="0" rtl="0" algn="l">
              <a:lnSpc>
                <a:spcPct val="75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None/>
            </a:pPr>
            <a:r>
              <a:t/>
            </a:r>
            <a:endParaRPr b="0" i="0" sz="24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984108"/>
            <a:ext cx="8122919" cy="3929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Class Director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Editor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Member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President and G. Harold Martin Outstanding Club President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Secretary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Treasurer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Vice-President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Distinguished Club Webmaster</a:t>
            </a:r>
          </a:p>
          <a:p>
            <a:pPr indent="-342900" lvl="0" marL="342900" marR="0" rtl="0" algn="l">
              <a:lnSpc>
                <a:spcPct val="75000"/>
              </a:lnSpc>
              <a:spcBef>
                <a:spcPts val="493"/>
              </a:spcBef>
              <a:spcAft>
                <a:spcPts val="0"/>
              </a:spcAft>
              <a:buClr>
                <a:schemeClr val="dk1"/>
              </a:buClr>
              <a:buSzPct val="98600"/>
              <a:buFont typeface="Arial"/>
              <a:buNone/>
            </a:pPr>
            <a:r>
              <a:t/>
            </a:r>
            <a:endParaRPr b="1" i="0" sz="2465" u="none" cap="none" strike="noStrike">
              <a:solidFill>
                <a:srgbClr val="B5D42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75000"/>
              </a:lnSpc>
              <a:spcBef>
                <a:spcPts val="493"/>
              </a:spcBef>
              <a:spcAft>
                <a:spcPts val="0"/>
              </a:spcAft>
              <a:buClr>
                <a:schemeClr val="dk1"/>
              </a:buClr>
              <a:buSzPct val="98600"/>
              <a:buFont typeface="Arial"/>
              <a:buNone/>
            </a:pPr>
            <a:r>
              <a:t/>
            </a:r>
            <a:endParaRPr b="1" i="0" sz="2465" u="none" cap="none" strike="noStrike">
              <a:solidFill>
                <a:srgbClr val="B5D42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72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0" y="0"/>
            <a:ext cx="9144000" cy="1417636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Pre-DCON Awards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Requiring Applications 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47533"/>
            <a:ext cx="9113400" cy="53669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2251618"/>
            <a:ext cx="82296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Every Child a Swimmer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Governor’s Project Club Banner Patch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Governor’s Project Member 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Kiwanis Family Involvement Patch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Clubber of the Year</a:t>
            </a:r>
          </a:p>
        </p:txBody>
      </p:sp>
      <p:sp>
        <p:nvSpPr>
          <p:cNvPr id="134" name="Shape 134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Pre-DCON Awards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Requiring Applications 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80233"/>
            <a:ext cx="9144000" cy="5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2251618"/>
            <a:ext cx="82296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50813" lvl="0" marL="176213" marR="0" rtl="0" algn="l">
              <a:lnSpc>
                <a:spcPct val="115000"/>
              </a:lnSpc>
              <a:spcBef>
                <a:spcPts val="0"/>
              </a:spcBef>
              <a:spcAft>
                <a:spcPts val="35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Jack Gander Outstanding Key Club Faculty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Adviso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</a:p>
          <a:p>
            <a:pPr indent="-150813" lvl="0" marL="176213" marR="0" rtl="0" algn="l">
              <a:lnSpc>
                <a:spcPct val="175000"/>
              </a:lnSpc>
              <a:spcBef>
                <a:spcPts val="0"/>
              </a:spcBef>
              <a:spcAft>
                <a:spcPts val="35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J. Walker Field Outstanding Kiwanis Advisor</a:t>
            </a:r>
          </a:p>
          <a:p>
            <a:pPr indent="-150813" lvl="0" marL="176213" marR="0" rtl="0" algn="l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Robert W. Thal Outstanding Sponsoring Kiwanis Club</a:t>
            </a:r>
          </a:p>
        </p:txBody>
      </p:sp>
      <p:sp>
        <p:nvSpPr>
          <p:cNvPr id="144" name="Shape 144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Pre-DCON Awards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Requiring Applications 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0" y="0"/>
            <a:ext cx="9144000" cy="1249679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Pre-DCON Awards Instructions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55838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>
            <p:ph idx="1" type="body"/>
          </p:nvPr>
        </p:nvSpPr>
        <p:spPr>
          <a:xfrm>
            <a:off x="137159" y="1524126"/>
            <a:ext cx="8436429" cy="10569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0" lvl="0" marL="0" marR="0" rtl="0" algn="l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65532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57" name="Shape 157"/>
          <p:cNvSpPr/>
          <p:nvPr/>
        </p:nvSpPr>
        <p:spPr>
          <a:xfrm>
            <a:off x="342897" y="2205964"/>
            <a:ext cx="8458200" cy="3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Submit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application package by email to </a:t>
            </a:r>
            <a:r>
              <a:rPr b="0" i="0" lang="en-US" sz="28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awards@floridakeyclub.org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Sign application.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Scan application and recommendation letters as one package.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submit a picture of the application. 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Only one application package per email. 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Format of subject line of the email: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</a:t>
            </a:r>
            <a:r>
              <a:rPr b="0" i="1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 of the Award/School Name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2251618"/>
            <a:ext cx="82296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Membership Growth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Early Bird Dues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Florida Key Club Endowment Fund Award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Governor’s Citation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Service Award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Pride Report Submission Award </a:t>
            </a:r>
          </a:p>
          <a:p>
            <a:pPr indent="-3429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Trick-or-Treat/ UNICEF Fundraising Award </a:t>
            </a:r>
          </a:p>
        </p:txBody>
      </p:sp>
      <p:sp>
        <p:nvSpPr>
          <p:cNvPr id="165" name="Shape 165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Pre-DCON Awards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Requiring No Application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84869"/>
            <a:ext cx="9144000" cy="5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2381933"/>
            <a:ext cx="8229600" cy="43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Poster (Digital and Non-Digital)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Project Display Board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T-shirt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Video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Year in Review Scrapbook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Annual Achievement Report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Contests Judged at DCON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80233"/>
            <a:ext cx="91440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