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77" r:id="rId3"/>
    <p:sldId id="287" r:id="rId4"/>
    <p:sldId id="274" r:id="rId5"/>
    <p:sldId id="302" r:id="rId6"/>
    <p:sldId id="305" r:id="rId7"/>
    <p:sldId id="299" r:id="rId8"/>
    <p:sldId id="306" r:id="rId9"/>
    <p:sldId id="308" r:id="rId10"/>
    <p:sldId id="309" r:id="rId11"/>
    <p:sldId id="307" r:id="rId12"/>
    <p:sldId id="310" r:id="rId13"/>
    <p:sldId id="312" r:id="rId14"/>
    <p:sldId id="313" r:id="rId15"/>
    <p:sldId id="314" r:id="rId16"/>
    <p:sldId id="316" r:id="rId17"/>
    <p:sldId id="311" r:id="rId18"/>
    <p:sldId id="266" r:id="rId19"/>
    <p:sldId id="325" r:id="rId20"/>
    <p:sldId id="317" r:id="rId21"/>
    <p:sldId id="319" r:id="rId22"/>
    <p:sldId id="320" r:id="rId23"/>
    <p:sldId id="318" r:id="rId24"/>
    <p:sldId id="321" r:id="rId25"/>
    <p:sldId id="322" r:id="rId26"/>
    <p:sldId id="291" r:id="rId27"/>
    <p:sldId id="262" r:id="rId28"/>
    <p:sldId id="301" r:id="rId29"/>
    <p:sldId id="271"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39DEB"/>
    <a:srgbClr val="B5D424"/>
    <a:srgbClr val="FDCD40"/>
    <a:srgbClr val="022453"/>
    <a:srgbClr val="CC0061"/>
    <a:srgbClr val="1A2B68"/>
    <a:srgbClr val="0079C1"/>
    <a:srgbClr val="FFFFCC"/>
    <a:srgbClr val="92BE5E"/>
    <a:srgbClr val="F2F2F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6022" autoAdjust="0"/>
  </p:normalViewPr>
  <p:slideViewPr>
    <p:cSldViewPr>
      <p:cViewPr>
        <p:scale>
          <a:sx n="68" d="100"/>
          <a:sy n="68" d="100"/>
        </p:scale>
        <p:origin x="-141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9663589-14DC-4D15-BAF3-FA042E5F7D2C}" type="datetimeFigureOut">
              <a:rPr lang="en-US"/>
              <a:pPr>
                <a:defRPr/>
              </a:pPr>
              <a:t>8/25/2015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664B4A4-1392-4DEE-AA9F-C0FCC44690FF}" type="slidenum">
              <a:rPr lang="en-US"/>
              <a:pPr>
                <a:defRPr/>
              </a:pPr>
              <a:t>‹#›</a:t>
            </a:fld>
            <a:endParaRPr lang="en-US"/>
          </a:p>
        </p:txBody>
      </p:sp>
    </p:spTree>
    <p:extLst>
      <p:ext uri="{BB962C8B-B14F-4D97-AF65-F5344CB8AC3E}">
        <p14:creationId xmlns:p14="http://schemas.microsoft.com/office/powerpoint/2010/main" xmlns="" val="33622005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65593A-C812-4954-AEC7-6C072D59F580}" type="slidenum">
              <a:rPr lang="en-US" smtClean="0">
                <a:solidFill>
                  <a:srgbClr val="000000"/>
                </a:solidFill>
                <a:latin typeface="Times New Roman" pitchFamily="18" charset="0"/>
              </a:rPr>
              <a:pPr fontAlgn="base">
                <a:spcBef>
                  <a:spcPct val="0"/>
                </a:spcBef>
                <a:spcAft>
                  <a:spcPct val="0"/>
                </a:spcAft>
              </a:pPr>
              <a:t>1</a:t>
            </a:fld>
            <a:endParaRPr lang="en-US" dirty="0" smtClean="0">
              <a:solidFill>
                <a:srgbClr val="000000"/>
              </a:solidFill>
              <a:latin typeface="Times New Roman" pitchFamily="18" charset="0"/>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8" charset="0"/>
            </a:endParaRPr>
          </a:p>
        </p:txBody>
      </p:sp>
    </p:spTree>
    <p:extLst>
      <p:ext uri="{BB962C8B-B14F-4D97-AF65-F5344CB8AC3E}">
        <p14:creationId xmlns:p14="http://schemas.microsoft.com/office/powerpoint/2010/main" xmlns="" val="1531168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Committees help officers</a:t>
            </a:r>
            <a:r>
              <a:rPr lang="en-US" baseline="0" dirty="0" smtClean="0"/>
              <a:t> to delegate their duties and </a:t>
            </a:r>
            <a:r>
              <a:rPr lang="en-US" dirty="0" smtClean="0"/>
              <a:t>relieve</a:t>
            </a:r>
            <a:r>
              <a:rPr lang="en-US" baseline="0" dirty="0" smtClean="0"/>
              <a:t>s them of doing all the work, makes projects run smooth and fast, and gets more members involved in a leadership role.</a:t>
            </a:r>
          </a:p>
          <a:p>
            <a:pPr eaLnBrk="1" hangingPunct="1">
              <a:spcBef>
                <a:spcPct val="0"/>
              </a:spcBef>
            </a:pPr>
            <a:r>
              <a:rPr lang="en-US" baseline="0" dirty="0" smtClean="0"/>
              <a:t>By giving members leadership and participation opportunities, they can become inspired to become officers</a:t>
            </a:r>
          </a:p>
          <a:p>
            <a:pPr eaLnBrk="1" hangingPunct="1">
              <a:spcBef>
                <a:spcPct val="0"/>
              </a:spcBef>
            </a:pPr>
            <a:r>
              <a:rPr lang="en-US" baseline="0" dirty="0" smtClean="0"/>
              <a:t>They mimic “real” world committee and positions, which give them good work experience</a:t>
            </a:r>
          </a:p>
          <a:p>
            <a:pPr eaLnBrk="1" hangingPunct="1">
              <a:spcBef>
                <a:spcPct val="0"/>
              </a:spcBef>
            </a:pPr>
            <a:r>
              <a:rPr lang="en-US" baseline="0" dirty="0" smtClean="0"/>
              <a:t>Not using a committee makes club operations much more difficult, and stagnant</a:t>
            </a:r>
          </a:p>
          <a:p>
            <a:pPr eaLnBrk="1" hangingPunct="1">
              <a:spcBef>
                <a:spcPct val="0"/>
              </a:spcBef>
            </a:pPr>
            <a:endParaRPr lang="en-US" baseline="0" dirty="0" smtClean="0"/>
          </a:p>
          <a:p>
            <a:pPr eaLnBrk="1" hangingPunct="1">
              <a:spcBef>
                <a:spcPct val="0"/>
              </a:spcBef>
            </a:pPr>
            <a:r>
              <a:rPr lang="en-US" baseline="0" dirty="0" smtClean="0"/>
              <a:t>If you have problems with your committees, talk to your Vice President to brainstorm solutions. Contact your lieutenant governor if you still need help.</a:t>
            </a:r>
            <a:endParaRPr lang="en-US" dirty="0"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110593-95A5-4C6F-9D83-E42891F786DC}" type="slidenum">
              <a:rPr lang="en-US" smtClean="0"/>
              <a:pPr fontAlgn="base">
                <a:spcBef>
                  <a:spcPct val="0"/>
                </a:spcBef>
                <a:spcAft>
                  <a:spcPct val="0"/>
                </a:spcAft>
                <a:defRPr/>
              </a:pPr>
              <a:t>10</a:t>
            </a:fld>
            <a:endParaRPr lang="en-US" dirty="0" smtClean="0"/>
          </a:p>
        </p:txBody>
      </p:sp>
    </p:spTree>
    <p:extLst>
      <p:ext uri="{BB962C8B-B14F-4D97-AF65-F5344CB8AC3E}">
        <p14:creationId xmlns:p14="http://schemas.microsoft.com/office/powerpoint/2010/main" xmlns="" val="3386321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Faculty</a:t>
            </a:r>
            <a:r>
              <a:rPr lang="en-US" baseline="0" dirty="0" smtClean="0"/>
              <a:t> advisor should guide the club in creating a budget and providing any rules to the treasurer about handling money, especially regarding school policy</a:t>
            </a:r>
          </a:p>
          <a:p>
            <a:pPr eaLnBrk="1" hangingPunct="1">
              <a:spcBef>
                <a:spcPct val="0"/>
              </a:spcBef>
            </a:pPr>
            <a:endParaRPr lang="en-US" baseline="0" dirty="0" smtClean="0"/>
          </a:p>
          <a:p>
            <a:pPr eaLnBrk="1" hangingPunct="1">
              <a:spcBef>
                <a:spcPct val="0"/>
              </a:spcBef>
            </a:pPr>
            <a:r>
              <a:rPr lang="en-US" baseline="0" dirty="0" smtClean="0"/>
              <a:t>If needed, request financial support from your sponsoring Kiwanis club. However, make sure you establish a relationship before making money a priority</a:t>
            </a:r>
          </a:p>
          <a:p>
            <a:pPr eaLnBrk="1" hangingPunct="1">
              <a:spcBef>
                <a:spcPct val="0"/>
              </a:spcBef>
            </a:pPr>
            <a:r>
              <a:rPr lang="en-US" baseline="0" dirty="0" smtClean="0"/>
              <a:t>First time contacting your Kiwanis club should not be the first time you ask for money.</a:t>
            </a:r>
            <a:endParaRPr lang="en-US" dirty="0"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50373E-D10D-40BA-A8B4-37239293CF32}" type="slidenum">
              <a:rPr lang="en-US" smtClean="0"/>
              <a:pPr fontAlgn="base">
                <a:spcBef>
                  <a:spcPct val="0"/>
                </a:spcBef>
                <a:spcAft>
                  <a:spcPct val="0"/>
                </a:spcAft>
                <a:defRPr/>
              </a:pPr>
              <a:t>11</a:t>
            </a:fld>
            <a:endParaRPr lang="en-US" smtClean="0"/>
          </a:p>
        </p:txBody>
      </p:sp>
    </p:spTree>
    <p:extLst>
      <p:ext uri="{BB962C8B-B14F-4D97-AF65-F5344CB8AC3E}">
        <p14:creationId xmlns:p14="http://schemas.microsoft.com/office/powerpoint/2010/main" xmlns="" val="2648551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Dues:</a:t>
            </a:r>
          </a:p>
          <a:p>
            <a:pPr eaLnBrk="1" hangingPunct="1">
              <a:spcBef>
                <a:spcPct val="0"/>
              </a:spcBef>
            </a:pPr>
            <a:r>
              <a:rPr lang="en-US" dirty="0" smtClean="0"/>
              <a:t>Timely dues payment is a life lesson</a:t>
            </a:r>
          </a:p>
          <a:p>
            <a:pPr eaLnBrk="1" hangingPunct="1">
              <a:spcBef>
                <a:spcPct val="0"/>
              </a:spcBef>
            </a:pPr>
            <a:r>
              <a:rPr lang="en-US" dirty="0" smtClean="0"/>
              <a:t>Treasurer and secretary should work together to collect dues and member information and input them into the membership database </a:t>
            </a:r>
          </a:p>
          <a:p>
            <a:pPr eaLnBrk="1" hangingPunct="1">
              <a:spcBef>
                <a:spcPct val="0"/>
              </a:spcBef>
            </a:pPr>
            <a:r>
              <a:rPr lang="en-US" dirty="0" smtClean="0"/>
              <a:t>Plan out timeline for dues process and allow some extra time for mailing </a:t>
            </a:r>
          </a:p>
          <a:p>
            <a:pPr eaLnBrk="1" hangingPunct="1">
              <a:spcBef>
                <a:spcPct val="0"/>
              </a:spcBef>
            </a:pPr>
            <a:r>
              <a:rPr lang="en-US" dirty="0" smtClean="0"/>
              <a:t>Try to make the Early Bird</a:t>
            </a:r>
            <a:r>
              <a:rPr lang="en-US" baseline="0" dirty="0" smtClean="0"/>
              <a:t> Dues deadline- received by Nov 1</a:t>
            </a:r>
          </a:p>
          <a:p>
            <a:pPr eaLnBrk="1" hangingPunct="1">
              <a:spcBef>
                <a:spcPct val="0"/>
              </a:spcBef>
            </a:pPr>
            <a:r>
              <a:rPr lang="en-US" baseline="0" dirty="0" smtClean="0"/>
              <a:t>Allow time for school processing (may take more than a few days for school to send out check)</a:t>
            </a:r>
          </a:p>
          <a:p>
            <a:pPr eaLnBrk="1" hangingPunct="1">
              <a:spcBef>
                <a:spcPct val="0"/>
              </a:spcBef>
            </a:pPr>
            <a:endParaRPr lang="en-US" dirty="0"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633BBA-5E76-4F72-A0C1-03A5E2C6C166}" type="slidenum">
              <a:rPr lang="en-US" smtClean="0"/>
              <a:pPr fontAlgn="base">
                <a:spcBef>
                  <a:spcPct val="0"/>
                </a:spcBef>
                <a:spcAft>
                  <a:spcPct val="0"/>
                </a:spcAft>
                <a:defRPr/>
              </a:pPr>
              <a:t>12</a:t>
            </a:fld>
            <a:endParaRPr lang="en-US" dirty="0" smtClean="0"/>
          </a:p>
        </p:txBody>
      </p:sp>
    </p:spTree>
    <p:extLst>
      <p:ext uri="{BB962C8B-B14F-4D97-AF65-F5344CB8AC3E}">
        <p14:creationId xmlns:p14="http://schemas.microsoft.com/office/powerpoint/2010/main" xmlns="" val="2571906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Keep OIF updated.</a:t>
            </a:r>
          </a:p>
          <a:p>
            <a:pPr eaLnBrk="1" hangingPunct="1">
              <a:spcBef>
                <a:spcPct val="0"/>
              </a:spcBef>
            </a:pPr>
            <a:r>
              <a:rPr lang="en-US" dirty="0" smtClean="0"/>
              <a:t>This is the job of the secretary.</a:t>
            </a:r>
          </a:p>
          <a:p>
            <a:pPr eaLnBrk="1" hangingPunct="1">
              <a:spcBef>
                <a:spcPct val="0"/>
              </a:spcBef>
            </a:pPr>
            <a:r>
              <a:rPr lang="en-US" dirty="0" smtClean="0"/>
              <a:t>If</a:t>
            </a:r>
            <a:r>
              <a:rPr lang="en-US" baseline="0" dirty="0" smtClean="0"/>
              <a:t> you have trouble accessing OPR system ask your LTG or ZA. Their emails can be found on the Florida Key Club website under “Contact Info”</a:t>
            </a:r>
            <a:endParaRPr lang="en-US" dirty="0" smtClean="0"/>
          </a:p>
          <a:p>
            <a:pPr eaLnBrk="1" hangingPunct="1">
              <a:spcBef>
                <a:spcPct val="0"/>
              </a:spcBef>
            </a:pPr>
            <a:r>
              <a:rPr lang="en-US" dirty="0" smtClean="0"/>
              <a:t>The</a:t>
            </a:r>
            <a:r>
              <a:rPr lang="en-US" baseline="0" dirty="0" smtClean="0"/>
              <a:t> district as well as your LTG uses this to get in contact with officers and you.</a:t>
            </a:r>
          </a:p>
          <a:p>
            <a:pPr eaLnBrk="1" hangingPunct="1">
              <a:spcBef>
                <a:spcPct val="0"/>
              </a:spcBef>
            </a:pPr>
            <a:endParaRPr lang="en-US" baseline="0" dirty="0" smtClean="0"/>
          </a:p>
          <a:p>
            <a:pPr eaLnBrk="1" hangingPunct="1">
              <a:spcBef>
                <a:spcPct val="0"/>
              </a:spcBef>
            </a:pPr>
            <a:r>
              <a:rPr lang="en-US" baseline="0" dirty="0" smtClean="0"/>
              <a:t>Make sure OIF is filled out as soon as you elect new officers, preferably before DCON. </a:t>
            </a:r>
            <a:endParaRPr lang="en-US" dirty="0"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40AF19-5240-4B46-9EEB-8A16F8FBB036}" type="slidenum">
              <a:rPr lang="en-US" smtClean="0"/>
              <a:pPr fontAlgn="base">
                <a:spcBef>
                  <a:spcPct val="0"/>
                </a:spcBef>
                <a:spcAft>
                  <a:spcPct val="0"/>
                </a:spcAft>
                <a:defRPr/>
              </a:pPr>
              <a:t>13</a:t>
            </a:fld>
            <a:endParaRPr lang="en-US" smtClean="0"/>
          </a:p>
        </p:txBody>
      </p:sp>
    </p:spTree>
    <p:extLst>
      <p:ext uri="{BB962C8B-B14F-4D97-AF65-F5344CB8AC3E}">
        <p14:creationId xmlns:p14="http://schemas.microsoft.com/office/powerpoint/2010/main" xmlns="" val="3230834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Gives measure of club health</a:t>
            </a:r>
          </a:p>
          <a:p>
            <a:pPr eaLnBrk="1" hangingPunct="1">
              <a:spcBef>
                <a:spcPct val="0"/>
              </a:spcBef>
            </a:pPr>
            <a:r>
              <a:rPr lang="en-US" dirty="0" smtClean="0"/>
              <a:t>Provides information on primary</a:t>
            </a:r>
            <a:r>
              <a:rPr lang="en-US" baseline="0" dirty="0" smtClean="0"/>
              <a:t> activity of Key Club:  Community Service</a:t>
            </a:r>
          </a:p>
          <a:p>
            <a:pPr eaLnBrk="1" hangingPunct="1">
              <a:spcBef>
                <a:spcPct val="0"/>
              </a:spcBef>
            </a:pPr>
            <a:r>
              <a:rPr lang="en-US" baseline="0" dirty="0" smtClean="0"/>
              <a:t>Gives ideas of projects</a:t>
            </a:r>
          </a:p>
          <a:p>
            <a:pPr eaLnBrk="1" hangingPunct="1">
              <a:spcBef>
                <a:spcPct val="0"/>
              </a:spcBef>
            </a:pPr>
            <a:r>
              <a:rPr lang="en-US" baseline="0" dirty="0" smtClean="0"/>
              <a:t>Gives a basis for whether or not club secretaries can win certain awards, such as the 100% Submission Award</a:t>
            </a:r>
            <a:endParaRPr lang="en-US" dirty="0"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D69E57-6CF6-4812-942D-B639CA81223D}" type="slidenum">
              <a:rPr lang="en-US" smtClean="0"/>
              <a:pPr fontAlgn="base">
                <a:spcBef>
                  <a:spcPct val="0"/>
                </a:spcBef>
                <a:spcAft>
                  <a:spcPct val="0"/>
                </a:spcAft>
                <a:defRPr/>
              </a:pPr>
              <a:t>14</a:t>
            </a:fld>
            <a:endParaRPr lang="en-US" smtClean="0"/>
          </a:p>
        </p:txBody>
      </p:sp>
    </p:spTree>
    <p:extLst>
      <p:ext uri="{BB962C8B-B14F-4D97-AF65-F5344CB8AC3E}">
        <p14:creationId xmlns:p14="http://schemas.microsoft.com/office/powerpoint/2010/main" xmlns="" val="2637703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Use</a:t>
            </a:r>
            <a:r>
              <a:rPr lang="en-US" baseline="0" dirty="0" smtClean="0"/>
              <a:t> multiple methods of communication tools not just one. </a:t>
            </a:r>
          </a:p>
          <a:p>
            <a:pPr eaLnBrk="1" hangingPunct="1">
              <a:spcBef>
                <a:spcPct val="0"/>
              </a:spcBef>
            </a:pPr>
            <a:r>
              <a:rPr lang="en-US" baseline="0" dirty="0" smtClean="0"/>
              <a:t>Allows all members to stay in contact with Key Club in some way. Good new </a:t>
            </a:r>
            <a:r>
              <a:rPr lang="en-US" baseline="0" dirty="0" err="1" smtClean="0"/>
              <a:t>resourses</a:t>
            </a:r>
            <a:r>
              <a:rPr lang="en-US" baseline="0" dirty="0" smtClean="0"/>
              <a:t> could include Remind101, </a:t>
            </a:r>
            <a:r>
              <a:rPr lang="en-US" baseline="0" dirty="0" err="1" smtClean="0"/>
              <a:t>GroupMe</a:t>
            </a:r>
            <a:r>
              <a:rPr lang="en-US" baseline="0" dirty="0" smtClean="0"/>
              <a:t>, </a:t>
            </a:r>
          </a:p>
          <a:p>
            <a:pPr eaLnBrk="1" hangingPunct="1">
              <a:spcBef>
                <a:spcPct val="0"/>
              </a:spcBef>
            </a:pPr>
            <a:r>
              <a:rPr lang="en-US" baseline="0" dirty="0" smtClean="0"/>
              <a:t>Spread Key Club message in as many ways as possible</a:t>
            </a:r>
            <a:endParaRPr lang="en-US" dirty="0"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DAFBA6-40E4-4147-A511-AD8A6466AAEE}" type="slidenum">
              <a:rPr lang="en-US" smtClean="0"/>
              <a:pPr fontAlgn="base">
                <a:spcBef>
                  <a:spcPct val="0"/>
                </a:spcBef>
                <a:spcAft>
                  <a:spcPct val="0"/>
                </a:spcAft>
                <a:defRPr/>
              </a:pPr>
              <a:t>15</a:t>
            </a:fld>
            <a:endParaRPr lang="en-US" smtClean="0"/>
          </a:p>
        </p:txBody>
      </p:sp>
    </p:spTree>
    <p:extLst>
      <p:ext uri="{BB962C8B-B14F-4D97-AF65-F5344CB8AC3E}">
        <p14:creationId xmlns:p14="http://schemas.microsoft.com/office/powerpoint/2010/main" xmlns="" val="3875137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20 members:  Average club membership</a:t>
            </a:r>
            <a:r>
              <a:rPr lang="en-US" baseline="0" dirty="0" smtClean="0"/>
              <a:t> in Florida is 58.</a:t>
            </a:r>
          </a:p>
          <a:p>
            <a:pPr eaLnBrk="1" hangingPunct="1">
              <a:spcBef>
                <a:spcPct val="0"/>
              </a:spcBef>
            </a:pPr>
            <a:r>
              <a:rPr lang="en-US" baseline="0" dirty="0" smtClean="0"/>
              <a:t>	Small clubs have problems with developing and installing leadership</a:t>
            </a:r>
          </a:p>
          <a:p>
            <a:pPr eaLnBrk="1" hangingPunct="1">
              <a:spcBef>
                <a:spcPct val="0"/>
              </a:spcBef>
            </a:pPr>
            <a:r>
              <a:rPr lang="en-US" baseline="0" dirty="0" smtClean="0"/>
              <a:t>	Risk loss of significant number of members – having to rebuild each year</a:t>
            </a:r>
          </a:p>
          <a:p>
            <a:pPr eaLnBrk="1" hangingPunct="1">
              <a:spcBef>
                <a:spcPct val="0"/>
              </a:spcBef>
            </a:pPr>
            <a:r>
              <a:rPr lang="en-US" baseline="0" dirty="0" smtClean="0"/>
              <a:t>	Lack of project ideas</a:t>
            </a:r>
          </a:p>
          <a:p>
            <a:pPr eaLnBrk="1" hangingPunct="1">
              <a:spcBef>
                <a:spcPct val="0"/>
              </a:spcBef>
            </a:pPr>
            <a:r>
              <a:rPr lang="en-US" baseline="0" dirty="0" smtClean="0"/>
              <a:t>	Lack of frequent volunteers for big events</a:t>
            </a:r>
          </a:p>
          <a:p>
            <a:pPr eaLnBrk="1" hangingPunct="1">
              <a:spcBef>
                <a:spcPct val="0"/>
              </a:spcBef>
            </a:pPr>
            <a:r>
              <a:rPr lang="en-US" baseline="0" dirty="0" smtClean="0"/>
              <a:t>	Cause is usually leadership problems (many reasons for this), overly restrictive advisors, lack of involvement 	</a:t>
            </a:r>
            <a:endParaRPr lang="en-US" dirty="0"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D7A721-2119-44AB-A7BB-04A2F6E28661}" type="slidenum">
              <a:rPr lang="en-US" smtClean="0"/>
              <a:pPr fontAlgn="base">
                <a:spcBef>
                  <a:spcPct val="0"/>
                </a:spcBef>
                <a:spcAft>
                  <a:spcPct val="0"/>
                </a:spcAft>
                <a:defRPr/>
              </a:pPr>
              <a:t>16</a:t>
            </a:fld>
            <a:endParaRPr lang="en-US" smtClean="0"/>
          </a:p>
        </p:txBody>
      </p:sp>
    </p:spTree>
    <p:extLst>
      <p:ext uri="{BB962C8B-B14F-4D97-AF65-F5344CB8AC3E}">
        <p14:creationId xmlns:p14="http://schemas.microsoft.com/office/powerpoint/2010/main" xmlns="" val="3489329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Represents</a:t>
            </a:r>
            <a:r>
              <a:rPr lang="en-US" baseline="0" dirty="0" smtClean="0"/>
              <a:t> Kiwanis when coming to meetings for Key Club</a:t>
            </a:r>
          </a:p>
          <a:p>
            <a:pPr eaLnBrk="1" hangingPunct="1">
              <a:spcBef>
                <a:spcPct val="0"/>
              </a:spcBef>
            </a:pPr>
            <a:r>
              <a:rPr lang="en-US" baseline="0" dirty="0" smtClean="0"/>
              <a:t>Show your support and create a connection with the club and officers</a:t>
            </a:r>
          </a:p>
          <a:p>
            <a:pPr eaLnBrk="1" hangingPunct="1">
              <a:spcBef>
                <a:spcPct val="0"/>
              </a:spcBef>
            </a:pPr>
            <a:r>
              <a:rPr lang="en-US" baseline="0" dirty="0" smtClean="0"/>
              <a:t>You should be a familiar face</a:t>
            </a:r>
            <a:endParaRPr lang="en-US" dirty="0"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B98818-8A8F-47AC-BD02-880CF1C0E375}" type="slidenum">
              <a:rPr lang="en-US" smtClean="0"/>
              <a:pPr fontAlgn="base">
                <a:spcBef>
                  <a:spcPct val="0"/>
                </a:spcBef>
                <a:spcAft>
                  <a:spcPct val="0"/>
                </a:spcAft>
                <a:defRPr/>
              </a:pPr>
              <a:t>17</a:t>
            </a:fld>
            <a:endParaRPr lang="en-US" smtClean="0"/>
          </a:p>
        </p:txBody>
      </p:sp>
    </p:spTree>
    <p:extLst>
      <p:ext uri="{BB962C8B-B14F-4D97-AF65-F5344CB8AC3E}">
        <p14:creationId xmlns:p14="http://schemas.microsoft.com/office/powerpoint/2010/main" xmlns="" val="381471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Have a connection with the Key Club</a:t>
            </a:r>
            <a:r>
              <a:rPr lang="en-US" baseline="0" dirty="0" smtClean="0"/>
              <a:t> you sponsor</a:t>
            </a:r>
          </a:p>
          <a:p>
            <a:pPr eaLnBrk="1" hangingPunct="1">
              <a:spcBef>
                <a:spcPct val="0"/>
              </a:spcBef>
            </a:pPr>
            <a:r>
              <a:rPr lang="en-US" baseline="0" dirty="0" smtClean="0"/>
              <a:t>Invite Key Clubbers to your projects and go to theirs</a:t>
            </a:r>
          </a:p>
          <a:p>
            <a:pPr eaLnBrk="1" hangingPunct="1">
              <a:spcBef>
                <a:spcPct val="0"/>
              </a:spcBef>
            </a:pPr>
            <a:r>
              <a:rPr lang="en-US" baseline="0" dirty="0" smtClean="0"/>
              <a:t>It should be a mutual connection, where both sides work together</a:t>
            </a:r>
          </a:p>
          <a:p>
            <a:pPr eaLnBrk="1" hangingPunct="1">
              <a:spcBef>
                <a:spcPct val="0"/>
              </a:spcBef>
            </a:pPr>
            <a:r>
              <a:rPr lang="en-US" baseline="0" dirty="0" smtClean="0"/>
              <a:t>Reach out to your Key Club if they do not reach out to you. A Key Club may need to be reminded that they should have a strong relationship with their Kiwanis Club</a:t>
            </a:r>
            <a:endParaRPr lang="en-US" dirty="0"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B98818-8A8F-47AC-BD02-880CF1C0E375}" type="slidenum">
              <a:rPr lang="en-US" smtClean="0"/>
              <a:pPr fontAlgn="base">
                <a:spcBef>
                  <a:spcPct val="0"/>
                </a:spcBef>
                <a:spcAft>
                  <a:spcPct val="0"/>
                </a:spcAft>
                <a:defRPr/>
              </a:pPr>
              <a:t>18</a:t>
            </a:fld>
            <a:endParaRPr lang="en-US" smtClean="0"/>
          </a:p>
        </p:txBody>
      </p:sp>
    </p:spTree>
    <p:extLst>
      <p:ext uri="{BB962C8B-B14F-4D97-AF65-F5344CB8AC3E}">
        <p14:creationId xmlns:p14="http://schemas.microsoft.com/office/powerpoint/2010/main" xmlns="" val="3540472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Represents</a:t>
            </a:r>
            <a:r>
              <a:rPr lang="en-US" baseline="0" dirty="0" smtClean="0"/>
              <a:t> Key Club to the school administration</a:t>
            </a:r>
          </a:p>
          <a:p>
            <a:pPr eaLnBrk="1" hangingPunct="1">
              <a:spcBef>
                <a:spcPct val="0"/>
              </a:spcBef>
            </a:pPr>
            <a:r>
              <a:rPr lang="en-US" baseline="0" dirty="0" smtClean="0"/>
              <a:t>Helps explain policies of school and guides students through paperwork when planning school activities </a:t>
            </a:r>
          </a:p>
          <a:p>
            <a:pPr eaLnBrk="1" hangingPunct="1">
              <a:spcBef>
                <a:spcPct val="0"/>
              </a:spcBef>
            </a:pPr>
            <a:r>
              <a:rPr lang="en-US" baseline="0" dirty="0" smtClean="0"/>
              <a:t>Guides officers into success and oversees actions</a:t>
            </a:r>
            <a:endParaRPr lang="en-US" dirty="0"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D3447C-202B-4D9B-A8FA-BD7358901925}" type="slidenum">
              <a:rPr lang="en-US" smtClean="0"/>
              <a:pPr fontAlgn="base">
                <a:spcBef>
                  <a:spcPct val="0"/>
                </a:spcBef>
                <a:spcAft>
                  <a:spcPct val="0"/>
                </a:spcAft>
                <a:defRPr/>
              </a:pPr>
              <a:t>19</a:t>
            </a:fld>
            <a:endParaRPr lang="en-US" smtClean="0"/>
          </a:p>
        </p:txBody>
      </p:sp>
    </p:spTree>
    <p:extLst>
      <p:ext uri="{BB962C8B-B14F-4D97-AF65-F5344CB8AC3E}">
        <p14:creationId xmlns:p14="http://schemas.microsoft.com/office/powerpoint/2010/main" xmlns="" val="773092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72364C-87FD-4082-90B8-DAFCC2E92FE4}" type="slidenum">
              <a:rPr lang="en-US" smtClean="0">
                <a:solidFill>
                  <a:srgbClr val="000000"/>
                </a:solidFill>
                <a:latin typeface="Times New Roman" pitchFamily="18" charset="0"/>
              </a:rPr>
              <a:pPr fontAlgn="base">
                <a:spcBef>
                  <a:spcPct val="0"/>
                </a:spcBef>
                <a:spcAft>
                  <a:spcPct val="0"/>
                </a:spcAft>
              </a:pPr>
              <a:t>2</a:t>
            </a:fld>
            <a:endParaRPr lang="en-US" dirty="0" smtClean="0">
              <a:solidFill>
                <a:srgbClr val="000000"/>
              </a:solidFill>
              <a:latin typeface="Times New Roman" pitchFamily="18" charset="0"/>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5219" name="Rectangle 3"/>
          <p:cNvSpPr>
            <a:spLocks noGrp="1" noChangeArrowheads="1"/>
          </p:cNvSpPr>
          <p:nvPr>
            <p:ph type="body" idx="1"/>
          </p:nvPr>
        </p:nvSpPr>
        <p:spPr/>
        <p:txBody>
          <a:bodyPr/>
          <a:lstStyle/>
          <a:p>
            <a:pPr eaLnBrk="1" fontAlgn="auto" hangingPunct="1">
              <a:spcBef>
                <a:spcPts val="0"/>
              </a:spcBef>
              <a:spcAft>
                <a:spcPts val="0"/>
              </a:spcAft>
              <a:defRPr/>
            </a:pPr>
            <a:r>
              <a:rPr lang="en-US" b="1" u="sng" dirty="0" smtClean="0">
                <a:solidFill>
                  <a:srgbClr val="FFFFFF"/>
                </a:solidFill>
                <a:effectLst>
                  <a:outerShdw blurRad="38100" dist="38100" dir="2700000" algn="tl">
                    <a:srgbClr val="C0C0C0"/>
                  </a:outerShdw>
                </a:effectLst>
              </a:rPr>
              <a:t>Key Club  </a:t>
            </a:r>
          </a:p>
          <a:p>
            <a:pPr eaLnBrk="1" fontAlgn="auto" hangingPunct="1">
              <a:spcBef>
                <a:spcPts val="0"/>
              </a:spcBef>
              <a:spcAft>
                <a:spcPts val="0"/>
              </a:spcAft>
              <a:defRPr/>
            </a:pPr>
            <a:r>
              <a:rPr lang="en-US" dirty="0" smtClean="0">
                <a:solidFill>
                  <a:srgbClr val="FFFFFF"/>
                </a:solidFill>
                <a:effectLst>
                  <a:outerShdw blurRad="38100" dist="38100" dir="2700000" algn="tl">
                    <a:srgbClr val="C0C0C0"/>
                  </a:outerShdw>
                </a:effectLst>
              </a:rPr>
              <a:t>- Open to anyone in the four upper grade level of high school.</a:t>
            </a:r>
            <a:r>
              <a:rPr lang="en-US" baseline="0" dirty="0" smtClean="0">
                <a:solidFill>
                  <a:srgbClr val="FFFFFF"/>
                </a:solidFill>
                <a:effectLst>
                  <a:outerShdw blurRad="38100" dist="38100" dir="2700000" algn="tl">
                    <a:srgbClr val="C0C0C0"/>
                  </a:outerShdw>
                </a:effectLst>
              </a:rPr>
              <a:t> Exceptions to this are for high schools that last longer than four grades.</a:t>
            </a:r>
          </a:p>
          <a:p>
            <a:pPr eaLnBrk="1" fontAlgn="auto" hangingPunct="1">
              <a:spcBef>
                <a:spcPts val="0"/>
              </a:spcBef>
              <a:spcAft>
                <a:spcPts val="0"/>
              </a:spcAft>
              <a:defRPr/>
            </a:pPr>
            <a:r>
              <a:rPr lang="en-US" dirty="0" smtClean="0">
                <a:solidFill>
                  <a:srgbClr val="FFFFFF"/>
                </a:solidFill>
                <a:effectLst>
                  <a:outerShdw blurRad="38100" dist="38100" dir="2700000" algn="tl">
                    <a:srgbClr val="C0C0C0"/>
                  </a:outerShdw>
                </a:effectLst>
              </a:rPr>
              <a:t>- More than ¼ million members</a:t>
            </a:r>
          </a:p>
          <a:p>
            <a:pPr eaLnBrk="1" fontAlgn="auto" hangingPunct="1">
              <a:spcBef>
                <a:spcPts val="0"/>
              </a:spcBef>
              <a:spcAft>
                <a:spcPts val="0"/>
              </a:spcAft>
              <a:defRPr/>
            </a:pPr>
            <a:r>
              <a:rPr lang="en-US" dirty="0" smtClean="0">
                <a:solidFill>
                  <a:srgbClr val="FFFFFF"/>
                </a:solidFill>
                <a:effectLst>
                  <a:outerShdw blurRad="38100" dist="38100" dir="2700000" algn="tl">
                    <a:srgbClr val="C0C0C0"/>
                  </a:outerShdw>
                </a:effectLst>
              </a:rPr>
              <a:t>- 5,100+ clubs</a:t>
            </a:r>
          </a:p>
          <a:p>
            <a:pPr eaLnBrk="1" fontAlgn="auto" hangingPunct="1">
              <a:spcBef>
                <a:spcPts val="0"/>
              </a:spcBef>
              <a:spcAft>
                <a:spcPts val="0"/>
              </a:spcAft>
              <a:defRPr/>
            </a:pPr>
            <a:r>
              <a:rPr lang="en-US" dirty="0" smtClean="0"/>
              <a:t>- Founded in 1925 in Sacramento</a:t>
            </a:r>
            <a:r>
              <a:rPr lang="en-US" baseline="0" dirty="0" smtClean="0"/>
              <a:t>, California</a:t>
            </a:r>
            <a:endParaRPr lang="en-US" dirty="0" smtClean="0"/>
          </a:p>
          <a:p>
            <a:pPr eaLnBrk="1" fontAlgn="auto" hangingPunct="1">
              <a:spcBef>
                <a:spcPts val="0"/>
              </a:spcBef>
              <a:spcAft>
                <a:spcPts val="0"/>
              </a:spcAft>
              <a:defRPr/>
            </a:pPr>
            <a:r>
              <a:rPr lang="en-US" sz="1000" i="1" dirty="0" smtClean="0">
                <a:solidFill>
                  <a:schemeClr val="bg1"/>
                </a:solidFill>
                <a:latin typeface="Verdana" pitchFamily="34" charset="0"/>
              </a:rPr>
              <a:t>- </a:t>
            </a:r>
            <a:r>
              <a:rPr lang="en-US" sz="1000" dirty="0" smtClean="0">
                <a:solidFill>
                  <a:schemeClr val="bg1"/>
                </a:solidFill>
                <a:latin typeface="Verdana" pitchFamily="34" charset="0"/>
              </a:rPr>
              <a:t>Since 1995: 44% growth</a:t>
            </a:r>
          </a:p>
          <a:p>
            <a:pPr eaLnBrk="1" fontAlgn="auto" hangingPunct="1">
              <a:spcBef>
                <a:spcPts val="0"/>
              </a:spcBef>
              <a:spcAft>
                <a:spcPts val="0"/>
              </a:spcAft>
              <a:buFontTx/>
              <a:buChar char="•"/>
              <a:defRPr/>
            </a:pPr>
            <a:endParaRPr lang="en-US" dirty="0" smtClean="0"/>
          </a:p>
          <a:p>
            <a:pPr eaLnBrk="1" fontAlgn="auto" hangingPunct="1">
              <a:spcBef>
                <a:spcPts val="0"/>
              </a:spcBef>
              <a:spcAft>
                <a:spcPts val="0"/>
              </a:spcAft>
              <a:defRPr/>
            </a:pPr>
            <a:endParaRPr lang="en-US" dirty="0" smtClean="0"/>
          </a:p>
        </p:txBody>
      </p:sp>
    </p:spTree>
    <p:extLst>
      <p:ext uri="{BB962C8B-B14F-4D97-AF65-F5344CB8AC3E}">
        <p14:creationId xmlns:p14="http://schemas.microsoft.com/office/powerpoint/2010/main" xmlns="" val="4128047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F77764-66D7-4BBB-9FAD-6C6D02C312C7}" type="slidenum">
              <a:rPr lang="en-US" smtClean="0">
                <a:solidFill>
                  <a:srgbClr val="000000"/>
                </a:solidFill>
                <a:latin typeface="Times New Roman" pitchFamily="18" charset="0"/>
              </a:rPr>
              <a:pPr fontAlgn="base">
                <a:spcBef>
                  <a:spcPct val="0"/>
                </a:spcBef>
                <a:spcAft>
                  <a:spcPct val="0"/>
                </a:spcAft>
              </a:pPr>
              <a:t>20</a:t>
            </a:fld>
            <a:endParaRPr lang="en-US" smtClean="0">
              <a:solidFill>
                <a:srgbClr val="000000"/>
              </a:solidFill>
              <a:latin typeface="Times New Roman" pitchFamily="18" charset="0"/>
            </a:endParaRP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0" baseline="0" dirty="0" smtClean="0">
                <a:solidFill>
                  <a:srgbClr val="FF0000"/>
                </a:solidFill>
              </a:rPr>
              <a:t>Division- run by a LTG. Divisions come together at DCMs as well as KCKC and SZR. Divisional events allow members/officers in a division to be educated on Key Club and understand what is happening on international and district levels.</a:t>
            </a:r>
          </a:p>
          <a:p>
            <a:pPr eaLnBrk="1" hangingPunct="1">
              <a:spcBef>
                <a:spcPct val="0"/>
              </a:spcBef>
            </a:pPr>
            <a:endParaRPr lang="en-US" b="0" baseline="0" dirty="0" smtClean="0">
              <a:solidFill>
                <a:srgbClr val="FF0000"/>
              </a:solidFill>
            </a:endParaRPr>
          </a:p>
          <a:p>
            <a:pPr eaLnBrk="1" hangingPunct="1">
              <a:spcBef>
                <a:spcPct val="0"/>
              </a:spcBef>
            </a:pPr>
            <a:r>
              <a:rPr lang="en-US" b="0" baseline="0" dirty="0" smtClean="0">
                <a:solidFill>
                  <a:srgbClr val="FF0000"/>
                </a:solidFill>
              </a:rPr>
              <a:t>District- 34 districts total, each district is comprised of LTGs with an executive board. Manages 20,000 members and 360 clubs</a:t>
            </a:r>
          </a:p>
          <a:p>
            <a:pPr eaLnBrk="1" hangingPunct="1">
              <a:spcBef>
                <a:spcPct val="0"/>
              </a:spcBef>
            </a:pPr>
            <a:endParaRPr lang="en-US" b="0" baseline="0" dirty="0" smtClean="0">
              <a:solidFill>
                <a:srgbClr val="FF0000"/>
              </a:solidFill>
            </a:endParaRPr>
          </a:p>
          <a:p>
            <a:pPr eaLnBrk="1" hangingPunct="1">
              <a:spcBef>
                <a:spcPct val="0"/>
              </a:spcBef>
            </a:pPr>
            <a:r>
              <a:rPr lang="en-US" b="0" baseline="0" dirty="0" smtClean="0">
                <a:solidFill>
                  <a:srgbClr val="FF0000"/>
                </a:solidFill>
              </a:rPr>
              <a:t>International- President, VP, along with trustees. Each trustee has 3 districts. Trustees bring information from the international level to the club level</a:t>
            </a:r>
            <a:endParaRPr lang="en-US" b="0" dirty="0" smtClean="0">
              <a:solidFill>
                <a:srgbClr val="FF0000"/>
              </a:solidFill>
            </a:endParaRPr>
          </a:p>
        </p:txBody>
      </p:sp>
    </p:spTree>
    <p:extLst>
      <p:ext uri="{BB962C8B-B14F-4D97-AF65-F5344CB8AC3E}">
        <p14:creationId xmlns:p14="http://schemas.microsoft.com/office/powerpoint/2010/main" xmlns="" val="3854238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70A091-CC26-4C67-8118-81C1939985C3}" type="slidenum">
              <a:rPr lang="en-US" smtClean="0">
                <a:solidFill>
                  <a:srgbClr val="000000"/>
                </a:solidFill>
                <a:latin typeface="Times New Roman" pitchFamily="18" charset="0"/>
              </a:rPr>
              <a:pPr fontAlgn="base">
                <a:spcBef>
                  <a:spcPct val="0"/>
                </a:spcBef>
                <a:spcAft>
                  <a:spcPct val="0"/>
                </a:spcAft>
              </a:pPr>
              <a:t>21</a:t>
            </a:fld>
            <a:endParaRPr lang="en-US" smtClean="0">
              <a:solidFill>
                <a:srgbClr val="000000"/>
              </a:solidFill>
              <a:latin typeface="Times New Roman" pitchFamily="18" charset="0"/>
            </a:endParaRPr>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z="1200" b="1" dirty="0" smtClean="0">
                <a:solidFill>
                  <a:srgbClr val="000000"/>
                </a:solidFill>
                <a:latin typeface="Century Gothic" panose="020B0502020202020204" pitchFamily="34" charset="0"/>
              </a:rPr>
              <a:t>Governor-</a:t>
            </a:r>
            <a:r>
              <a:rPr lang="en-US" sz="1200" dirty="0" smtClean="0">
                <a:solidFill>
                  <a:srgbClr val="000000"/>
                </a:solidFill>
                <a:latin typeface="Century Gothic"/>
                <a:cs typeface="Century Gothic"/>
              </a:rPr>
              <a:t>provides guidance and leadership for the entire district and the district officers and committee chairmen</a:t>
            </a:r>
            <a:endParaRPr lang="en-US" sz="1200" b="1" dirty="0" smtClean="0">
              <a:solidFill>
                <a:srgbClr val="000000"/>
              </a:solidFill>
              <a:latin typeface="Century Gothic" panose="020B0502020202020204" pitchFamily="34" charset="0"/>
            </a:endParaRPr>
          </a:p>
          <a:p>
            <a:r>
              <a:rPr lang="en-US" sz="1200" b="1" dirty="0" smtClean="0">
                <a:solidFill>
                  <a:srgbClr val="000000"/>
                </a:solidFill>
                <a:latin typeface="Century Gothic" panose="020B0502020202020204" pitchFamily="34" charset="0"/>
              </a:rPr>
              <a:t>Secretary- </a:t>
            </a:r>
            <a:r>
              <a:rPr lang="en-US" sz="1200" dirty="0" smtClean="0">
                <a:solidFill>
                  <a:srgbClr val="000000"/>
                </a:solidFill>
                <a:latin typeface="Century Gothic" panose="020B0502020202020204" pitchFamily="34" charset="0"/>
              </a:rPr>
              <a:t>tracks Pride Report Submissions, takes minutes and attendance at all meetings</a:t>
            </a:r>
            <a:endParaRPr lang="en-US" sz="1200" b="1" dirty="0" smtClean="0">
              <a:solidFill>
                <a:srgbClr val="000000"/>
              </a:solidFill>
              <a:latin typeface="Century Gothic" panose="020B0502020202020204" pitchFamily="34" charset="0"/>
            </a:endParaRPr>
          </a:p>
          <a:p>
            <a:r>
              <a:rPr lang="en-US" sz="1200" b="1" dirty="0" smtClean="0">
                <a:solidFill>
                  <a:srgbClr val="000000"/>
                </a:solidFill>
                <a:latin typeface="Century Gothic" panose="020B0502020202020204" pitchFamily="34" charset="0"/>
              </a:rPr>
              <a:t>Treasurer-</a:t>
            </a:r>
            <a:r>
              <a:rPr lang="en-US" sz="1200" dirty="0" smtClean="0">
                <a:solidFill>
                  <a:srgbClr val="000000"/>
                </a:solidFill>
                <a:latin typeface="Century Gothic"/>
                <a:cs typeface="Century Gothic"/>
              </a:rPr>
              <a:t>charged with accurately tracking and reporting the district financial accounts</a:t>
            </a:r>
            <a:endParaRPr lang="en-US" sz="1200" b="1" dirty="0" smtClean="0">
              <a:solidFill>
                <a:srgbClr val="000000"/>
              </a:solidFill>
              <a:latin typeface="Century Gothic"/>
              <a:cs typeface="Century Gothic"/>
            </a:endParaRPr>
          </a:p>
          <a:p>
            <a:pPr>
              <a:lnSpc>
                <a:spcPct val="100000"/>
              </a:lnSpc>
            </a:pPr>
            <a:r>
              <a:rPr lang="en-US" sz="1200" b="1" dirty="0" smtClean="0">
                <a:solidFill>
                  <a:srgbClr val="000000"/>
                </a:solidFill>
                <a:latin typeface="Century Gothic" panose="020B0502020202020204" pitchFamily="34" charset="0"/>
              </a:rPr>
              <a:t>Webmaster</a:t>
            </a:r>
            <a:r>
              <a:rPr lang="en-US" sz="1200" dirty="0" smtClean="0">
                <a:solidFill>
                  <a:srgbClr val="000000"/>
                </a:solidFill>
                <a:latin typeface="Century Gothic" panose="020B0502020202020204" pitchFamily="34" charset="0"/>
              </a:rPr>
              <a:t>-updates and maintains Florida Key Club website and deals with any technical questions or issues</a:t>
            </a:r>
          </a:p>
          <a:p>
            <a:pPr>
              <a:lnSpc>
                <a:spcPct val="100000"/>
              </a:lnSpc>
            </a:pPr>
            <a:r>
              <a:rPr lang="en-US" sz="1200" b="1" dirty="0" smtClean="0">
                <a:solidFill>
                  <a:srgbClr val="000000"/>
                </a:solidFill>
                <a:latin typeface="Century Gothic" panose="020B0502020202020204" pitchFamily="34" charset="0"/>
              </a:rPr>
              <a:t>Editor</a:t>
            </a:r>
            <a:r>
              <a:rPr lang="en-US" sz="1200" dirty="0" smtClean="0">
                <a:solidFill>
                  <a:srgbClr val="000000"/>
                </a:solidFill>
                <a:latin typeface="Century Gothic" panose="020B0502020202020204" pitchFamily="34" charset="0"/>
              </a:rPr>
              <a:t>-</a:t>
            </a:r>
            <a:r>
              <a:rPr lang="en-US" sz="1200" dirty="0" smtClean="0">
                <a:latin typeface="Century Gothic"/>
                <a:cs typeface="Century Gothic"/>
              </a:rPr>
              <a:t>charged with sharing news and correspondence from the district board to the clubs in your district and with promoting district events in your community. Edits Lieutenant Governors Newsletters.</a:t>
            </a:r>
            <a:endParaRPr lang="en-US" sz="1200" dirty="0" smtClean="0">
              <a:solidFill>
                <a:srgbClr val="000000"/>
              </a:solidFill>
              <a:latin typeface="Century Gothic" panose="020B0502020202020204" pitchFamily="34" charset="0"/>
            </a:endParaRPr>
          </a:p>
          <a:p>
            <a:pPr>
              <a:lnSpc>
                <a:spcPct val="100000"/>
              </a:lnSpc>
            </a:pPr>
            <a:r>
              <a:rPr lang="en-US" sz="1200" b="1" dirty="0" smtClean="0">
                <a:solidFill>
                  <a:srgbClr val="000000"/>
                </a:solidFill>
                <a:latin typeface="Century Gothic" panose="020B0502020202020204" pitchFamily="34" charset="0"/>
              </a:rPr>
              <a:t>Executive Assistant</a:t>
            </a:r>
            <a:r>
              <a:rPr lang="en-US" sz="1200" dirty="0" smtClean="0">
                <a:solidFill>
                  <a:srgbClr val="000000"/>
                </a:solidFill>
                <a:latin typeface="Century Gothic" panose="020B0502020202020204" pitchFamily="34" charset="0"/>
              </a:rPr>
              <a:t>-charged with helping </a:t>
            </a:r>
            <a:r>
              <a:rPr lang="en-US" sz="1200" b="0" dirty="0" smtClean="0">
                <a:solidFill>
                  <a:srgbClr val="000000"/>
                </a:solidFill>
                <a:latin typeface="Century Gothic" panose="020B0502020202020204" pitchFamily="34" charset="0"/>
              </a:rPr>
              <a:t>th</a:t>
            </a:r>
            <a:r>
              <a:rPr lang="en-US" sz="1200" b="0" baseline="0" dirty="0" smtClean="0">
                <a:solidFill>
                  <a:srgbClr val="000000"/>
                </a:solidFill>
                <a:latin typeface="Century Gothic" panose="020B0502020202020204" pitchFamily="34" charset="0"/>
              </a:rPr>
              <a:t>e entire Executive Board </a:t>
            </a:r>
            <a:r>
              <a:rPr lang="en-US" sz="1200" b="0" dirty="0" smtClean="0">
                <a:solidFill>
                  <a:srgbClr val="000000"/>
                </a:solidFill>
                <a:latin typeface="Century Gothic" panose="020B0502020202020204" pitchFamily="34" charset="0"/>
              </a:rPr>
              <a:t>in a variety of tasks</a:t>
            </a:r>
          </a:p>
          <a:p>
            <a:pPr marL="0" indent="0">
              <a:lnSpc>
                <a:spcPct val="80000"/>
              </a:lnSpc>
              <a:buClr>
                <a:srgbClr val="000000"/>
              </a:buClr>
              <a:buNone/>
              <a:tabLst>
                <a:tab pos="177800" algn="ctr"/>
                <a:tab pos="457200" algn="l"/>
              </a:tabLst>
              <a:defRPr/>
            </a:pPr>
            <a:r>
              <a:rPr lang="en-US" sz="1200" b="1" dirty="0" smtClean="0">
                <a:solidFill>
                  <a:srgbClr val="000000"/>
                </a:solidFill>
                <a:latin typeface="Century Gothic" charset="0"/>
              </a:rPr>
              <a:t>LTG:</a:t>
            </a:r>
          </a:p>
          <a:p>
            <a:pPr>
              <a:lnSpc>
                <a:spcPct val="120000"/>
              </a:lnSpc>
              <a:buClr>
                <a:srgbClr val="000000"/>
              </a:buClr>
              <a:tabLst>
                <a:tab pos="177800" algn="ctr"/>
                <a:tab pos="457200" algn="l"/>
              </a:tabLst>
              <a:defRPr/>
            </a:pPr>
            <a:r>
              <a:rPr lang="en-US" sz="1200" dirty="0" smtClean="0">
                <a:solidFill>
                  <a:srgbClr val="000000"/>
                </a:solidFill>
                <a:latin typeface="Century Gothic" charset="0"/>
              </a:rPr>
              <a:t>Is a member of the District Board</a:t>
            </a:r>
          </a:p>
          <a:p>
            <a:pPr>
              <a:lnSpc>
                <a:spcPct val="120000"/>
              </a:lnSpc>
              <a:buClr>
                <a:srgbClr val="000000"/>
              </a:buClr>
              <a:tabLst>
                <a:tab pos="177800" algn="ctr"/>
                <a:tab pos="457200" algn="l"/>
              </a:tabLst>
              <a:defRPr/>
            </a:pPr>
            <a:r>
              <a:rPr lang="en-US" sz="1200" dirty="0" smtClean="0">
                <a:solidFill>
                  <a:srgbClr val="000000"/>
                </a:solidFill>
                <a:latin typeface="Century Gothic" charset="0"/>
              </a:rPr>
              <a:t>Is part of a committee on the district board</a:t>
            </a:r>
          </a:p>
          <a:p>
            <a:pPr>
              <a:lnSpc>
                <a:spcPct val="120000"/>
              </a:lnSpc>
              <a:buClr>
                <a:srgbClr val="000000"/>
              </a:buClr>
              <a:tabLst>
                <a:tab pos="177800" algn="ctr"/>
                <a:tab pos="457200" algn="l"/>
              </a:tabLst>
              <a:defRPr/>
            </a:pPr>
            <a:r>
              <a:rPr lang="en-US" sz="1200" dirty="0" smtClean="0">
                <a:solidFill>
                  <a:srgbClr val="000000"/>
                </a:solidFill>
                <a:latin typeface="Century Gothic" charset="0"/>
              </a:rPr>
              <a:t>Represents clubs that make up a division</a:t>
            </a:r>
          </a:p>
          <a:p>
            <a:pPr eaLnBrk="1" hangingPunct="1">
              <a:spcBef>
                <a:spcPct val="0"/>
              </a:spcBef>
            </a:pPr>
            <a:endParaRPr lang="en-US" dirty="0" smtClean="0"/>
          </a:p>
        </p:txBody>
      </p:sp>
    </p:spTree>
    <p:extLst>
      <p:ext uri="{BB962C8B-B14F-4D97-AF65-F5344CB8AC3E}">
        <p14:creationId xmlns:p14="http://schemas.microsoft.com/office/powerpoint/2010/main" xmlns="" val="1098692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759911-7FDC-470D-BBF2-B3460CF4B596}" type="slidenum">
              <a:rPr lang="en-US" smtClean="0">
                <a:solidFill>
                  <a:srgbClr val="000000"/>
                </a:solidFill>
                <a:latin typeface="Times New Roman" pitchFamily="18" charset="0"/>
              </a:rPr>
              <a:pPr fontAlgn="base">
                <a:spcBef>
                  <a:spcPct val="0"/>
                </a:spcBef>
                <a:spcAft>
                  <a:spcPct val="0"/>
                </a:spcAft>
              </a:pPr>
              <a:t>22</a:t>
            </a:fld>
            <a:endParaRPr lang="en-US" smtClean="0">
              <a:solidFill>
                <a:srgbClr val="000000"/>
              </a:solidFill>
              <a:latin typeface="Times New Roman" pitchFamily="18" charset="0"/>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Our stronger clubs are involved on higher levels- division and district</a:t>
            </a:r>
          </a:p>
          <a:p>
            <a:pPr eaLnBrk="1" hangingPunct="1">
              <a:spcBef>
                <a:spcPct val="0"/>
              </a:spcBef>
            </a:pPr>
            <a:r>
              <a:rPr lang="en-US" dirty="0" smtClean="0"/>
              <a:t>Try</a:t>
            </a:r>
            <a:r>
              <a:rPr lang="en-US" baseline="0" dirty="0" smtClean="0"/>
              <a:t> to get members and officers to DCON and/or ICON</a:t>
            </a:r>
          </a:p>
          <a:p>
            <a:pPr eaLnBrk="1" hangingPunct="1">
              <a:spcBef>
                <a:spcPct val="0"/>
              </a:spcBef>
            </a:pPr>
            <a:endParaRPr lang="en-US" baseline="0" dirty="0" smtClean="0"/>
          </a:p>
          <a:p>
            <a:pPr eaLnBrk="1" hangingPunct="1">
              <a:spcBef>
                <a:spcPct val="0"/>
              </a:spcBef>
            </a:pPr>
            <a:r>
              <a:rPr lang="en-US" baseline="0" dirty="0" smtClean="0"/>
              <a:t>Push officers/members to go to Divisional Council Meetings (DCM’s), Key Club Kick-off Conference (KCKC), and Spring Zone Rally (SZR)</a:t>
            </a:r>
            <a:endParaRPr lang="en-US" dirty="0" smtClean="0"/>
          </a:p>
        </p:txBody>
      </p:sp>
    </p:spTree>
    <p:extLst>
      <p:ext uri="{BB962C8B-B14F-4D97-AF65-F5344CB8AC3E}">
        <p14:creationId xmlns:p14="http://schemas.microsoft.com/office/powerpoint/2010/main" xmlns="" val="13490329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190015-1956-4761-8998-22A58E1793D3}" type="slidenum">
              <a:rPr lang="en-US" smtClean="0">
                <a:solidFill>
                  <a:srgbClr val="000000"/>
                </a:solidFill>
                <a:latin typeface="Times New Roman" pitchFamily="18" charset="0"/>
              </a:rPr>
              <a:pPr fontAlgn="base">
                <a:spcBef>
                  <a:spcPct val="0"/>
                </a:spcBef>
                <a:spcAft>
                  <a:spcPct val="0"/>
                </a:spcAft>
              </a:pPr>
              <a:t>23</a:t>
            </a:fld>
            <a:endParaRPr lang="en-US" smtClean="0">
              <a:solidFill>
                <a:srgbClr val="000000"/>
              </a:solidFill>
              <a:latin typeface="Times New Roman" pitchFamily="18" charset="0"/>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Encourage all officers and members to attend these events, especially</a:t>
            </a:r>
            <a:r>
              <a:rPr lang="en-US" baseline="0" dirty="0" smtClean="0"/>
              <a:t> Divisional and District events. </a:t>
            </a:r>
            <a:endParaRPr lang="en-US" dirty="0" smtClean="0"/>
          </a:p>
          <a:p>
            <a:pPr eaLnBrk="1" hangingPunct="1">
              <a:spcBef>
                <a:spcPct val="0"/>
              </a:spcBef>
            </a:pPr>
            <a:r>
              <a:rPr lang="en-US" dirty="0" smtClean="0"/>
              <a:t>These events bring Key Clubbers together and make us a</a:t>
            </a:r>
            <a:r>
              <a:rPr lang="en-US" baseline="0" dirty="0" smtClean="0"/>
              <a:t> stronger organization</a:t>
            </a:r>
          </a:p>
          <a:p>
            <a:pPr eaLnBrk="1" hangingPunct="1">
              <a:spcBef>
                <a:spcPct val="0"/>
              </a:spcBef>
            </a:pPr>
            <a:r>
              <a:rPr lang="en-US" baseline="0" dirty="0" smtClean="0"/>
              <a:t>You as well as Key Club officers can learn more about the organization and become more effective leaders.</a:t>
            </a:r>
            <a:endParaRPr lang="en-US" dirty="0" smtClean="0"/>
          </a:p>
        </p:txBody>
      </p:sp>
    </p:spTree>
    <p:extLst>
      <p:ext uri="{BB962C8B-B14F-4D97-AF65-F5344CB8AC3E}">
        <p14:creationId xmlns:p14="http://schemas.microsoft.com/office/powerpoint/2010/main" xmlns="" val="1587784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905FFA-0837-40A1-A70A-2DACC77B34B6}" type="slidenum">
              <a:rPr lang="en-US" smtClean="0">
                <a:solidFill>
                  <a:srgbClr val="000000"/>
                </a:solidFill>
                <a:latin typeface="Times New Roman" pitchFamily="18" charset="0"/>
              </a:rPr>
              <a:pPr fontAlgn="base">
                <a:spcBef>
                  <a:spcPct val="0"/>
                </a:spcBef>
                <a:spcAft>
                  <a:spcPct val="0"/>
                </a:spcAft>
              </a:pPr>
              <a:t>24</a:t>
            </a:fld>
            <a:endParaRPr lang="en-US" smtClean="0">
              <a:solidFill>
                <a:srgbClr val="000000"/>
              </a:solidFill>
              <a:latin typeface="Times New Roman" pitchFamily="18" charset="0"/>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Apply</a:t>
            </a:r>
            <a:r>
              <a:rPr lang="en-US" baseline="0" dirty="0" smtClean="0"/>
              <a:t> for awards and scholarships at DCON!</a:t>
            </a:r>
          </a:p>
          <a:p>
            <a:pPr eaLnBrk="1" hangingPunct="1">
              <a:spcBef>
                <a:spcPct val="0"/>
              </a:spcBef>
            </a:pPr>
            <a:r>
              <a:rPr lang="en-US" baseline="0" dirty="0" smtClean="0"/>
              <a:t>Great way to get members involved as they see the payoff when they receive recognition </a:t>
            </a:r>
          </a:p>
          <a:p>
            <a:pPr eaLnBrk="1" hangingPunct="1">
              <a:spcBef>
                <a:spcPct val="0"/>
              </a:spcBef>
            </a:pPr>
            <a:r>
              <a:rPr lang="en-US" baseline="0" dirty="0" smtClean="0"/>
              <a:t>Your club can also be entered into international awards and receive recognition on an international level</a:t>
            </a:r>
          </a:p>
          <a:p>
            <a:pPr eaLnBrk="1" hangingPunct="1">
              <a:spcBef>
                <a:spcPct val="0"/>
              </a:spcBef>
            </a:pPr>
            <a:r>
              <a:rPr lang="en-US" baseline="0" dirty="0" smtClean="0"/>
              <a:t>These can be found on the Florida Key Club website under the Awards and Contests tab</a:t>
            </a:r>
            <a:endParaRPr lang="en-US" dirty="0" smtClean="0"/>
          </a:p>
        </p:txBody>
      </p:sp>
    </p:spTree>
    <p:extLst>
      <p:ext uri="{BB962C8B-B14F-4D97-AF65-F5344CB8AC3E}">
        <p14:creationId xmlns:p14="http://schemas.microsoft.com/office/powerpoint/2010/main" xmlns="" val="3575614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D91580-87ED-4D44-9E4C-58B6DFB7F4C3}" type="slidenum">
              <a:rPr lang="en-US" smtClean="0">
                <a:solidFill>
                  <a:srgbClr val="000000"/>
                </a:solidFill>
                <a:latin typeface="Times New Roman" pitchFamily="18" charset="0"/>
              </a:rPr>
              <a:pPr fontAlgn="base">
                <a:spcBef>
                  <a:spcPct val="0"/>
                </a:spcBef>
                <a:spcAft>
                  <a:spcPct val="0"/>
                </a:spcAft>
              </a:pPr>
              <a:t>25</a:t>
            </a:fld>
            <a:endParaRPr lang="en-US" smtClean="0">
              <a:solidFill>
                <a:srgbClr val="000000"/>
              </a:solidFill>
              <a:latin typeface="Times New Roman" pitchFamily="18" charset="0"/>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9315" name="Rectangle 3"/>
          <p:cNvSpPr>
            <a:spLocks noGrp="1" noChangeArrowheads="1"/>
          </p:cNvSpPr>
          <p:nvPr>
            <p:ph type="body" idx="1"/>
          </p:nvPr>
        </p:nvSpPr>
        <p:spPr/>
        <p:txBody>
          <a:bodyPr/>
          <a:lstStyle/>
          <a:p>
            <a:pPr eaLnBrk="1" fontAlgn="auto" hangingPunct="1">
              <a:spcBef>
                <a:spcPts val="0"/>
              </a:spcBef>
              <a:spcAft>
                <a:spcPts val="0"/>
              </a:spcAft>
              <a:defRPr/>
            </a:pPr>
            <a:r>
              <a:rPr lang="en-US" b="1" u="sng" dirty="0" smtClean="0">
                <a:solidFill>
                  <a:srgbClr val="FFFFFF"/>
                </a:solidFill>
                <a:effectLst>
                  <a:outerShdw blurRad="38100" dist="38100" dir="2700000" algn="tl">
                    <a:srgbClr val="C0C0C0"/>
                  </a:outerShdw>
                </a:effectLst>
              </a:rPr>
              <a:t>Circle K International (CKI) </a:t>
            </a:r>
          </a:p>
          <a:p>
            <a:pPr eaLnBrk="1" fontAlgn="auto" hangingPunct="1">
              <a:spcBef>
                <a:spcPts val="0"/>
              </a:spcBef>
              <a:spcAft>
                <a:spcPts val="0"/>
              </a:spcAft>
              <a:defRPr/>
            </a:pPr>
            <a:r>
              <a:rPr lang="en-US" dirty="0" smtClean="0">
                <a:solidFill>
                  <a:srgbClr val="FFFFFF"/>
                </a:solidFill>
                <a:effectLst>
                  <a:outerShdw blurRad="38100" dist="38100" dir="2700000" algn="tl">
                    <a:srgbClr val="C0C0C0"/>
                  </a:outerShdw>
                </a:effectLst>
              </a:rPr>
              <a:t>- University students</a:t>
            </a:r>
          </a:p>
          <a:p>
            <a:pPr eaLnBrk="1" fontAlgn="auto" hangingPunct="1">
              <a:spcBef>
                <a:spcPts val="0"/>
              </a:spcBef>
              <a:spcAft>
                <a:spcPts val="0"/>
              </a:spcAft>
              <a:defRPr/>
            </a:pPr>
            <a:r>
              <a:rPr lang="en-US" dirty="0" smtClean="0">
                <a:solidFill>
                  <a:srgbClr val="FFFFFF"/>
                </a:solidFill>
                <a:effectLst>
                  <a:outerShdw blurRad="38100" dist="38100" dir="2700000" algn="tl">
                    <a:srgbClr val="C0C0C0"/>
                  </a:outerShdw>
                </a:effectLst>
              </a:rPr>
              <a:t>- 500 campuses</a:t>
            </a:r>
          </a:p>
          <a:p>
            <a:pPr eaLnBrk="1" fontAlgn="auto" hangingPunct="1">
              <a:spcBef>
                <a:spcPts val="0"/>
              </a:spcBef>
              <a:spcAft>
                <a:spcPts val="0"/>
              </a:spcAft>
              <a:defRPr/>
            </a:pPr>
            <a:r>
              <a:rPr lang="en-US" dirty="0" smtClean="0"/>
              <a:t>- 13,000 members</a:t>
            </a:r>
          </a:p>
          <a:p>
            <a:pPr eaLnBrk="1" fontAlgn="auto" hangingPunct="1">
              <a:spcBef>
                <a:spcPts val="0"/>
              </a:spcBef>
              <a:spcAft>
                <a:spcPts val="0"/>
              </a:spcAft>
              <a:defRPr/>
            </a:pPr>
            <a:r>
              <a:rPr lang="en-US" dirty="0" smtClean="0"/>
              <a:t>- Since 1936</a:t>
            </a:r>
          </a:p>
          <a:p>
            <a:pPr eaLnBrk="1" fontAlgn="auto" hangingPunct="1">
              <a:spcBef>
                <a:spcPts val="0"/>
              </a:spcBef>
              <a:spcAft>
                <a:spcPts val="0"/>
              </a:spcAft>
              <a:defRPr/>
            </a:pPr>
            <a:r>
              <a:rPr lang="en-US" sz="1000" i="1" dirty="0" smtClean="0">
                <a:solidFill>
                  <a:schemeClr val="bg1"/>
                </a:solidFill>
                <a:latin typeface="Verdana" pitchFamily="34" charset="0"/>
              </a:rPr>
              <a:t>- </a:t>
            </a:r>
            <a:r>
              <a:rPr lang="en-US" sz="1000" dirty="0" smtClean="0">
                <a:solidFill>
                  <a:schemeClr val="bg1"/>
                </a:solidFill>
                <a:latin typeface="Verdana" pitchFamily="34" charset="0"/>
              </a:rPr>
              <a:t>Dues: US$25 (tiered) *</a:t>
            </a:r>
            <a:endParaRPr lang="en-US" dirty="0" smtClean="0"/>
          </a:p>
          <a:p>
            <a:pPr eaLnBrk="1" fontAlgn="auto" hangingPunct="1">
              <a:spcBef>
                <a:spcPts val="0"/>
              </a:spcBef>
              <a:spcAft>
                <a:spcPts val="0"/>
              </a:spcAft>
              <a:defRPr/>
            </a:pPr>
            <a:endParaRPr lang="en-US" dirty="0" smtClean="0"/>
          </a:p>
        </p:txBody>
      </p:sp>
    </p:spTree>
    <p:extLst>
      <p:ext uri="{BB962C8B-B14F-4D97-AF65-F5344CB8AC3E}">
        <p14:creationId xmlns:p14="http://schemas.microsoft.com/office/powerpoint/2010/main" xmlns="" val="20847148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1" u="sng" dirty="0" smtClean="0"/>
          </a:p>
          <a:p>
            <a:pPr eaLnBrk="1" hangingPunct="1">
              <a:spcBef>
                <a:spcPct val="0"/>
              </a:spcBef>
            </a:pPr>
            <a:r>
              <a:rPr lang="en-US" b="1" u="sng" dirty="0" smtClean="0"/>
              <a:t>Resources </a:t>
            </a:r>
            <a:r>
              <a:rPr lang="en-US" dirty="0" smtClean="0"/>
              <a:t>   </a:t>
            </a:r>
          </a:p>
          <a:p>
            <a:pPr eaLnBrk="1" hangingPunct="1">
              <a:spcBef>
                <a:spcPct val="0"/>
              </a:spcBef>
            </a:pPr>
            <a:r>
              <a:rPr lang="en-US" dirty="0" smtClean="0"/>
              <a:t>Gather the tools you’ll need to build, grow and lead your club. </a:t>
            </a:r>
          </a:p>
          <a:p>
            <a:pPr eaLnBrk="1" hangingPunct="1">
              <a:spcBef>
                <a:spcPct val="0"/>
              </a:spcBef>
            </a:pPr>
            <a:r>
              <a:rPr lang="en-US" dirty="0" smtClean="0"/>
              <a:t>- The basics: club structure and organization.</a:t>
            </a:r>
          </a:p>
          <a:p>
            <a:pPr eaLnBrk="1" hangingPunct="1">
              <a:spcBef>
                <a:spcPct val="0"/>
              </a:spcBef>
            </a:pPr>
            <a:r>
              <a:rPr lang="en-US" dirty="0" smtClean="0"/>
              <a:t>- PR tools: free posters, brochures and video.</a:t>
            </a:r>
          </a:p>
          <a:p>
            <a:pPr eaLnBrk="1" hangingPunct="1">
              <a:spcBef>
                <a:spcPct val="0"/>
              </a:spcBef>
            </a:pPr>
            <a:r>
              <a:rPr lang="en-US" dirty="0" smtClean="0"/>
              <a:t>- Advisor tips: Know what to ask—and expect from—advisors.</a:t>
            </a:r>
          </a:p>
          <a:p>
            <a:pPr eaLnBrk="1" hangingPunct="1">
              <a:spcBef>
                <a:spcPct val="0"/>
              </a:spcBef>
            </a:pPr>
            <a:endParaRPr lang="en-US" dirty="0"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59A22B-39AA-4892-80EB-B908B6CB73C2}" type="slidenum">
              <a:rPr lang="en-US" smtClean="0"/>
              <a:pPr fontAlgn="base">
                <a:spcBef>
                  <a:spcPct val="0"/>
                </a:spcBef>
                <a:spcAft>
                  <a:spcPct val="0"/>
                </a:spcAft>
                <a:defRPr/>
              </a:pPr>
              <a:t>26</a:t>
            </a:fld>
            <a:endParaRPr lang="en-US" smtClean="0"/>
          </a:p>
        </p:txBody>
      </p:sp>
    </p:spTree>
    <p:extLst>
      <p:ext uri="{BB962C8B-B14F-4D97-AF65-F5344CB8AC3E}">
        <p14:creationId xmlns:p14="http://schemas.microsoft.com/office/powerpoint/2010/main" xmlns="" val="2692436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6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DE808D-F154-4C6F-80B8-8921ADE84774}" type="slidenum">
              <a:rPr lang="en-US" smtClean="0"/>
              <a:pPr fontAlgn="base">
                <a:spcBef>
                  <a:spcPct val="0"/>
                </a:spcBef>
                <a:spcAft>
                  <a:spcPct val="0"/>
                </a:spcAft>
                <a:defRPr/>
              </a:pPr>
              <a:t>28</a:t>
            </a:fld>
            <a:endParaRPr lang="en-US" smtClean="0"/>
          </a:p>
        </p:txBody>
      </p:sp>
    </p:spTree>
    <p:extLst>
      <p:ext uri="{BB962C8B-B14F-4D97-AF65-F5344CB8AC3E}">
        <p14:creationId xmlns:p14="http://schemas.microsoft.com/office/powerpoint/2010/main" xmlns="" val="3094888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353724-8F19-4255-84ED-65CC3D4F169C}" type="slidenum">
              <a:rPr lang="en-US" smtClean="0">
                <a:solidFill>
                  <a:srgbClr val="000000"/>
                </a:solidFill>
                <a:latin typeface="Times New Roman" pitchFamily="18" charset="0"/>
              </a:rPr>
              <a:pPr fontAlgn="base">
                <a:spcBef>
                  <a:spcPct val="0"/>
                </a:spcBef>
                <a:spcAft>
                  <a:spcPct val="0"/>
                </a:spcAft>
              </a:pPr>
              <a:t>3</a:t>
            </a:fld>
            <a:endParaRPr lang="en-US" dirty="0" smtClean="0">
              <a:solidFill>
                <a:srgbClr val="000000"/>
              </a:solidFill>
              <a:latin typeface="Times New Roman" pitchFamily="18"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a:ln/>
        </p:spPr>
        <p:txBody>
          <a:bodyPr/>
          <a:lstStyle/>
          <a:p>
            <a:pPr eaLnBrk="1" fontAlgn="auto" hangingPunct="1">
              <a:spcBef>
                <a:spcPts val="0"/>
              </a:spcBef>
              <a:spcAft>
                <a:spcPts val="0"/>
              </a:spcAft>
              <a:defRPr/>
            </a:pPr>
            <a:r>
              <a:rPr lang="en-US" b="1" i="1" dirty="0" smtClean="0">
                <a:latin typeface="Times New Roman" pitchFamily="18" charset="0"/>
              </a:rPr>
              <a:t>Historically…</a:t>
            </a:r>
          </a:p>
          <a:p>
            <a:pPr eaLnBrk="1" fontAlgn="auto" hangingPunct="1">
              <a:spcBef>
                <a:spcPts val="0"/>
              </a:spcBef>
              <a:spcAft>
                <a:spcPts val="0"/>
              </a:spcAft>
              <a:defRPr/>
            </a:pPr>
            <a:r>
              <a:rPr lang="en-US" dirty="0" smtClean="0">
                <a:latin typeface="Times New Roman" pitchFamily="18" charset="0"/>
              </a:rPr>
              <a:t>What we’re best known for</a:t>
            </a:r>
          </a:p>
          <a:p>
            <a:pPr marL="457200" indent="-457200" eaLnBrk="1" fontAlgn="auto" hangingPunct="1">
              <a:spcBef>
                <a:spcPts val="0"/>
              </a:spcBef>
              <a:spcAft>
                <a:spcPts val="0"/>
              </a:spcAft>
              <a:buFont typeface="Arial" pitchFamily="34" charset="0"/>
              <a:buNone/>
              <a:defRPr/>
            </a:pPr>
            <a:r>
              <a:rPr lang="en-US" dirty="0" smtClean="0"/>
              <a:t>- Being a part of the Kiwanis family</a:t>
            </a:r>
          </a:p>
          <a:p>
            <a:pPr marL="0" indent="0" eaLnBrk="1" fontAlgn="auto" hangingPunct="1">
              <a:spcBef>
                <a:spcPts val="0"/>
              </a:spcBef>
              <a:spcAft>
                <a:spcPts val="0"/>
              </a:spcAft>
              <a:buFontTx/>
              <a:buNone/>
              <a:defRPr/>
            </a:pPr>
            <a:r>
              <a:rPr lang="en-US" dirty="0" smtClean="0"/>
              <a:t>- What Kiwanis does best: Service</a:t>
            </a:r>
            <a:r>
              <a:rPr lang="en-US" baseline="0" dirty="0" smtClean="0"/>
              <a:t> and Leadership</a:t>
            </a:r>
          </a:p>
          <a:p>
            <a:pPr marL="0" indent="0" eaLnBrk="1" fontAlgn="auto" hangingPunct="1">
              <a:spcBef>
                <a:spcPts val="0"/>
              </a:spcBef>
              <a:spcAft>
                <a:spcPts val="0"/>
              </a:spcAft>
              <a:buFontTx/>
              <a:buNone/>
              <a:defRPr/>
            </a:pPr>
            <a:r>
              <a:rPr lang="en-US" dirty="0" smtClean="0"/>
              <a:t>- Working with other branches of the Kiwanis</a:t>
            </a:r>
            <a:r>
              <a:rPr lang="en-US" baseline="0" dirty="0" smtClean="0"/>
              <a:t> </a:t>
            </a:r>
            <a:r>
              <a:rPr lang="en-US" dirty="0" smtClean="0"/>
              <a:t>Family</a:t>
            </a:r>
          </a:p>
          <a:p>
            <a:pPr marL="457200" indent="-457200" eaLnBrk="1" fontAlgn="auto" hangingPunct="1">
              <a:spcBef>
                <a:spcPts val="0"/>
              </a:spcBef>
              <a:spcAft>
                <a:spcPts val="0"/>
              </a:spcAft>
              <a:defRPr/>
            </a:pPr>
            <a:r>
              <a:rPr lang="en-US" dirty="0" smtClean="0"/>
              <a:t>- Let’s learn a little more about the Kiwanis Service Leadership Programs. &lt;change slide&gt; </a:t>
            </a:r>
          </a:p>
          <a:p>
            <a:pPr marL="457200" indent="-457200" eaLnBrk="1" fontAlgn="auto" hangingPunct="1">
              <a:spcBef>
                <a:spcPts val="0"/>
              </a:spcBef>
              <a:spcAft>
                <a:spcPts val="0"/>
              </a:spcAft>
              <a:buFontTx/>
              <a:buChar char="-"/>
              <a:defRPr/>
            </a:pPr>
            <a:endParaRPr lang="en-US" dirty="0" smtClean="0"/>
          </a:p>
          <a:p>
            <a:pPr eaLnBrk="1" fontAlgn="auto" hangingPunct="1">
              <a:spcBef>
                <a:spcPts val="0"/>
              </a:spcBef>
              <a:spcAft>
                <a:spcPts val="0"/>
              </a:spcAft>
              <a:defRPr/>
            </a:pPr>
            <a:endParaRPr lang="en-US" dirty="0" smtClean="0">
              <a:latin typeface="Times New Roman" pitchFamily="18" charset="0"/>
            </a:endParaRPr>
          </a:p>
        </p:txBody>
      </p:sp>
    </p:spTree>
    <p:extLst>
      <p:ext uri="{BB962C8B-B14F-4D97-AF65-F5344CB8AC3E}">
        <p14:creationId xmlns:p14="http://schemas.microsoft.com/office/powerpoint/2010/main" xmlns="" val="2079491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9E3166-C936-4A03-A5E9-BE8BF05D2E55}" type="slidenum">
              <a:rPr lang="en-US" smtClean="0">
                <a:solidFill>
                  <a:srgbClr val="000000"/>
                </a:solidFill>
                <a:latin typeface="Times New Roman" pitchFamily="18" charset="0"/>
              </a:rPr>
              <a:pPr fontAlgn="base">
                <a:spcBef>
                  <a:spcPct val="0"/>
                </a:spcBef>
                <a:spcAft>
                  <a:spcPct val="0"/>
                </a:spcAft>
              </a:pPr>
              <a:t>4</a:t>
            </a:fld>
            <a:endParaRPr lang="en-US" dirty="0" smtClean="0">
              <a:solidFill>
                <a:srgbClr val="000000"/>
              </a:solidFill>
              <a:latin typeface="Times New Roman" pitchFamily="18"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8" charset="0"/>
              </a:rPr>
              <a:t>Key Club is comprised by paid members, who make up club members, club</a:t>
            </a:r>
            <a:r>
              <a:rPr lang="en-US" baseline="0" dirty="0" smtClean="0">
                <a:latin typeface="Times New Roman" pitchFamily="18" charset="0"/>
              </a:rPr>
              <a:t> </a:t>
            </a:r>
            <a:r>
              <a:rPr lang="en-US" dirty="0" smtClean="0">
                <a:latin typeface="Times New Roman" pitchFamily="18" charset="0"/>
              </a:rPr>
              <a:t>officers, district officers, and international</a:t>
            </a:r>
            <a:r>
              <a:rPr lang="en-US" baseline="0" dirty="0" smtClean="0">
                <a:latin typeface="Times New Roman" pitchFamily="18" charset="0"/>
              </a:rPr>
              <a:t> officers</a:t>
            </a:r>
          </a:p>
          <a:p>
            <a:pPr eaLnBrk="1" hangingPunct="1">
              <a:spcBef>
                <a:spcPct val="0"/>
              </a:spcBef>
            </a:pPr>
            <a:r>
              <a:rPr lang="en-US" dirty="0" smtClean="0">
                <a:latin typeface="Times New Roman" pitchFamily="18" charset="0"/>
              </a:rPr>
              <a:t>-Although Key Club</a:t>
            </a:r>
            <a:r>
              <a:rPr lang="en-US" baseline="0" dirty="0" smtClean="0">
                <a:latin typeface="Times New Roman" pitchFamily="18" charset="0"/>
              </a:rPr>
              <a:t> is a student-led organization, members are then guided by their Faculty and Kiwanis advisors</a:t>
            </a:r>
          </a:p>
          <a:p>
            <a:pPr eaLnBrk="1" hangingPunct="1">
              <a:spcBef>
                <a:spcPct val="0"/>
              </a:spcBef>
            </a:pPr>
            <a:r>
              <a:rPr lang="en-US" baseline="0" dirty="0" smtClean="0">
                <a:latin typeface="Times New Roman" pitchFamily="18" charset="0"/>
              </a:rPr>
              <a:t>-Kiwanis family relations are vital to a strong club</a:t>
            </a:r>
            <a:endParaRPr lang="en-US" dirty="0" smtClean="0">
              <a:latin typeface="Times New Roman" pitchFamily="18" charset="0"/>
            </a:endParaRPr>
          </a:p>
        </p:txBody>
      </p:sp>
    </p:spTree>
    <p:extLst>
      <p:ext uri="{BB962C8B-B14F-4D97-AF65-F5344CB8AC3E}">
        <p14:creationId xmlns:p14="http://schemas.microsoft.com/office/powerpoint/2010/main" xmlns="" val="1121031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5C364D-E140-4178-BDA8-6061C7E62E44}" type="slidenum">
              <a:rPr lang="en-US" smtClean="0">
                <a:solidFill>
                  <a:srgbClr val="000000"/>
                </a:solidFill>
                <a:latin typeface="Times New Roman" pitchFamily="18" charset="0"/>
              </a:rPr>
              <a:pPr fontAlgn="base">
                <a:spcBef>
                  <a:spcPct val="0"/>
                </a:spcBef>
                <a:spcAft>
                  <a:spcPct val="0"/>
                </a:spcAft>
              </a:pPr>
              <a:t>5</a:t>
            </a:fld>
            <a:endParaRPr lang="en-US" dirty="0" smtClean="0">
              <a:solidFill>
                <a:srgbClr val="000000"/>
              </a:solidFill>
              <a:latin typeface="Times New Roman" pitchFamily="18" charset="0"/>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8" charset="0"/>
              </a:rPr>
              <a:t>All 3 need to enter into an agreement and work together</a:t>
            </a:r>
          </a:p>
          <a:p>
            <a:pPr eaLnBrk="1" hangingPunct="1">
              <a:spcBef>
                <a:spcPct val="0"/>
              </a:spcBef>
            </a:pPr>
            <a:r>
              <a:rPr lang="en-US" dirty="0" smtClean="0">
                <a:latin typeface="Times New Roman" pitchFamily="18" charset="0"/>
              </a:rPr>
              <a:t>Important all 3 have good relations with one another so that Key</a:t>
            </a:r>
            <a:r>
              <a:rPr lang="en-US" baseline="0" dirty="0" smtClean="0">
                <a:latin typeface="Times New Roman" pitchFamily="18" charset="0"/>
              </a:rPr>
              <a:t> Club can flourish </a:t>
            </a:r>
          </a:p>
          <a:p>
            <a:pPr eaLnBrk="1" hangingPunct="1">
              <a:spcBef>
                <a:spcPct val="0"/>
              </a:spcBef>
            </a:pPr>
            <a:endParaRPr lang="en-US" baseline="0" dirty="0" smtClean="0">
              <a:latin typeface="Times New Roman" pitchFamily="18" charset="0"/>
            </a:endParaRPr>
          </a:p>
          <a:p>
            <a:pPr eaLnBrk="1" hangingPunct="1">
              <a:spcBef>
                <a:spcPct val="0"/>
              </a:spcBef>
            </a:pPr>
            <a:r>
              <a:rPr lang="en-US" baseline="0" dirty="0" smtClean="0">
                <a:latin typeface="Times New Roman" pitchFamily="18" charset="0"/>
              </a:rPr>
              <a:t>Helpful tips:</a:t>
            </a:r>
          </a:p>
          <a:p>
            <a:pPr eaLnBrk="1" hangingPunct="1">
              <a:spcBef>
                <a:spcPct val="0"/>
              </a:spcBef>
            </a:pPr>
            <a:r>
              <a:rPr lang="en-US" baseline="0" dirty="0" smtClean="0">
                <a:latin typeface="Times New Roman" pitchFamily="18" charset="0"/>
              </a:rPr>
              <a:t>-Remind Officers to introduce themselves and Key Club to their school principal </a:t>
            </a:r>
          </a:p>
          <a:p>
            <a:pPr eaLnBrk="1" hangingPunct="1">
              <a:spcBef>
                <a:spcPct val="0"/>
              </a:spcBef>
            </a:pPr>
            <a:r>
              <a:rPr lang="en-US" baseline="0" dirty="0" smtClean="0">
                <a:latin typeface="Times New Roman" pitchFamily="18" charset="0"/>
              </a:rPr>
              <a:t>-If the school has morning news, talk to the producer and get Key Club mentioned to advertise meetings</a:t>
            </a:r>
          </a:p>
          <a:p>
            <a:pPr eaLnBrk="1" hangingPunct="1">
              <a:spcBef>
                <a:spcPct val="0"/>
              </a:spcBef>
            </a:pPr>
            <a:r>
              <a:rPr lang="en-US" baseline="0" dirty="0" smtClean="0">
                <a:latin typeface="Times New Roman" pitchFamily="18" charset="0"/>
              </a:rPr>
              <a:t>-Have officers set posters up around school</a:t>
            </a:r>
          </a:p>
          <a:p>
            <a:pPr eaLnBrk="1" hangingPunct="1">
              <a:spcBef>
                <a:spcPct val="0"/>
              </a:spcBef>
            </a:pPr>
            <a:r>
              <a:rPr lang="en-US" baseline="0" dirty="0" smtClean="0">
                <a:latin typeface="Times New Roman" pitchFamily="18" charset="0"/>
              </a:rPr>
              <a:t>-Have members attend Kiwanis Meetings, they not only learn more about Kiwanis, but also build relationships with the clubs members</a:t>
            </a:r>
          </a:p>
          <a:p>
            <a:pPr eaLnBrk="1" hangingPunct="1">
              <a:spcBef>
                <a:spcPct val="0"/>
              </a:spcBef>
            </a:pPr>
            <a:endParaRPr lang="en-US" dirty="0" smtClean="0">
              <a:latin typeface="Times New Roman" pitchFamily="18" charset="0"/>
            </a:endParaRPr>
          </a:p>
        </p:txBody>
      </p:sp>
    </p:spTree>
    <p:extLst>
      <p:ext uri="{BB962C8B-B14F-4D97-AF65-F5344CB8AC3E}">
        <p14:creationId xmlns:p14="http://schemas.microsoft.com/office/powerpoint/2010/main" xmlns="" val="3216973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Club bylaws are a crucial resource for</a:t>
            </a:r>
            <a:r>
              <a:rPr lang="en-US" baseline="0" dirty="0" smtClean="0"/>
              <a:t> your club to run</a:t>
            </a:r>
          </a:p>
          <a:p>
            <a:pPr eaLnBrk="1" hangingPunct="1">
              <a:spcBef>
                <a:spcPct val="0"/>
              </a:spcBef>
            </a:pPr>
            <a:r>
              <a:rPr lang="en-US" baseline="0" dirty="0" smtClean="0"/>
              <a:t>-Dictate your club’s dues (on top of international and district dues)</a:t>
            </a:r>
          </a:p>
          <a:p>
            <a:pPr eaLnBrk="1" hangingPunct="1">
              <a:spcBef>
                <a:spcPct val="0"/>
              </a:spcBef>
            </a:pPr>
            <a:r>
              <a:rPr lang="en-US" baseline="0" dirty="0" smtClean="0"/>
              <a:t>-Allow members to have a voice in how the club should operate</a:t>
            </a:r>
          </a:p>
          <a:p>
            <a:pPr eaLnBrk="1" hangingPunct="1">
              <a:spcBef>
                <a:spcPct val="0"/>
              </a:spcBef>
            </a:pPr>
            <a:r>
              <a:rPr lang="en-US" baseline="0" dirty="0" smtClean="0"/>
              <a:t>-Make club operations official with Key Club International</a:t>
            </a:r>
          </a:p>
          <a:p>
            <a:pPr eaLnBrk="1" hangingPunct="1">
              <a:spcBef>
                <a:spcPct val="0"/>
              </a:spcBef>
            </a:pPr>
            <a:endParaRPr lang="en-US" baseline="0" dirty="0" smtClean="0"/>
          </a:p>
          <a:p>
            <a:pPr eaLnBrk="1" hangingPunct="1">
              <a:spcBef>
                <a:spcPct val="0"/>
              </a:spcBef>
            </a:pPr>
            <a:r>
              <a:rPr lang="en-US" baseline="0" dirty="0" smtClean="0"/>
              <a:t>If you can’t find your original Bylaws, contact your Zone Administrator or Lt. Governor and they will be glad to find them for you. </a:t>
            </a:r>
          </a:p>
          <a:p>
            <a:pPr eaLnBrk="1" hangingPunct="1">
              <a:spcBef>
                <a:spcPct val="0"/>
              </a:spcBef>
            </a:pPr>
            <a:r>
              <a:rPr lang="en-US" baseline="0" dirty="0" smtClean="0"/>
              <a:t>You can find their contact information on the Florida Key Club website (floridakeyclub.org) under the tab District Officers</a:t>
            </a:r>
          </a:p>
          <a:p>
            <a:pPr eaLnBrk="1" hangingPunct="1">
              <a:spcBef>
                <a:spcPct val="0"/>
              </a:spcBef>
            </a:pPr>
            <a:endParaRPr lang="en-US" baseline="0" dirty="0" smtClean="0"/>
          </a:p>
          <a:p>
            <a:pPr eaLnBrk="1" hangingPunct="1">
              <a:spcBef>
                <a:spcPct val="0"/>
              </a:spcBef>
            </a:pPr>
            <a:endParaRPr lang="en-US" baseline="0" dirty="0" smtClean="0"/>
          </a:p>
          <a:p>
            <a:pPr eaLnBrk="1" hangingPunct="1">
              <a:spcBef>
                <a:spcPct val="0"/>
              </a:spcBef>
            </a:pPr>
            <a:r>
              <a:rPr lang="en-US" baseline="0" dirty="0" smtClean="0"/>
              <a:t>They can be found on the Florida Key Club website, on the Documents and Resources tab under “Club Building and Improvement”</a:t>
            </a:r>
          </a:p>
          <a:p>
            <a:pPr eaLnBrk="1" hangingPunct="1">
              <a:spcBef>
                <a:spcPct val="0"/>
              </a:spcBef>
            </a:pPr>
            <a:endParaRPr lang="en-US" dirty="0"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A9C7F4-73FC-4B49-8C58-C51FCAC65612}" type="slidenum">
              <a:rPr lang="en-US" smtClean="0"/>
              <a:pPr fontAlgn="base">
                <a:spcBef>
                  <a:spcPct val="0"/>
                </a:spcBef>
                <a:spcAft>
                  <a:spcPct val="0"/>
                </a:spcAft>
                <a:defRPr/>
              </a:pPr>
              <a:t>6</a:t>
            </a:fld>
            <a:endParaRPr lang="en-US" dirty="0" smtClean="0"/>
          </a:p>
        </p:txBody>
      </p:sp>
    </p:spTree>
    <p:extLst>
      <p:ext uri="{BB962C8B-B14F-4D97-AF65-F5344CB8AC3E}">
        <p14:creationId xmlns:p14="http://schemas.microsoft.com/office/powerpoint/2010/main" xmlns="" val="4015420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a:t>
            </a:r>
            <a:r>
              <a:rPr lang="en-US" baseline="0" dirty="0" smtClean="0"/>
              <a:t> Board of Directors is compromised of the President, Vice President, Secretary, Treasurer, Bulletin Editor, and the four  Class Representatives.</a:t>
            </a:r>
          </a:p>
          <a:p>
            <a:pPr eaLnBrk="1" hangingPunct="1">
              <a:spcBef>
                <a:spcPct val="0"/>
              </a:spcBef>
            </a:pPr>
            <a:endParaRPr lang="en-US" baseline="0" dirty="0" smtClean="0"/>
          </a:p>
          <a:p>
            <a:pPr eaLnBrk="1" hangingPunct="1">
              <a:spcBef>
                <a:spcPct val="0"/>
              </a:spcBef>
            </a:pPr>
            <a:r>
              <a:rPr lang="en-US" baseline="0" dirty="0" smtClean="0"/>
              <a:t>Hold officers accountable for how the club is doing. If an officer is not doing his or her job, let them know and explain to them how they can improve. If they still are not doing their duties, ask them politely to step down for the good of the club. </a:t>
            </a:r>
          </a:p>
          <a:p>
            <a:pPr eaLnBrk="1" hangingPunct="1">
              <a:spcBef>
                <a:spcPct val="0"/>
              </a:spcBef>
            </a:pPr>
            <a:endParaRPr lang="en-US" dirty="0" smtClean="0"/>
          </a:p>
          <a:p>
            <a:pPr eaLnBrk="1" hangingPunct="1">
              <a:spcBef>
                <a:spcPct val="0"/>
              </a:spcBef>
            </a:pPr>
            <a:r>
              <a:rPr lang="en-US" dirty="0" smtClean="0"/>
              <a:t>“Co” Officers aren’t bad to have, but it isn’t advised to have them. Under the OIF (Officer Information Form) you can only list</a:t>
            </a:r>
          </a:p>
          <a:p>
            <a:pPr eaLnBrk="1" hangingPunct="1">
              <a:spcBef>
                <a:spcPct val="0"/>
              </a:spcBef>
            </a:pPr>
            <a:r>
              <a:rPr lang="en-US" dirty="0" smtClean="0"/>
              <a:t>one</a:t>
            </a:r>
            <a:r>
              <a:rPr lang="en-US" baseline="0" dirty="0" smtClean="0"/>
              <a:t> officer, causing only one officer to get the recognition they deserve. Try to avoid this.</a:t>
            </a:r>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solidFill>
                  <a:srgbClr val="FF0000"/>
                </a:solidFill>
              </a:rPr>
              <a:t>Club officer duties can be found on the Florida Key Club website, under the documents and resources tab.</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2E936D-3A7B-435F-8918-13918F255AF6}" type="slidenum">
              <a:rPr lang="en-US" smtClean="0"/>
              <a:pPr fontAlgn="base">
                <a:spcBef>
                  <a:spcPct val="0"/>
                </a:spcBef>
                <a:spcAft>
                  <a:spcPct val="0"/>
                </a:spcAft>
                <a:defRPr/>
              </a:pPr>
              <a:t>7</a:t>
            </a:fld>
            <a:endParaRPr lang="en-US" dirty="0" smtClean="0"/>
          </a:p>
        </p:txBody>
      </p:sp>
    </p:spTree>
    <p:extLst>
      <p:ext uri="{BB962C8B-B14F-4D97-AF65-F5344CB8AC3E}">
        <p14:creationId xmlns:p14="http://schemas.microsoft.com/office/powerpoint/2010/main" xmlns="" val="3867807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Try to have both</a:t>
            </a:r>
            <a:r>
              <a:rPr lang="en-US" baseline="0" dirty="0" smtClean="0"/>
              <a:t> officer meetings, and full club meetings.</a:t>
            </a:r>
            <a:endParaRPr lang="en-US" dirty="0" smtClean="0"/>
          </a:p>
          <a:p>
            <a:pPr eaLnBrk="1" hangingPunct="1">
              <a:spcBef>
                <a:spcPct val="0"/>
              </a:spcBef>
            </a:pPr>
            <a:r>
              <a:rPr lang="en-US" dirty="0" smtClean="0"/>
              <a:t>Meetings</a:t>
            </a:r>
            <a:r>
              <a:rPr lang="en-US" baseline="0" dirty="0" smtClean="0"/>
              <a:t> should be an appropriate length- not too long not too short</a:t>
            </a:r>
          </a:p>
          <a:p>
            <a:pPr eaLnBrk="1" hangingPunct="1">
              <a:spcBef>
                <a:spcPct val="0"/>
              </a:spcBef>
            </a:pPr>
            <a:r>
              <a:rPr lang="en-US" baseline="0" dirty="0" smtClean="0"/>
              <a:t>Get members involved! Use ice breakers and get them to know each other, or make it a formal meeting where members can come dressed business professional! They love it.</a:t>
            </a:r>
          </a:p>
          <a:p>
            <a:pPr eaLnBrk="1" hangingPunct="1">
              <a:spcBef>
                <a:spcPct val="0"/>
              </a:spcBef>
            </a:pPr>
            <a:endParaRPr lang="en-US" baseline="0" dirty="0" smtClean="0"/>
          </a:p>
          <a:p>
            <a:pPr eaLnBrk="1" hangingPunct="1">
              <a:spcBef>
                <a:spcPct val="0"/>
              </a:spcBef>
            </a:pPr>
            <a:r>
              <a:rPr lang="en-US" baseline="0" dirty="0" smtClean="0"/>
              <a:t>Always remind your officers to let members play a part in the planning and carrying out of events, it not only gets them more involved, but it takes all of the pressure off of the officers. </a:t>
            </a:r>
            <a:endParaRPr lang="en-US" dirty="0"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D58970-74C3-4438-BEE0-818FAB45207A}" type="slidenum">
              <a:rPr lang="en-US" smtClean="0"/>
              <a:pPr fontAlgn="base">
                <a:spcBef>
                  <a:spcPct val="0"/>
                </a:spcBef>
                <a:spcAft>
                  <a:spcPct val="0"/>
                </a:spcAft>
                <a:defRPr/>
              </a:pPr>
              <a:t>8</a:t>
            </a:fld>
            <a:endParaRPr lang="en-US" dirty="0" smtClean="0"/>
          </a:p>
        </p:txBody>
      </p:sp>
    </p:spTree>
    <p:extLst>
      <p:ext uri="{BB962C8B-B14F-4D97-AF65-F5344CB8AC3E}">
        <p14:creationId xmlns:p14="http://schemas.microsoft.com/office/powerpoint/2010/main" xmlns="" val="3935974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Should not plan projects at board meetings.</a:t>
            </a:r>
          </a:p>
          <a:p>
            <a:pPr marL="0" lvl="0" indent="0" algn="l" defTabSz="914400" fontAlgn="base">
              <a:spcBef>
                <a:spcPct val="20000"/>
              </a:spcBef>
              <a:spcAft>
                <a:spcPct val="0"/>
              </a:spcAft>
              <a:buSzPct val="100000"/>
              <a:buFont typeface="Arial"/>
              <a:buNone/>
            </a:pPr>
            <a:r>
              <a:rPr lang="en-US" sz="2400" dirty="0" smtClean="0">
                <a:latin typeface="Century Gothic"/>
                <a:ea typeface="Arial" charset="0"/>
                <a:cs typeface="Century Gothic"/>
              </a:rPr>
              <a:t>Work with you board to:</a:t>
            </a:r>
          </a:p>
          <a:p>
            <a:pPr marL="457200" lvl="1" indent="0" algn="l" defTabSz="914400" fontAlgn="base">
              <a:spcBef>
                <a:spcPct val="20000"/>
              </a:spcBef>
              <a:spcAft>
                <a:spcPct val="0"/>
              </a:spcAft>
              <a:buSzPct val="100000"/>
              <a:buFont typeface="Arial"/>
              <a:buNone/>
            </a:pPr>
            <a:r>
              <a:rPr lang="en-US" sz="2400" dirty="0" smtClean="0">
                <a:latin typeface="Century Gothic"/>
                <a:ea typeface="Arial" charset="0"/>
                <a:cs typeface="Century Gothic"/>
              </a:rPr>
              <a:t>Approve budgets </a:t>
            </a:r>
          </a:p>
          <a:p>
            <a:pPr marL="457200" lvl="1" indent="0" algn="l" defTabSz="914400" fontAlgn="base">
              <a:spcBef>
                <a:spcPct val="20000"/>
              </a:spcBef>
              <a:spcAft>
                <a:spcPct val="0"/>
              </a:spcAft>
              <a:buSzPct val="100000"/>
              <a:buFont typeface="Arial"/>
              <a:buNone/>
            </a:pPr>
            <a:r>
              <a:rPr lang="en-US" sz="2400" dirty="0" smtClean="0">
                <a:latin typeface="Century Gothic"/>
                <a:ea typeface="Arial" charset="0"/>
                <a:cs typeface="Century Gothic"/>
              </a:rPr>
              <a:t>Plan for the year </a:t>
            </a:r>
          </a:p>
          <a:p>
            <a:pPr marL="457200" lvl="1" indent="0" algn="l" defTabSz="914400" fontAlgn="base">
              <a:spcBef>
                <a:spcPct val="20000"/>
              </a:spcBef>
              <a:spcAft>
                <a:spcPct val="0"/>
              </a:spcAft>
              <a:buSzPct val="100000"/>
              <a:buFont typeface="Arial"/>
              <a:buNone/>
            </a:pPr>
            <a:r>
              <a:rPr lang="en-US" sz="2400" dirty="0" smtClean="0">
                <a:latin typeface="Century Gothic"/>
                <a:ea typeface="Arial" charset="0"/>
                <a:cs typeface="Century Gothic"/>
              </a:rPr>
              <a:t>Create a member encouragement plan</a:t>
            </a:r>
          </a:p>
          <a:p>
            <a:pPr marL="457200" lvl="1" indent="0" algn="l" defTabSz="914400" fontAlgn="base">
              <a:spcBef>
                <a:spcPct val="20000"/>
              </a:spcBef>
              <a:spcAft>
                <a:spcPct val="0"/>
              </a:spcAft>
              <a:buSzPct val="100000"/>
              <a:buFont typeface="Arial"/>
              <a:buNone/>
            </a:pPr>
            <a:r>
              <a:rPr lang="en-US" sz="2400" dirty="0" smtClean="0">
                <a:latin typeface="Century Gothic"/>
                <a:ea typeface="Arial" charset="0"/>
                <a:cs typeface="Century Gothic"/>
              </a:rPr>
              <a:t>Review performance of Club Officers  </a:t>
            </a:r>
          </a:p>
          <a:p>
            <a:pPr marL="0" marR="0" lvl="1" indent="0" algn="l" defTabSz="914400" rtl="0" eaLnBrk="1" fontAlgn="base" latinLnBrk="0" hangingPunct="1">
              <a:lnSpc>
                <a:spcPct val="100000"/>
              </a:lnSpc>
              <a:spcBef>
                <a:spcPct val="0"/>
              </a:spcBef>
              <a:spcAft>
                <a:spcPct val="0"/>
              </a:spcAft>
              <a:buClrTx/>
              <a:buSzTx/>
              <a:buFontTx/>
              <a:buNone/>
              <a:tabLst/>
              <a:defRPr/>
            </a:pPr>
            <a:r>
              <a:rPr lang="en-US" b="0" baseline="0" dirty="0" smtClean="0">
                <a:solidFill>
                  <a:srgbClr val="FF0000"/>
                </a:solidFill>
              </a:rPr>
              <a:t>They are called board meetings, NOT </a:t>
            </a:r>
            <a:r>
              <a:rPr lang="en-US" b="0" baseline="0" smtClean="0">
                <a:solidFill>
                  <a:srgbClr val="FF0000"/>
                </a:solidFill>
              </a:rPr>
              <a:t>officer meetings</a:t>
            </a:r>
            <a:endParaRPr lang="en-US" b="0" dirty="0" smtClean="0">
              <a:solidFill>
                <a:srgbClr val="FF0000"/>
              </a:solidFill>
            </a:endParaRPr>
          </a:p>
          <a:p>
            <a:pPr eaLnBrk="1" hangingPunct="1">
              <a:spcBef>
                <a:spcPct val="0"/>
              </a:spcBef>
            </a:pPr>
            <a:endParaRPr lang="en-US" dirty="0"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FE326E-A009-4391-9471-D6FEE845D62F}" type="slidenum">
              <a:rPr lang="en-US" smtClean="0"/>
              <a:pPr fontAlgn="base">
                <a:spcBef>
                  <a:spcPct val="0"/>
                </a:spcBef>
                <a:spcAft>
                  <a:spcPct val="0"/>
                </a:spcAft>
                <a:defRPr/>
              </a:pPr>
              <a:t>9</a:t>
            </a:fld>
            <a:endParaRPr lang="en-US" smtClean="0"/>
          </a:p>
        </p:txBody>
      </p:sp>
    </p:spTree>
    <p:extLst>
      <p:ext uri="{BB962C8B-B14F-4D97-AF65-F5344CB8AC3E}">
        <p14:creationId xmlns:p14="http://schemas.microsoft.com/office/powerpoint/2010/main" xmlns="" val="1924118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6A01C28D-941F-4C59-88D6-04D2153BA7E8}" type="datetimeFigureOut">
              <a:rPr lang="en-US"/>
              <a:pPr>
                <a:defRPr/>
              </a:pPr>
              <a:t>8/25/2015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57A254-5116-40D8-B360-E6B0C0E970F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10D052-4B3D-4937-AC09-BBA2674E527B}" type="datetimeFigureOut">
              <a:rPr lang="en-US"/>
              <a:pPr>
                <a:defRPr/>
              </a:pPr>
              <a:t>8/25/2015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B608DF-8BDC-4873-8F02-C4DDEC8E0C0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3BA4F8-3EBF-48B2-AEF0-4C37778929F9}" type="datetimeFigureOut">
              <a:rPr lang="en-US"/>
              <a:pPr>
                <a:defRPr/>
              </a:pPr>
              <a:t>8/25/2015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CED5FA-E9C0-4C41-9BE1-DBB89A3A595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76B42A-3D2F-470B-A8D0-652FC398060D}" type="datetimeFigureOut">
              <a:rPr lang="en-US"/>
              <a:pPr>
                <a:defRPr/>
              </a:pPr>
              <a:t>8/25/2015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901A24-F497-47D0-A615-CB559B1DFF8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1336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21336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924800" cy="868362"/>
          </a:xfrm>
        </p:spPr>
        <p:txBody>
          <a:bodyPr/>
          <a:lstStyle>
            <a:lvl1pPr algn="l">
              <a:defRPr/>
            </a:lvl1pPr>
          </a:lstStyle>
          <a:p>
            <a:r>
              <a:rPr lang="en-US" dirty="0" smtClean="0"/>
              <a:t>Click to edit Master title</a:t>
            </a:r>
            <a:endParaRPr lang="en-US" dirty="0"/>
          </a:p>
        </p:txBody>
      </p:sp>
      <p:sp>
        <p:nvSpPr>
          <p:cNvPr id="3" name="Content Placeholder 2"/>
          <p:cNvSpPr>
            <a:spLocks noGrp="1"/>
          </p:cNvSpPr>
          <p:nvPr>
            <p:ph idx="1"/>
          </p:nvPr>
        </p:nvSpPr>
        <p:spPr>
          <a:xfrm>
            <a:off x="914400" y="1905000"/>
            <a:ext cx="7924800" cy="4221163"/>
          </a:xfrm>
        </p:spPr>
        <p:txBody>
          <a:bodyPr>
            <a:normAutofit/>
          </a:bodyPr>
          <a:lstStyle>
            <a:lvl1pPr>
              <a:spcBef>
                <a:spcPts val="600"/>
              </a:spcBef>
              <a:spcAft>
                <a:spcPts val="600"/>
              </a:spcAft>
              <a:buFont typeface="Wingdings" pitchFamily="2" charset="2"/>
              <a:buChar char="§"/>
              <a:defRPr sz="2800"/>
            </a:lvl1pPr>
            <a:lvl2pPr>
              <a:spcBef>
                <a:spcPts val="600"/>
              </a:spcBef>
              <a:spcAft>
                <a:spcPts val="600"/>
              </a:spcAft>
              <a:defRPr sz="2400"/>
            </a:lvl2pPr>
            <a:lvl3pPr>
              <a:spcBef>
                <a:spcPts val="600"/>
              </a:spcBef>
              <a:spcAft>
                <a:spcPts val="600"/>
              </a:spcAft>
              <a:defRPr sz="2000"/>
            </a:lvl3pPr>
            <a:lvl4pPr>
              <a:spcBef>
                <a:spcPts val="600"/>
              </a:spcBef>
              <a:spcAft>
                <a:spcPts val="600"/>
              </a:spcAft>
              <a:defRPr sz="1800"/>
            </a:lvl4pPr>
            <a:lvl5pPr>
              <a:spcBef>
                <a:spcPts val="600"/>
              </a:spcBef>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381000"/>
            <a:ext cx="19812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381000"/>
            <a:ext cx="5791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924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2133600"/>
            <a:ext cx="7772400" cy="3505200"/>
          </a:xfrm>
        </p:spPr>
        <p:txBody>
          <a:bodyPr/>
          <a:lstStyle/>
          <a:p>
            <a:pPr lvl="0"/>
            <a:endParaRPr lang="en-US" noProof="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924800" cy="868362"/>
          </a:xfrm>
        </p:spPr>
        <p:txBody>
          <a:bodyPr>
            <a:noAutofit/>
          </a:bodyPr>
          <a:lstStyle>
            <a:lvl1pPr algn="l">
              <a:defRPr sz="3400">
                <a:solidFill>
                  <a:schemeClr val="bg1"/>
                </a:solidFill>
                <a:latin typeface="Verdana-Bold"/>
              </a:defRPr>
            </a:lvl1pPr>
          </a:lstStyle>
          <a:p>
            <a:r>
              <a:rPr lang="en-US" dirty="0" smtClean="0"/>
              <a:t>Click to edit Master title</a:t>
            </a:r>
            <a:endParaRPr lang="en-US" dirty="0"/>
          </a:p>
        </p:txBody>
      </p:sp>
      <p:sp>
        <p:nvSpPr>
          <p:cNvPr id="3" name="Content Placeholder 2"/>
          <p:cNvSpPr>
            <a:spLocks noGrp="1"/>
          </p:cNvSpPr>
          <p:nvPr>
            <p:ph idx="1"/>
          </p:nvPr>
        </p:nvSpPr>
        <p:spPr>
          <a:xfrm>
            <a:off x="914400" y="1752600"/>
            <a:ext cx="7924800" cy="4373563"/>
          </a:xfrm>
        </p:spPr>
        <p:txBody>
          <a:bodyPr>
            <a:normAutofit/>
          </a:bodyPr>
          <a:lstStyle>
            <a:lvl1pPr>
              <a:spcBef>
                <a:spcPts val="600"/>
              </a:spcBef>
              <a:spcAft>
                <a:spcPts val="600"/>
              </a:spcAft>
              <a:buFont typeface="Wingdings" pitchFamily="2" charset="2"/>
              <a:buChar char="§"/>
              <a:defRPr sz="2800"/>
            </a:lvl1pPr>
            <a:lvl2pPr>
              <a:spcBef>
                <a:spcPts val="600"/>
              </a:spcBef>
              <a:spcAft>
                <a:spcPts val="600"/>
              </a:spcAft>
              <a:defRPr sz="2400"/>
            </a:lvl2pPr>
            <a:lvl3pPr>
              <a:spcBef>
                <a:spcPts val="600"/>
              </a:spcBef>
              <a:spcAft>
                <a:spcPts val="600"/>
              </a:spcAft>
              <a:defRPr sz="2000"/>
            </a:lvl3pPr>
            <a:lvl4pPr>
              <a:spcBef>
                <a:spcPts val="600"/>
              </a:spcBef>
              <a:spcAft>
                <a:spcPts val="600"/>
              </a:spcAft>
              <a:defRPr sz="1800"/>
            </a:lvl4pPr>
            <a:lvl5pPr>
              <a:spcBef>
                <a:spcPts val="600"/>
              </a:spcBef>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29F1D40-CE04-400C-80B8-632BB3B834A1}" type="datetimeFigureOut">
              <a:rPr lang="en-US"/>
              <a:pPr>
                <a:defRPr/>
              </a:pPr>
              <a:t>8/25/2015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CBF64A-3225-47A4-901A-0347B88A64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3F7FC46-6CC4-4A28-B1CA-DA307666BA06}" type="datetimeFigureOut">
              <a:rPr lang="en-US"/>
              <a:pPr>
                <a:defRPr/>
              </a:pPr>
              <a:t>8/25/2015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20AE677-8B16-43A6-9F23-4FEE4680AA9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1A54ECB-E8F2-470C-9BFF-8828B9FA0122}" type="datetimeFigureOut">
              <a:rPr lang="en-US"/>
              <a:pPr>
                <a:defRPr/>
              </a:pPr>
              <a:t>8/25/2015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7C1F7A2-4A01-4165-86B1-7403D67C133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1F6A6A2-9BC5-4D75-A9AB-40C80DF01C7C}" type="datetimeFigureOut">
              <a:rPr lang="en-US"/>
              <a:pPr>
                <a:defRPr/>
              </a:pPr>
              <a:t>8/25/2015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F25A0F0-D49B-432F-8F64-C2F7980C04D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71EEA30-041D-44D5-80D7-49362E7C9F34}" type="datetimeFigureOut">
              <a:rPr lang="en-US"/>
              <a:pPr>
                <a:defRPr/>
              </a:pPr>
              <a:t>8/25/2015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E35E801-5E48-41B4-8F6D-EF42DA0C46D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9F98C68-83A1-4C87-947B-6046771C14F3}" type="datetimeFigureOut">
              <a:rPr lang="en-US"/>
              <a:pPr>
                <a:defRPr/>
              </a:pPr>
              <a:t>8/25/2015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D484BE-17C9-4107-9DDD-40DF5414F86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457200"/>
            <a:ext cx="79248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a:t>
            </a:r>
          </a:p>
        </p:txBody>
      </p:sp>
      <p:sp>
        <p:nvSpPr>
          <p:cNvPr id="1027" name="Text Placeholder 2"/>
          <p:cNvSpPr>
            <a:spLocks noGrp="1"/>
          </p:cNvSpPr>
          <p:nvPr>
            <p:ph type="body" idx="1"/>
          </p:nvPr>
        </p:nvSpPr>
        <p:spPr bwMode="auto">
          <a:xfrm>
            <a:off x="914400" y="1600200"/>
            <a:ext cx="7924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7DE1FDE-B55A-4F12-8696-0DEA30964EAD}" type="datetimeFigureOut">
              <a:rPr lang="en-US"/>
              <a:pPr>
                <a:defRPr/>
              </a:pPr>
              <a:t>8/25/2015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C05C14E-5A7F-4A09-A220-39E45E3279A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4" r:id="rId1"/>
    <p:sldLayoutId id="2147483784" r:id="rId2"/>
    <p:sldLayoutId id="2147483785"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txStyles>
    <p:titleStyle>
      <a:lvl1pPr algn="l" rtl="0" eaLnBrk="0" fontAlgn="base" hangingPunct="0">
        <a:spcBef>
          <a:spcPct val="0"/>
        </a:spcBef>
        <a:spcAft>
          <a:spcPct val="0"/>
        </a:spcAft>
        <a:defRPr sz="4000" b="1" kern="1200">
          <a:solidFill>
            <a:schemeClr val="tx1"/>
          </a:solidFill>
          <a:latin typeface="Verdana" pitchFamily="34" charset="0"/>
          <a:ea typeface="+mj-ea"/>
          <a:cs typeface="+mj-cs"/>
        </a:defRPr>
      </a:lvl1pPr>
      <a:lvl2pPr algn="l" rtl="0" eaLnBrk="0" fontAlgn="base" hangingPunct="0">
        <a:spcBef>
          <a:spcPct val="0"/>
        </a:spcBef>
        <a:spcAft>
          <a:spcPct val="0"/>
        </a:spcAft>
        <a:defRPr sz="4000" b="1">
          <a:solidFill>
            <a:schemeClr val="tx1"/>
          </a:solidFill>
          <a:latin typeface="Verdana" pitchFamily="34" charset="0"/>
        </a:defRPr>
      </a:lvl2pPr>
      <a:lvl3pPr algn="l" rtl="0" eaLnBrk="0" fontAlgn="base" hangingPunct="0">
        <a:spcBef>
          <a:spcPct val="0"/>
        </a:spcBef>
        <a:spcAft>
          <a:spcPct val="0"/>
        </a:spcAft>
        <a:defRPr sz="4000" b="1">
          <a:solidFill>
            <a:schemeClr val="tx1"/>
          </a:solidFill>
          <a:latin typeface="Verdana" pitchFamily="34" charset="0"/>
        </a:defRPr>
      </a:lvl3pPr>
      <a:lvl4pPr algn="l" rtl="0" eaLnBrk="0" fontAlgn="base" hangingPunct="0">
        <a:spcBef>
          <a:spcPct val="0"/>
        </a:spcBef>
        <a:spcAft>
          <a:spcPct val="0"/>
        </a:spcAft>
        <a:defRPr sz="4000" b="1">
          <a:solidFill>
            <a:schemeClr val="tx1"/>
          </a:solidFill>
          <a:latin typeface="Verdana" pitchFamily="34" charset="0"/>
        </a:defRPr>
      </a:lvl4pPr>
      <a:lvl5pPr algn="l" rtl="0" eaLnBrk="0" fontAlgn="base" hangingPunct="0">
        <a:spcBef>
          <a:spcPct val="0"/>
        </a:spcBef>
        <a:spcAft>
          <a:spcPct val="0"/>
        </a:spcAft>
        <a:defRPr sz="4000" b="1">
          <a:solidFill>
            <a:schemeClr val="tx1"/>
          </a:solidFill>
          <a:latin typeface="Verdana" pitchFamily="34" charset="0"/>
        </a:defRPr>
      </a:lvl5pPr>
      <a:lvl6pPr marL="457200" algn="l" rtl="0" fontAlgn="base">
        <a:spcBef>
          <a:spcPct val="0"/>
        </a:spcBef>
        <a:spcAft>
          <a:spcPct val="0"/>
        </a:spcAft>
        <a:defRPr sz="4000" b="1">
          <a:solidFill>
            <a:schemeClr val="tx1"/>
          </a:solidFill>
          <a:latin typeface="Verdana" pitchFamily="34" charset="0"/>
        </a:defRPr>
      </a:lvl6pPr>
      <a:lvl7pPr marL="914400" algn="l" rtl="0" fontAlgn="base">
        <a:spcBef>
          <a:spcPct val="0"/>
        </a:spcBef>
        <a:spcAft>
          <a:spcPct val="0"/>
        </a:spcAft>
        <a:defRPr sz="4000" b="1">
          <a:solidFill>
            <a:schemeClr val="tx1"/>
          </a:solidFill>
          <a:latin typeface="Verdana" pitchFamily="34" charset="0"/>
        </a:defRPr>
      </a:lvl7pPr>
      <a:lvl8pPr marL="1371600" algn="l" rtl="0" fontAlgn="base">
        <a:spcBef>
          <a:spcPct val="0"/>
        </a:spcBef>
        <a:spcAft>
          <a:spcPct val="0"/>
        </a:spcAft>
        <a:defRPr sz="4000" b="1">
          <a:solidFill>
            <a:schemeClr val="tx1"/>
          </a:solidFill>
          <a:latin typeface="Verdana" pitchFamily="34" charset="0"/>
        </a:defRPr>
      </a:lvl8pPr>
      <a:lvl9pPr marL="1828800" algn="l" rtl="0" fontAlgn="base">
        <a:spcBef>
          <a:spcPct val="0"/>
        </a:spcBef>
        <a:spcAft>
          <a:spcPct val="0"/>
        </a:spcAft>
        <a:defRPr sz="4000" b="1">
          <a:solidFill>
            <a:schemeClr val="tx1"/>
          </a:solidFill>
          <a:latin typeface="Verdana" pitchFamily="34" charset="0"/>
        </a:defRPr>
      </a:lvl9pPr>
    </p:titleStyle>
    <p:bodyStyle>
      <a:lvl1pPr marL="342900" indent="-342900" algn="l" rtl="0" eaLnBrk="0" fontAlgn="base" hangingPunct="0">
        <a:spcBef>
          <a:spcPct val="20000"/>
        </a:spcBef>
        <a:spcAft>
          <a:spcPct val="0"/>
        </a:spcAft>
        <a:buSzPct val="85000"/>
        <a:buFont typeface="Wingdings 2" pitchFamily="18" charset="2"/>
        <a:buChar char=""/>
        <a:defRPr sz="3200" kern="1200">
          <a:solidFill>
            <a:schemeClr val="tx1"/>
          </a:solidFill>
          <a:latin typeface="Palatino Linotype" pitchFamily="18"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Palatino Linotype" pitchFamily="18" charset="0"/>
          <a:ea typeface="+mn-ea"/>
          <a:cs typeface="+mn-cs"/>
        </a:defRPr>
      </a:lvl2pPr>
      <a:lvl3pPr marL="1143000" indent="-228600" algn="l" rtl="0" eaLnBrk="0" fontAlgn="base" hangingPunct="0">
        <a:spcBef>
          <a:spcPct val="20000"/>
        </a:spcBef>
        <a:spcAft>
          <a:spcPct val="0"/>
        </a:spcAft>
        <a:buFont typeface="Wingdings" pitchFamily="2" charset="2"/>
        <a:buChar char="§"/>
        <a:defRPr sz="2400" kern="1200">
          <a:solidFill>
            <a:schemeClr val="tx1"/>
          </a:solidFill>
          <a:latin typeface="Palatino Linotype" pitchFamily="18"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Palatino Linotype" pitchFamily="18"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Palatino Linotype"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3" name="Rectangle 29"/>
          <p:cNvSpPr>
            <a:spLocks noChangeArrowheads="1"/>
          </p:cNvSpPr>
          <p:nvPr userDrawn="1"/>
        </p:nvSpPr>
        <p:spPr bwMode="auto">
          <a:xfrm>
            <a:off x="0" y="0"/>
            <a:ext cx="9144000" cy="1828800"/>
          </a:xfrm>
          <a:prstGeom prst="rect">
            <a:avLst/>
          </a:prstGeom>
          <a:noFill/>
          <a:ln w="9525">
            <a:noFill/>
            <a:miter lim="800000"/>
            <a:headEnd/>
            <a:tailEnd/>
          </a:ln>
          <a:effectLst/>
        </p:spPr>
        <p:txBody>
          <a:bodyPr wrap="none" anchor="ctr"/>
          <a:lstStyle/>
          <a:p>
            <a:pPr>
              <a:defRPr/>
            </a:pPr>
            <a:endParaRPr lang="en-US" sz="2400">
              <a:solidFill>
                <a:srgbClr val="000000"/>
              </a:solidFill>
              <a:latin typeface="Times New Roman" charset="0"/>
            </a:endParaRPr>
          </a:p>
        </p:txBody>
      </p:sp>
      <p:sp>
        <p:nvSpPr>
          <p:cNvPr id="2051" name="Rectangle 2"/>
          <p:cNvSpPr>
            <a:spLocks noGrp="1" noChangeArrowheads="1"/>
          </p:cNvSpPr>
          <p:nvPr>
            <p:ph type="title"/>
          </p:nvPr>
        </p:nvSpPr>
        <p:spPr bwMode="auto">
          <a:xfrm>
            <a:off x="533400" y="381000"/>
            <a:ext cx="7924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609600" y="2133600"/>
            <a:ext cx="77724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6" name="Rectangle 32"/>
          <p:cNvSpPr>
            <a:spLocks noChangeArrowheads="1"/>
          </p:cNvSpPr>
          <p:nvPr userDrawn="1"/>
        </p:nvSpPr>
        <p:spPr bwMode="auto">
          <a:xfrm>
            <a:off x="0" y="1676400"/>
            <a:ext cx="9144000" cy="228600"/>
          </a:xfrm>
          <a:prstGeom prst="rect">
            <a:avLst/>
          </a:prstGeom>
          <a:solidFill>
            <a:srgbClr val="9A9ABC"/>
          </a:solidFill>
          <a:ln w="9525">
            <a:noFill/>
            <a:miter lim="800000"/>
            <a:headEnd/>
            <a:tailEnd/>
          </a:ln>
          <a:effectLst/>
        </p:spPr>
        <p:txBody>
          <a:bodyPr wrap="none" anchor="ctr"/>
          <a:lstStyle/>
          <a:p>
            <a:pPr>
              <a:defRPr/>
            </a:pPr>
            <a:endParaRPr lang="en-US" sz="2400">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Lst>
  <p:txStyles>
    <p:title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Verdana" pitchFamily="34" charset="0"/>
        </a:defRPr>
      </a:lvl2pPr>
      <a:lvl3pPr algn="l" rtl="0" eaLnBrk="0" fontAlgn="base" hangingPunct="0">
        <a:spcBef>
          <a:spcPct val="0"/>
        </a:spcBef>
        <a:spcAft>
          <a:spcPct val="0"/>
        </a:spcAft>
        <a:defRPr sz="3600" b="1">
          <a:solidFill>
            <a:schemeClr val="bg1"/>
          </a:solidFill>
          <a:latin typeface="Verdana" pitchFamily="34" charset="0"/>
        </a:defRPr>
      </a:lvl3pPr>
      <a:lvl4pPr algn="l" rtl="0" eaLnBrk="0" fontAlgn="base" hangingPunct="0">
        <a:spcBef>
          <a:spcPct val="0"/>
        </a:spcBef>
        <a:spcAft>
          <a:spcPct val="0"/>
        </a:spcAft>
        <a:defRPr sz="3600" b="1">
          <a:solidFill>
            <a:schemeClr val="bg1"/>
          </a:solidFill>
          <a:latin typeface="Verdana" pitchFamily="34" charset="0"/>
        </a:defRPr>
      </a:lvl4pPr>
      <a:lvl5pPr algn="l" rtl="0" eaLnBrk="0" fontAlgn="base" hangingPunct="0">
        <a:spcBef>
          <a:spcPct val="0"/>
        </a:spcBef>
        <a:spcAft>
          <a:spcPct val="0"/>
        </a:spcAft>
        <a:defRPr sz="3600" b="1">
          <a:solidFill>
            <a:schemeClr val="bg1"/>
          </a:solidFill>
          <a:latin typeface="Verdana" pitchFamily="34" charset="0"/>
        </a:defRPr>
      </a:lvl5pPr>
      <a:lvl6pPr marL="457200" algn="l" rtl="0" fontAlgn="base">
        <a:spcBef>
          <a:spcPct val="0"/>
        </a:spcBef>
        <a:spcAft>
          <a:spcPct val="0"/>
        </a:spcAft>
        <a:defRPr sz="3600" b="1">
          <a:solidFill>
            <a:schemeClr val="bg1"/>
          </a:solidFill>
          <a:latin typeface="Verdana" pitchFamily="34" charset="0"/>
        </a:defRPr>
      </a:lvl6pPr>
      <a:lvl7pPr marL="914400" algn="l" rtl="0" fontAlgn="base">
        <a:spcBef>
          <a:spcPct val="0"/>
        </a:spcBef>
        <a:spcAft>
          <a:spcPct val="0"/>
        </a:spcAft>
        <a:defRPr sz="3600" b="1">
          <a:solidFill>
            <a:schemeClr val="bg1"/>
          </a:solidFill>
          <a:latin typeface="Verdana" pitchFamily="34" charset="0"/>
        </a:defRPr>
      </a:lvl7pPr>
      <a:lvl8pPr marL="1371600" algn="l" rtl="0" fontAlgn="base">
        <a:spcBef>
          <a:spcPct val="0"/>
        </a:spcBef>
        <a:spcAft>
          <a:spcPct val="0"/>
        </a:spcAft>
        <a:defRPr sz="3600" b="1">
          <a:solidFill>
            <a:schemeClr val="bg1"/>
          </a:solidFill>
          <a:latin typeface="Verdana" pitchFamily="34" charset="0"/>
        </a:defRPr>
      </a:lvl8pPr>
      <a:lvl9pPr marL="1828800" algn="l" rtl="0" fontAlgn="base">
        <a:spcBef>
          <a:spcPct val="0"/>
        </a:spcBef>
        <a:spcAft>
          <a:spcPct val="0"/>
        </a:spcAft>
        <a:defRPr sz="3600" b="1">
          <a:solidFill>
            <a:schemeClr val="bg1"/>
          </a:solidFill>
          <a:latin typeface="Verdana" pitchFamily="34" charset="0"/>
        </a:defRPr>
      </a:lvl9pPr>
    </p:titleStyle>
    <p:bodyStyle>
      <a:lvl1pPr marL="228600" indent="-228600" algn="l" rtl="0" eaLnBrk="0" fontAlgn="base" hangingPunct="0">
        <a:spcBef>
          <a:spcPct val="20000"/>
        </a:spcBef>
        <a:spcAft>
          <a:spcPct val="0"/>
        </a:spcAft>
        <a:buChar char="•"/>
        <a:defRPr sz="2400">
          <a:solidFill>
            <a:schemeClr val="tx1"/>
          </a:solidFill>
          <a:latin typeface="+mn-lt"/>
          <a:ea typeface="+mn-ea"/>
          <a:cs typeface="+mn-cs"/>
        </a:defRPr>
      </a:lvl1pPr>
      <a:lvl2pPr marL="571500" indent="-228600" algn="l" rtl="0" eaLnBrk="0" fontAlgn="base" hangingPunct="0">
        <a:spcBef>
          <a:spcPct val="20000"/>
        </a:spcBef>
        <a:spcAft>
          <a:spcPct val="0"/>
        </a:spcAft>
        <a:buChar char="–"/>
        <a:defRPr sz="2400">
          <a:solidFill>
            <a:schemeClr val="tx1"/>
          </a:solidFill>
          <a:latin typeface="+mn-lt"/>
        </a:defRPr>
      </a:lvl2pPr>
      <a:lvl3pPr marL="971550" indent="-285750" algn="l" rtl="0" eaLnBrk="0" fontAlgn="base" hangingPunct="0">
        <a:spcBef>
          <a:spcPct val="20000"/>
        </a:spcBef>
        <a:spcAft>
          <a:spcPct val="0"/>
        </a:spcAft>
        <a:buChar char="•"/>
        <a:defRPr sz="2400">
          <a:solidFill>
            <a:schemeClr val="tx1"/>
          </a:solidFill>
          <a:latin typeface="+mn-lt"/>
        </a:defRPr>
      </a:lvl3pPr>
      <a:lvl4pPr marL="1371600" indent="-285750" algn="l" rtl="0" eaLnBrk="0" fontAlgn="base" hangingPunct="0">
        <a:spcBef>
          <a:spcPct val="20000"/>
        </a:spcBef>
        <a:spcAft>
          <a:spcPct val="0"/>
        </a:spcAft>
        <a:buChar char="–"/>
        <a:defRPr sz="2400">
          <a:solidFill>
            <a:schemeClr val="tx1"/>
          </a:solidFill>
          <a:latin typeface="+mn-lt"/>
        </a:defRPr>
      </a:lvl4pPr>
      <a:lvl5pPr marL="1714500" indent="-228600" algn="l" rtl="0" eaLnBrk="0" fontAlgn="base" hangingPunct="0">
        <a:spcBef>
          <a:spcPct val="20000"/>
        </a:spcBef>
        <a:spcAft>
          <a:spcPct val="0"/>
        </a:spcAft>
        <a:buChar char="»"/>
        <a:defRPr sz="2400">
          <a:solidFill>
            <a:schemeClr val="tx1"/>
          </a:solidFill>
          <a:latin typeface="+mn-lt"/>
        </a:defRPr>
      </a:lvl5pPr>
      <a:lvl6pPr marL="2171700" indent="-228600" algn="l" rtl="0" fontAlgn="base">
        <a:spcBef>
          <a:spcPct val="20000"/>
        </a:spcBef>
        <a:spcAft>
          <a:spcPct val="0"/>
        </a:spcAft>
        <a:buChar char="»"/>
        <a:defRPr sz="2400">
          <a:solidFill>
            <a:schemeClr val="tx1"/>
          </a:solidFill>
          <a:latin typeface="+mn-lt"/>
        </a:defRPr>
      </a:lvl6pPr>
      <a:lvl7pPr marL="2628900" indent="-228600" algn="l" rtl="0" fontAlgn="base">
        <a:spcBef>
          <a:spcPct val="20000"/>
        </a:spcBef>
        <a:spcAft>
          <a:spcPct val="0"/>
        </a:spcAft>
        <a:buChar char="»"/>
        <a:defRPr sz="2400">
          <a:solidFill>
            <a:schemeClr val="tx1"/>
          </a:solidFill>
          <a:latin typeface="+mn-lt"/>
        </a:defRPr>
      </a:lvl7pPr>
      <a:lvl8pPr marL="3086100" indent="-228600" algn="l" rtl="0" fontAlgn="base">
        <a:spcBef>
          <a:spcPct val="20000"/>
        </a:spcBef>
        <a:spcAft>
          <a:spcPct val="0"/>
        </a:spcAft>
        <a:buChar char="»"/>
        <a:defRPr sz="2400">
          <a:solidFill>
            <a:schemeClr val="tx1"/>
          </a:solidFill>
          <a:latin typeface="+mn-lt"/>
        </a:defRPr>
      </a:lvl8pPr>
      <a:lvl9pPr marL="35433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2.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floridakeyclub.or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26.wmf"/></Relationships>
</file>

<file path=ppt/slides/_rels/slide14.xml.rels><?xml version="1.0" encoding="UTF-8" standalone="yes"?>
<Relationships xmlns="http://schemas.openxmlformats.org/package/2006/relationships"><Relationship Id="rId3" Type="http://schemas.openxmlformats.org/officeDocument/2006/relationships/hyperlink" Target="FloridaKeyClub.or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19.xml"/><Relationship Id="rId5" Type="http://schemas.openxmlformats.org/officeDocument/2006/relationships/image" Target="../media/image2.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hyperlink" Target="Floridakeyclub.org"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37.jpeg"/><Relationship Id="rId4" Type="http://schemas.openxmlformats.org/officeDocument/2006/relationships/hyperlink" Target="keyclub.org"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9.png"/><Relationship Id="rId11" Type="http://schemas.openxmlformats.org/officeDocument/2006/relationships/image" Target="../media/image2.pn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1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32"/>
          <p:cNvSpPr>
            <a:spLocks noChangeArrowheads="1"/>
          </p:cNvSpPr>
          <p:nvPr/>
        </p:nvSpPr>
        <p:spPr bwMode="auto">
          <a:xfrm>
            <a:off x="-152400" y="0"/>
            <a:ext cx="9322954" cy="1905000"/>
          </a:xfrm>
          <a:prstGeom prst="rect">
            <a:avLst/>
          </a:prstGeom>
          <a:solidFill>
            <a:srgbClr val="139DEB"/>
          </a:solidFill>
          <a:ln w="9525">
            <a:noFill/>
            <a:miter lim="800000"/>
            <a:headEnd/>
            <a:tailEnd/>
          </a:ln>
        </p:spPr>
        <p:txBody>
          <a:bodyPr wrap="none" anchor="ctr"/>
          <a:lstStyle/>
          <a:p>
            <a:endParaRPr lang="en-US" sz="2400" dirty="0">
              <a:solidFill>
                <a:srgbClr val="000000"/>
              </a:solidFill>
              <a:latin typeface="Times New Roman" pitchFamily="18" charset="0"/>
            </a:endParaRPr>
          </a:p>
        </p:txBody>
      </p:sp>
      <p:sp>
        <p:nvSpPr>
          <p:cNvPr id="17411" name="Rectangle 4"/>
          <p:cNvSpPr>
            <a:spLocks noChangeArrowheads="1"/>
          </p:cNvSpPr>
          <p:nvPr/>
        </p:nvSpPr>
        <p:spPr bwMode="auto">
          <a:xfrm>
            <a:off x="533400" y="304800"/>
            <a:ext cx="7924800" cy="1143000"/>
          </a:xfrm>
          <a:prstGeom prst="rect">
            <a:avLst/>
          </a:prstGeom>
          <a:noFill/>
          <a:ln w="9525">
            <a:noFill/>
            <a:miter lim="800000"/>
            <a:headEnd/>
            <a:tailEnd/>
          </a:ln>
        </p:spPr>
        <p:txBody>
          <a:bodyPr anchor="ctr"/>
          <a:lstStyle/>
          <a:p>
            <a:pPr algn="ctr"/>
            <a:r>
              <a:rPr lang="en-US" sz="4400" i="1" dirty="0" smtClean="0">
                <a:solidFill>
                  <a:schemeClr val="bg1"/>
                </a:solidFill>
                <a:latin typeface="Garamond"/>
                <a:cs typeface="Garamond"/>
              </a:rPr>
              <a:t>Kiwanis and Faculty Advisors</a:t>
            </a:r>
            <a:endParaRPr lang="en-US" sz="4400" i="1" dirty="0">
              <a:solidFill>
                <a:schemeClr val="bg1"/>
              </a:solidFill>
              <a:latin typeface="Garamond"/>
              <a:cs typeface="Garamond"/>
            </a:endParaRPr>
          </a:p>
        </p:txBody>
      </p:sp>
      <p:pic>
        <p:nvPicPr>
          <p:cNvPr id="4" name="Picture 3"/>
          <p:cNvPicPr>
            <a:picLocks noChangeAspect="1"/>
          </p:cNvPicPr>
          <p:nvPr/>
        </p:nvPicPr>
        <p:blipFill>
          <a:blip r:embed="rId3"/>
          <a:stretch>
            <a:fillRect/>
          </a:stretch>
        </p:blipFill>
        <p:spPr>
          <a:xfrm>
            <a:off x="2320858" y="2362200"/>
            <a:ext cx="3927542" cy="3886200"/>
          </a:xfrm>
          <a:prstGeom prst="rect">
            <a:avLst/>
          </a:prstGeom>
        </p:spPr>
      </p:pic>
      <p:pic>
        <p:nvPicPr>
          <p:cNvPr id="6" name="Picture 5"/>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81000" y="1600200"/>
            <a:ext cx="9144000"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30" name="Picture 2" descr="U:\SOAP\gbidgood\Growth\SLP NCB Process Presentation\core members.jpg"/>
          <p:cNvPicPr>
            <a:picLocks noChangeAspect="1" noChangeArrowheads="1"/>
          </p:cNvPicPr>
          <p:nvPr/>
        </p:nvPicPr>
        <p:blipFill>
          <a:blip r:embed="rId3" cstate="print"/>
          <a:srcRect/>
          <a:stretch>
            <a:fillRect/>
          </a:stretch>
        </p:blipFill>
        <p:spPr bwMode="auto">
          <a:xfrm>
            <a:off x="10515600" y="3810000"/>
            <a:ext cx="2543175" cy="1644650"/>
          </a:xfrm>
          <a:prstGeom prst="rect">
            <a:avLst/>
          </a:prstGeom>
          <a:noFill/>
          <a:ln w="9525">
            <a:noFill/>
            <a:miter lim="800000"/>
            <a:headEnd/>
            <a:tailEnd/>
          </a:ln>
        </p:spPr>
      </p:pic>
      <p:sp>
        <p:nvSpPr>
          <p:cNvPr id="26626" name="Rectangle 32"/>
          <p:cNvSpPr>
            <a:spLocks noChangeArrowheads="1"/>
          </p:cNvSpPr>
          <p:nvPr/>
        </p:nvSpPr>
        <p:spPr bwMode="auto">
          <a:xfrm>
            <a:off x="0" y="0"/>
            <a:ext cx="9144000" cy="1143000"/>
          </a:xfrm>
          <a:prstGeom prst="rect">
            <a:avLst/>
          </a:prstGeom>
          <a:solidFill>
            <a:srgbClr val="139DEB"/>
          </a:solidFill>
          <a:ln w="9525">
            <a:noFill/>
            <a:miter lim="800000"/>
            <a:headEnd/>
            <a:tailEnd/>
          </a:ln>
        </p:spPr>
        <p:txBody>
          <a:bodyPr wrap="none" anchor="ctr"/>
          <a:lstStyle/>
          <a:p>
            <a:endParaRPr lang="en-US" sz="2400" dirty="0">
              <a:solidFill>
                <a:srgbClr val="000000"/>
              </a:solidFill>
              <a:latin typeface="Times New Roman" pitchFamily="18" charset="0"/>
            </a:endParaRPr>
          </a:p>
        </p:txBody>
      </p:sp>
      <p:sp>
        <p:nvSpPr>
          <p:cNvPr id="26627" name="Title 1"/>
          <p:cNvSpPr>
            <a:spLocks noGrp="1"/>
          </p:cNvSpPr>
          <p:nvPr>
            <p:ph type="title"/>
          </p:nvPr>
        </p:nvSpPr>
        <p:spPr>
          <a:xfrm>
            <a:off x="457200" y="0"/>
            <a:ext cx="7924800" cy="868363"/>
          </a:xfrm>
        </p:spPr>
        <p:txBody>
          <a:bodyPr/>
          <a:lstStyle/>
          <a:p>
            <a:pPr eaLnBrk="1" hangingPunct="1"/>
            <a:r>
              <a:rPr lang="en-US" b="0" dirty="0" smtClean="0">
                <a:latin typeface="Verdana" pitchFamily="34" charset="0"/>
                <a:ea typeface="Verdana" pitchFamily="34" charset="0"/>
                <a:cs typeface="Verdana" pitchFamily="34" charset="0"/>
              </a:rPr>
              <a:t>Club Operations</a:t>
            </a:r>
          </a:p>
        </p:txBody>
      </p:sp>
      <p:sp>
        <p:nvSpPr>
          <p:cNvPr id="26628" name="Content Placeholder 2"/>
          <p:cNvSpPr>
            <a:spLocks noGrp="1"/>
          </p:cNvSpPr>
          <p:nvPr>
            <p:ph idx="1"/>
          </p:nvPr>
        </p:nvSpPr>
        <p:spPr>
          <a:xfrm>
            <a:off x="228600" y="1371600"/>
            <a:ext cx="8610600" cy="3962400"/>
          </a:xfrm>
        </p:spPr>
        <p:txBody>
          <a:bodyPr>
            <a:normAutofit lnSpcReduction="10000"/>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Committees</a:t>
            </a:r>
          </a:p>
          <a:p>
            <a:pPr lvl="1" eaLnBrk="1" hangingPunct="1"/>
            <a:r>
              <a:rPr lang="en-US" dirty="0" smtClean="0">
                <a:latin typeface="Verdana" panose="020B0604030504040204" pitchFamily="34" charset="0"/>
                <a:ea typeface="Verdana" panose="020B0604030504040204" pitchFamily="34" charset="0"/>
                <a:cs typeface="Verdana" panose="020B0604030504040204" pitchFamily="34" charset="0"/>
              </a:rPr>
              <a:t>The </a:t>
            </a:r>
            <a:r>
              <a:rPr lang="en-US" dirty="0" smtClean="0">
                <a:solidFill>
                  <a:srgbClr val="139DEB"/>
                </a:solidFill>
                <a:latin typeface="Verdana" panose="020B0604030504040204" pitchFamily="34" charset="0"/>
                <a:ea typeface="Verdana" panose="020B0604030504040204" pitchFamily="34" charset="0"/>
                <a:cs typeface="Verdana" panose="020B0604030504040204" pitchFamily="34" charset="0"/>
              </a:rPr>
              <a:t>Vice President </a:t>
            </a:r>
            <a:r>
              <a:rPr lang="en-US" dirty="0" smtClean="0">
                <a:latin typeface="Verdana" panose="020B0604030504040204" pitchFamily="34" charset="0"/>
                <a:ea typeface="Verdana" panose="020B0604030504040204" pitchFamily="34" charset="0"/>
                <a:cs typeface="Verdana" panose="020B0604030504040204" pitchFamily="34" charset="0"/>
              </a:rPr>
              <a:t>is responsible for committees</a:t>
            </a:r>
          </a:p>
          <a:p>
            <a:pPr lvl="1" eaLnBrk="1" hangingPunct="1"/>
            <a:r>
              <a:rPr lang="en-US" dirty="0" smtClean="0">
                <a:latin typeface="Verdana" panose="020B0604030504040204" pitchFamily="34" charset="0"/>
                <a:ea typeface="Verdana" panose="020B0604030504040204" pitchFamily="34" charset="0"/>
                <a:cs typeface="Verdana" panose="020B0604030504040204" pitchFamily="34" charset="0"/>
              </a:rPr>
              <a:t>Committees serve a useful purpose</a:t>
            </a:r>
          </a:p>
          <a:p>
            <a:pPr lvl="2" eaLnBrk="1" hangingPunct="1"/>
            <a:r>
              <a:rPr lang="en-US" dirty="0" smtClean="0">
                <a:solidFill>
                  <a:srgbClr val="139DEB"/>
                </a:solidFill>
                <a:latin typeface="Verdana" panose="020B0604030504040204" pitchFamily="34" charset="0"/>
                <a:ea typeface="Verdana" panose="020B0604030504040204" pitchFamily="34" charset="0"/>
                <a:cs typeface="Verdana" panose="020B0604030504040204" pitchFamily="34" charset="0"/>
              </a:rPr>
              <a:t>Delegate</a:t>
            </a:r>
            <a:r>
              <a:rPr lang="en-US" dirty="0" smtClean="0">
                <a:latin typeface="Verdana" panose="020B0604030504040204" pitchFamily="34" charset="0"/>
                <a:ea typeface="Verdana" panose="020B0604030504040204" pitchFamily="34" charset="0"/>
                <a:cs typeface="Verdana" panose="020B0604030504040204" pitchFamily="34" charset="0"/>
              </a:rPr>
              <a:t> tasks</a:t>
            </a:r>
          </a:p>
          <a:p>
            <a:pPr lvl="2" eaLnBrk="1" hangingPunct="1"/>
            <a:r>
              <a:rPr lang="en-US" dirty="0" smtClean="0">
                <a:latin typeface="Verdana" panose="020B0604030504040204" pitchFamily="34" charset="0"/>
                <a:ea typeface="Verdana" panose="020B0604030504040204" pitchFamily="34" charset="0"/>
                <a:cs typeface="Verdana" panose="020B0604030504040204" pitchFamily="34" charset="0"/>
              </a:rPr>
              <a:t>Provide </a:t>
            </a:r>
            <a:r>
              <a:rPr lang="en-US" dirty="0" smtClean="0">
                <a:solidFill>
                  <a:srgbClr val="139DEB"/>
                </a:solidFill>
                <a:latin typeface="Verdana" panose="020B0604030504040204" pitchFamily="34" charset="0"/>
                <a:ea typeface="Verdana" panose="020B0604030504040204" pitchFamily="34" charset="0"/>
                <a:cs typeface="Verdana" panose="020B0604030504040204" pitchFamily="34" charset="0"/>
              </a:rPr>
              <a:t>more leadership </a:t>
            </a:r>
            <a:r>
              <a:rPr lang="en-US" dirty="0" smtClean="0">
                <a:latin typeface="Verdana" panose="020B0604030504040204" pitchFamily="34" charset="0"/>
                <a:ea typeface="Verdana" panose="020B0604030504040204" pitchFamily="34" charset="0"/>
                <a:cs typeface="Verdana" panose="020B0604030504040204" pitchFamily="34" charset="0"/>
              </a:rPr>
              <a:t>opportunities</a:t>
            </a:r>
          </a:p>
          <a:p>
            <a:pPr lvl="1" eaLnBrk="1" hangingPunct="1"/>
            <a:r>
              <a:rPr lang="en-US" dirty="0" smtClean="0">
                <a:latin typeface="Verdana" panose="020B0604030504040204" pitchFamily="34" charset="0"/>
                <a:ea typeface="Verdana" panose="020B0604030504040204" pitchFamily="34" charset="0"/>
                <a:cs typeface="Verdana" panose="020B0604030504040204" pitchFamily="34" charset="0"/>
              </a:rPr>
              <a:t>Role of committees is defined by your </a:t>
            </a:r>
            <a:r>
              <a:rPr lang="en-US" dirty="0" smtClean="0">
                <a:solidFill>
                  <a:srgbClr val="139DEB"/>
                </a:solidFill>
                <a:latin typeface="Verdana" panose="020B0604030504040204" pitchFamily="34" charset="0"/>
                <a:ea typeface="Verdana" panose="020B0604030504040204" pitchFamily="34" charset="0"/>
                <a:cs typeface="Verdana" panose="020B0604030504040204" pitchFamily="34" charset="0"/>
              </a:rPr>
              <a:t>Bylaws</a:t>
            </a:r>
          </a:p>
          <a:p>
            <a:pPr lvl="1" eaLnBrk="1" hangingPunct="1"/>
            <a:r>
              <a:rPr lang="en-US" dirty="0" smtClean="0">
                <a:latin typeface="Verdana" panose="020B0604030504040204" pitchFamily="34" charset="0"/>
                <a:ea typeface="Verdana" panose="020B0604030504040204" pitchFamily="34" charset="0"/>
                <a:cs typeface="Verdana" panose="020B0604030504040204" pitchFamily="34" charset="0"/>
              </a:rPr>
              <a:t>Have your </a:t>
            </a:r>
            <a:r>
              <a:rPr lang="en-US" dirty="0" smtClean="0">
                <a:solidFill>
                  <a:srgbClr val="139DEB"/>
                </a:solidFill>
                <a:latin typeface="Verdana" panose="020B0604030504040204" pitchFamily="34" charset="0"/>
                <a:ea typeface="Verdana" panose="020B0604030504040204" pitchFamily="34" charset="0"/>
                <a:cs typeface="Verdana" panose="020B0604030504040204" pitchFamily="34" charset="0"/>
              </a:rPr>
              <a:t>Committee Chairs attend board meetings</a:t>
            </a:r>
            <a:r>
              <a:rPr lang="en-US" dirty="0" smtClean="0">
                <a:latin typeface="Verdana" panose="020B0604030504040204" pitchFamily="34" charset="0"/>
                <a:ea typeface="Verdana" panose="020B0604030504040204" pitchFamily="34" charset="0"/>
                <a:cs typeface="Verdana" panose="020B0604030504040204" pitchFamily="34" charset="0"/>
              </a:rPr>
              <a:t> to present what they have been working on. (Committee Reports)</a:t>
            </a:r>
          </a:p>
        </p:txBody>
      </p:sp>
      <p:pic>
        <p:nvPicPr>
          <p:cNvPr id="26629" name="Picture 2" descr="U:\SOAP\gbidgood\Growth\SLP NCB Process Presentation\BUG White.gif"/>
          <p:cNvPicPr>
            <a:picLocks noChangeAspect="1" noChangeArrowheads="1"/>
          </p:cNvPicPr>
          <p:nvPr/>
        </p:nvPicPr>
        <p:blipFill>
          <a:blip r:embed="rId4" cstate="print"/>
          <a:srcRect/>
          <a:stretch>
            <a:fillRect/>
          </a:stretch>
        </p:blipFill>
        <p:spPr bwMode="auto">
          <a:xfrm>
            <a:off x="5562600" y="5999163"/>
            <a:ext cx="839788" cy="485775"/>
          </a:xfrm>
          <a:prstGeom prst="rect">
            <a:avLst/>
          </a:prstGeom>
          <a:noFill/>
          <a:ln w="9525">
            <a:noFill/>
            <a:miter lim="800000"/>
            <a:headEnd/>
            <a:tailEnd/>
          </a:ln>
        </p:spPr>
      </p:pic>
      <p:pic>
        <p:nvPicPr>
          <p:cNvPr id="7" name="Picture 6"/>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0" y="838200"/>
            <a:ext cx="9144000"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7315200" y="152401"/>
            <a:ext cx="685800" cy="68239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701" name="Picture 2" descr="C:\Users\Richar\AppData\Local\Microsoft\Windows\Temporary Internet Files\Content.IE5\91DDUEIL\MC900390688[1].wmf"/>
          <p:cNvPicPr>
            <a:picLocks noChangeAspect="1" noChangeArrowheads="1"/>
          </p:cNvPicPr>
          <p:nvPr/>
        </p:nvPicPr>
        <p:blipFill>
          <a:blip r:embed="rId3" cstate="print"/>
          <a:srcRect/>
          <a:stretch>
            <a:fillRect/>
          </a:stretch>
        </p:blipFill>
        <p:spPr bwMode="auto">
          <a:xfrm>
            <a:off x="7461351" y="4899025"/>
            <a:ext cx="1682649" cy="1958975"/>
          </a:xfrm>
          <a:prstGeom prst="rect">
            <a:avLst/>
          </a:prstGeom>
          <a:noFill/>
          <a:ln w="9525">
            <a:noFill/>
            <a:miter lim="800000"/>
            <a:headEnd/>
            <a:tailEnd/>
          </a:ln>
        </p:spPr>
      </p:pic>
      <p:sp>
        <p:nvSpPr>
          <p:cNvPr id="29698" name="Rectangle 32"/>
          <p:cNvSpPr>
            <a:spLocks noChangeArrowheads="1"/>
          </p:cNvSpPr>
          <p:nvPr/>
        </p:nvSpPr>
        <p:spPr bwMode="auto">
          <a:xfrm>
            <a:off x="0" y="0"/>
            <a:ext cx="9144000" cy="1219200"/>
          </a:xfrm>
          <a:prstGeom prst="rect">
            <a:avLst/>
          </a:prstGeom>
          <a:solidFill>
            <a:srgbClr val="139DEB"/>
          </a:solidFill>
          <a:ln w="9525">
            <a:noFill/>
            <a:miter lim="800000"/>
            <a:headEnd/>
            <a:tailEnd/>
          </a:ln>
        </p:spPr>
        <p:txBody>
          <a:bodyPr wrap="none" anchor="ctr"/>
          <a:lstStyle/>
          <a:p>
            <a:endParaRPr lang="en-US" sz="2400">
              <a:solidFill>
                <a:srgbClr val="000000"/>
              </a:solidFill>
              <a:latin typeface="Times New Roman" pitchFamily="18" charset="0"/>
            </a:endParaRPr>
          </a:p>
        </p:txBody>
      </p:sp>
      <p:sp>
        <p:nvSpPr>
          <p:cNvPr id="29699" name="Title 1"/>
          <p:cNvSpPr>
            <a:spLocks noGrp="1"/>
          </p:cNvSpPr>
          <p:nvPr>
            <p:ph type="title"/>
          </p:nvPr>
        </p:nvSpPr>
        <p:spPr>
          <a:xfrm>
            <a:off x="533400" y="152400"/>
            <a:ext cx="7924800" cy="868363"/>
          </a:xfrm>
        </p:spPr>
        <p:txBody>
          <a:bodyPr/>
          <a:lstStyle/>
          <a:p>
            <a:pPr eaLnBrk="1" hangingPunct="1"/>
            <a:r>
              <a:rPr lang="en-US" b="0" dirty="0" smtClean="0">
                <a:latin typeface="Verdana" pitchFamily="34" charset="0"/>
                <a:ea typeface="Verdana" pitchFamily="34" charset="0"/>
                <a:cs typeface="Verdana" pitchFamily="34" charset="0"/>
              </a:rPr>
              <a:t>Club Operations</a:t>
            </a:r>
          </a:p>
        </p:txBody>
      </p:sp>
      <p:sp>
        <p:nvSpPr>
          <p:cNvPr id="29700" name="Content Placeholder 2"/>
          <p:cNvSpPr>
            <a:spLocks noGrp="1"/>
          </p:cNvSpPr>
          <p:nvPr>
            <p:ph idx="1"/>
          </p:nvPr>
        </p:nvSpPr>
        <p:spPr>
          <a:xfrm>
            <a:off x="228600" y="1524000"/>
            <a:ext cx="8610600" cy="4267200"/>
          </a:xfrm>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Budget and Finances</a:t>
            </a:r>
          </a:p>
          <a:p>
            <a:pPr lvl="1" eaLnBrk="1" hangingPunct="1"/>
            <a:r>
              <a:rPr lang="en-US" dirty="0" smtClean="0">
                <a:latin typeface="Verdana" panose="020B0604030504040204" pitchFamily="34" charset="0"/>
                <a:ea typeface="Verdana" panose="020B0604030504040204" pitchFamily="34" charset="0"/>
                <a:cs typeface="Verdana" panose="020B0604030504040204" pitchFamily="34" charset="0"/>
              </a:rPr>
              <a:t>Primarily the </a:t>
            </a:r>
            <a:r>
              <a:rPr lang="en-US" dirty="0" smtClean="0">
                <a:solidFill>
                  <a:srgbClr val="139DEB"/>
                </a:solidFill>
                <a:latin typeface="Verdana" panose="020B0604030504040204" pitchFamily="34" charset="0"/>
                <a:ea typeface="Verdana" panose="020B0604030504040204" pitchFamily="34" charset="0"/>
                <a:cs typeface="Verdana" panose="020B0604030504040204" pitchFamily="34" charset="0"/>
              </a:rPr>
              <a:t>Treasurer’s</a:t>
            </a:r>
            <a:r>
              <a:rPr lang="en-US" dirty="0" smtClean="0">
                <a:latin typeface="Verdana" panose="020B0604030504040204" pitchFamily="34" charset="0"/>
                <a:ea typeface="Verdana" panose="020B0604030504040204" pitchFamily="34" charset="0"/>
                <a:cs typeface="Verdana" panose="020B0604030504040204" pitchFamily="34" charset="0"/>
              </a:rPr>
              <a:t> responsibility </a:t>
            </a:r>
            <a:endParaRPr lang="en-US" dirty="0">
              <a:latin typeface="Verdana" panose="020B0604030504040204" pitchFamily="34" charset="0"/>
              <a:ea typeface="Verdana" panose="020B0604030504040204" pitchFamily="34" charset="0"/>
              <a:cs typeface="Verdana" panose="020B0604030504040204" pitchFamily="34" charset="0"/>
            </a:endParaRPr>
          </a:p>
          <a:p>
            <a:pPr lvl="1" eaLnBrk="1" hangingPunct="1"/>
            <a:r>
              <a:rPr lang="en-US" dirty="0" smtClean="0">
                <a:latin typeface="Verdana" panose="020B0604030504040204" pitchFamily="34" charset="0"/>
                <a:ea typeface="Verdana" panose="020B0604030504040204" pitchFamily="34" charset="0"/>
                <a:cs typeface="Verdana" panose="020B0604030504040204" pitchFamily="34" charset="0"/>
              </a:rPr>
              <a:t>Follow </a:t>
            </a:r>
            <a:r>
              <a:rPr lang="en-US" dirty="0" smtClean="0">
                <a:solidFill>
                  <a:srgbClr val="139DEB"/>
                </a:solidFill>
                <a:latin typeface="Verdana" panose="020B0604030504040204" pitchFamily="34" charset="0"/>
                <a:ea typeface="Verdana" panose="020B0604030504040204" pitchFamily="34" charset="0"/>
                <a:cs typeface="Verdana" panose="020B0604030504040204" pitchFamily="34" charset="0"/>
              </a:rPr>
              <a:t>school policy </a:t>
            </a:r>
            <a:r>
              <a:rPr lang="en-US" dirty="0" smtClean="0">
                <a:latin typeface="Verdana" panose="020B0604030504040204" pitchFamily="34" charset="0"/>
                <a:ea typeface="Verdana" panose="020B0604030504040204" pitchFamily="34" charset="0"/>
                <a:cs typeface="Verdana" panose="020B0604030504040204" pitchFamily="34" charset="0"/>
              </a:rPr>
              <a:t>for accountability</a:t>
            </a:r>
          </a:p>
          <a:p>
            <a:pPr lvl="1" eaLnBrk="1" hangingPunct="1"/>
            <a:r>
              <a:rPr lang="en-US" dirty="0" smtClean="0">
                <a:latin typeface="Verdana" panose="020B0604030504040204" pitchFamily="34" charset="0"/>
                <a:ea typeface="Verdana" panose="020B0604030504040204" pitchFamily="34" charset="0"/>
                <a:cs typeface="Verdana" panose="020B0604030504040204" pitchFamily="34" charset="0"/>
              </a:rPr>
              <a:t>Create a </a:t>
            </a:r>
            <a:r>
              <a:rPr lang="en-US" dirty="0" smtClean="0">
                <a:solidFill>
                  <a:srgbClr val="139DEB"/>
                </a:solidFill>
                <a:latin typeface="Verdana" panose="020B0604030504040204" pitchFamily="34" charset="0"/>
                <a:ea typeface="Verdana" panose="020B0604030504040204" pitchFamily="34" charset="0"/>
                <a:cs typeface="Verdana" panose="020B0604030504040204" pitchFamily="34" charset="0"/>
              </a:rPr>
              <a:t>budget</a:t>
            </a:r>
            <a:r>
              <a:rPr lang="en-US" dirty="0" smtClean="0">
                <a:latin typeface="Verdana" panose="020B0604030504040204" pitchFamily="34" charset="0"/>
                <a:ea typeface="Verdana" panose="020B0604030504040204" pitchFamily="34" charset="0"/>
                <a:cs typeface="Verdana" panose="020B0604030504040204" pitchFamily="34" charset="0"/>
              </a:rPr>
              <a:t> for club expenditures</a:t>
            </a:r>
          </a:p>
          <a:p>
            <a:pPr lvl="1" eaLnBrk="1" hangingPunct="1"/>
            <a:r>
              <a:rPr lang="en-US" dirty="0" smtClean="0">
                <a:latin typeface="Verdana" panose="020B0604030504040204" pitchFamily="34" charset="0"/>
                <a:ea typeface="Verdana" panose="020B0604030504040204" pitchFamily="34" charset="0"/>
                <a:cs typeface="Verdana" panose="020B0604030504040204" pitchFamily="34" charset="0"/>
              </a:rPr>
              <a:t>Request </a:t>
            </a:r>
            <a:r>
              <a:rPr lang="en-US" dirty="0" smtClean="0">
                <a:solidFill>
                  <a:srgbClr val="139DEB"/>
                </a:solidFill>
                <a:latin typeface="Verdana" panose="020B0604030504040204" pitchFamily="34" charset="0"/>
                <a:ea typeface="Verdana" panose="020B0604030504040204" pitchFamily="34" charset="0"/>
                <a:cs typeface="Verdana" panose="020B0604030504040204" pitchFamily="34" charset="0"/>
              </a:rPr>
              <a:t>Kiwanis support </a:t>
            </a:r>
            <a:r>
              <a:rPr lang="en-US" dirty="0" smtClean="0">
                <a:latin typeface="Verdana" panose="020B0604030504040204" pitchFamily="34" charset="0"/>
                <a:ea typeface="Verdana" panose="020B0604030504040204" pitchFamily="34" charset="0"/>
                <a:cs typeface="Verdana" panose="020B0604030504040204" pitchFamily="34" charset="0"/>
              </a:rPr>
              <a:t>if needed (Ex. Sending representatives to DCON)</a:t>
            </a:r>
          </a:p>
          <a:p>
            <a:pPr lvl="1" eaLnBrk="1" hangingPunct="1"/>
            <a:r>
              <a:rPr lang="en-US" dirty="0" smtClean="0">
                <a:latin typeface="Verdana" panose="020B0604030504040204" pitchFamily="34" charset="0"/>
                <a:ea typeface="Verdana" panose="020B0604030504040204" pitchFamily="34" charset="0"/>
                <a:cs typeface="Verdana" panose="020B0604030504040204" pitchFamily="34" charset="0"/>
              </a:rPr>
              <a:t>The Board should approve of expenditures</a:t>
            </a:r>
          </a:p>
          <a:p>
            <a:pPr lvl="1"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990600"/>
            <a:ext cx="9144000"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32"/>
          <p:cNvSpPr>
            <a:spLocks noChangeArrowheads="1"/>
          </p:cNvSpPr>
          <p:nvPr/>
        </p:nvSpPr>
        <p:spPr bwMode="auto">
          <a:xfrm>
            <a:off x="0" y="0"/>
            <a:ext cx="9144000" cy="1066800"/>
          </a:xfrm>
          <a:prstGeom prst="rect">
            <a:avLst/>
          </a:prstGeom>
          <a:solidFill>
            <a:srgbClr val="139DEB"/>
          </a:solidFill>
          <a:ln w="9525">
            <a:noFill/>
            <a:miter lim="800000"/>
            <a:headEnd/>
            <a:tailEnd/>
          </a:ln>
        </p:spPr>
        <p:txBody>
          <a:bodyPr wrap="none" anchor="ctr"/>
          <a:lstStyle/>
          <a:p>
            <a:endParaRPr lang="en-US" sz="2400" dirty="0">
              <a:solidFill>
                <a:srgbClr val="000000"/>
              </a:solidFill>
              <a:latin typeface="Times New Roman" pitchFamily="18" charset="0"/>
            </a:endParaRPr>
          </a:p>
        </p:txBody>
      </p:sp>
      <p:sp>
        <p:nvSpPr>
          <p:cNvPr id="31747" name="Title 1"/>
          <p:cNvSpPr>
            <a:spLocks noGrp="1"/>
          </p:cNvSpPr>
          <p:nvPr>
            <p:ph type="title"/>
          </p:nvPr>
        </p:nvSpPr>
        <p:spPr>
          <a:xfrm>
            <a:off x="381000" y="0"/>
            <a:ext cx="7924800" cy="868363"/>
          </a:xfrm>
        </p:spPr>
        <p:txBody>
          <a:bodyPr/>
          <a:lstStyle/>
          <a:p>
            <a:pPr eaLnBrk="1" hangingPunct="1"/>
            <a:r>
              <a:rPr lang="en-US" b="0" dirty="0" smtClean="0">
                <a:latin typeface="Verdana" pitchFamily="34" charset="0"/>
                <a:ea typeface="Verdana" pitchFamily="34" charset="0"/>
                <a:cs typeface="Verdana" pitchFamily="34" charset="0"/>
              </a:rPr>
              <a:t>Club Operations</a:t>
            </a:r>
          </a:p>
        </p:txBody>
      </p:sp>
      <p:sp>
        <p:nvSpPr>
          <p:cNvPr id="30724" name="Content Placeholder 2"/>
          <p:cNvSpPr>
            <a:spLocks noGrp="1"/>
          </p:cNvSpPr>
          <p:nvPr>
            <p:ph idx="1"/>
          </p:nvPr>
        </p:nvSpPr>
        <p:spPr>
          <a:xfrm>
            <a:off x="304800" y="1295400"/>
            <a:ext cx="8001000" cy="4495800"/>
          </a:xfrm>
        </p:spPr>
        <p:txBody>
          <a:bodyPr>
            <a:normAutofit lnSpcReduction="10000"/>
          </a:bodyPr>
          <a:lstStyle/>
          <a:p>
            <a:pPr eaLnBrk="1" hangingPunct="1">
              <a:defRPr/>
            </a:pPr>
            <a:r>
              <a:rPr lang="en-US" dirty="0" smtClean="0">
                <a:latin typeface="Verdana" panose="020B0604030504040204" pitchFamily="34" charset="0"/>
                <a:ea typeface="Verdana" panose="020B0604030504040204" pitchFamily="34" charset="0"/>
                <a:cs typeface="Verdana" panose="020B0604030504040204" pitchFamily="34" charset="0"/>
              </a:rPr>
              <a:t>Registering members/paying dues</a:t>
            </a:r>
          </a:p>
          <a:p>
            <a:pPr lvl="1" eaLnBrk="1" hangingPunct="1">
              <a:defRPr/>
            </a:pPr>
            <a:r>
              <a:rPr lang="en-US" dirty="0" smtClean="0">
                <a:latin typeface="Verdana" panose="020B0604030504040204" pitchFamily="34" charset="0"/>
                <a:ea typeface="Verdana" panose="020B0604030504040204" pitchFamily="34" charset="0"/>
                <a:cs typeface="Verdana" panose="020B0604030504040204" pitchFamily="34" charset="0"/>
              </a:rPr>
              <a:t>The </a:t>
            </a:r>
            <a:r>
              <a:rPr lang="en-US" dirty="0" smtClean="0">
                <a:solidFill>
                  <a:srgbClr val="139DEB"/>
                </a:solidFill>
                <a:latin typeface="Verdana" panose="020B0604030504040204" pitchFamily="34" charset="0"/>
                <a:ea typeface="Verdana" panose="020B0604030504040204" pitchFamily="34" charset="0"/>
                <a:cs typeface="Verdana" panose="020B0604030504040204" pitchFamily="34" charset="0"/>
              </a:rPr>
              <a:t>Treasurer</a:t>
            </a:r>
            <a:r>
              <a:rPr lang="en-US" dirty="0" smtClean="0">
                <a:latin typeface="Verdana" panose="020B0604030504040204" pitchFamily="34" charset="0"/>
                <a:ea typeface="Verdana" panose="020B0604030504040204" pitchFamily="34" charset="0"/>
                <a:cs typeface="Verdana" panose="020B0604030504040204" pitchFamily="34" charset="0"/>
              </a:rPr>
              <a:t> collects </a:t>
            </a:r>
            <a:r>
              <a:rPr lang="en-US" dirty="0" smtClean="0">
                <a:solidFill>
                  <a:srgbClr val="139DEB"/>
                </a:solidFill>
                <a:latin typeface="Verdana" panose="020B0604030504040204" pitchFamily="34" charset="0"/>
                <a:ea typeface="Verdana" panose="020B0604030504040204" pitchFamily="34" charset="0"/>
                <a:cs typeface="Verdana" panose="020B0604030504040204" pitchFamily="34" charset="0"/>
              </a:rPr>
              <a:t>dues</a:t>
            </a:r>
          </a:p>
          <a:p>
            <a:pPr lvl="1" eaLnBrk="1" hangingPunct="1">
              <a:defRPr/>
            </a:pPr>
            <a:r>
              <a:rPr lang="en-US" dirty="0" smtClean="0">
                <a:latin typeface="Verdana" panose="020B0604030504040204" pitchFamily="34" charset="0"/>
                <a:ea typeface="Verdana" panose="020B0604030504040204" pitchFamily="34" charset="0"/>
                <a:cs typeface="Verdana" panose="020B0604030504040204" pitchFamily="34" charset="0"/>
              </a:rPr>
              <a:t>The </a:t>
            </a:r>
            <a:r>
              <a:rPr lang="en-US" dirty="0" smtClean="0">
                <a:solidFill>
                  <a:srgbClr val="139DEB"/>
                </a:solidFill>
                <a:latin typeface="Verdana" panose="020B0604030504040204" pitchFamily="34" charset="0"/>
                <a:ea typeface="Verdana" panose="020B0604030504040204" pitchFamily="34" charset="0"/>
                <a:cs typeface="Verdana" panose="020B0604030504040204" pitchFamily="34" charset="0"/>
              </a:rPr>
              <a:t>Secretary</a:t>
            </a:r>
            <a:r>
              <a:rPr lang="en-US" dirty="0" smtClean="0">
                <a:latin typeface="Verdana" panose="020B0604030504040204" pitchFamily="34" charset="0"/>
                <a:ea typeface="Verdana" panose="020B0604030504040204" pitchFamily="34" charset="0"/>
                <a:cs typeface="Verdana" panose="020B0604030504040204" pitchFamily="34" charset="0"/>
              </a:rPr>
              <a:t> inputs their information into the </a:t>
            </a:r>
            <a:r>
              <a:rPr lang="en-US" dirty="0" smtClean="0">
                <a:solidFill>
                  <a:srgbClr val="139DEB"/>
                </a:solidFill>
                <a:latin typeface="Verdana" panose="020B0604030504040204" pitchFamily="34" charset="0"/>
                <a:ea typeface="Verdana" panose="020B0604030504040204" pitchFamily="34" charset="0"/>
                <a:cs typeface="Verdana" panose="020B0604030504040204" pitchFamily="34" charset="0"/>
              </a:rPr>
              <a:t>membership database </a:t>
            </a:r>
          </a:p>
          <a:p>
            <a:pPr lvl="1" eaLnBrk="1" hangingPunct="1">
              <a:defRPr/>
            </a:pPr>
            <a:r>
              <a:rPr lang="en-US" dirty="0" smtClean="0">
                <a:latin typeface="Verdana" panose="020B0604030504040204" pitchFamily="34" charset="0"/>
                <a:ea typeface="Verdana" panose="020B0604030504040204" pitchFamily="34" charset="0"/>
                <a:cs typeface="Verdana" panose="020B0604030504040204" pitchFamily="34" charset="0"/>
              </a:rPr>
              <a:t>Clubs are </a:t>
            </a:r>
            <a:r>
              <a:rPr lang="en-US" dirty="0" smtClean="0">
                <a:solidFill>
                  <a:srgbClr val="139DEB"/>
                </a:solidFill>
                <a:latin typeface="Verdana" panose="020B0604030504040204" pitchFamily="34" charset="0"/>
                <a:ea typeface="Verdana" panose="020B0604030504040204" pitchFamily="34" charset="0"/>
                <a:cs typeface="Verdana" panose="020B0604030504040204" pitchFamily="34" charset="0"/>
              </a:rPr>
              <a:t>required</a:t>
            </a:r>
            <a:r>
              <a:rPr lang="en-US" dirty="0" smtClean="0">
                <a:latin typeface="Verdana" panose="020B0604030504040204" pitchFamily="34" charset="0"/>
                <a:ea typeface="Verdana" panose="020B0604030504040204" pitchFamily="34" charset="0"/>
                <a:cs typeface="Verdana" panose="020B0604030504040204" pitchFamily="34" charset="0"/>
              </a:rPr>
              <a:t> to pay dues on time</a:t>
            </a:r>
          </a:p>
          <a:p>
            <a:pPr lvl="1" eaLnBrk="1" hangingPunct="1">
              <a:defRPr/>
            </a:pPr>
            <a:r>
              <a:rPr lang="en-US" dirty="0" smtClean="0">
                <a:latin typeface="Verdana" panose="020B0604030504040204" pitchFamily="34" charset="0"/>
                <a:ea typeface="Verdana" panose="020B0604030504040204" pitchFamily="34" charset="0"/>
                <a:cs typeface="Verdana" panose="020B0604030504040204" pitchFamily="34" charset="0"/>
              </a:rPr>
              <a:t>Look for dues mailing from KCI mid-September</a:t>
            </a:r>
          </a:p>
          <a:p>
            <a:pPr lvl="1" eaLnBrk="1" hangingPunct="1">
              <a:defRPr/>
            </a:pPr>
            <a:r>
              <a:rPr lang="en-US" dirty="0" smtClean="0">
                <a:solidFill>
                  <a:srgbClr val="139DEB"/>
                </a:solidFill>
                <a:latin typeface="Verdana" panose="020B0604030504040204" pitchFamily="34" charset="0"/>
                <a:ea typeface="Verdana" panose="020B0604030504040204" pitchFamily="34" charset="0"/>
                <a:cs typeface="Verdana" panose="020B0604030504040204" pitchFamily="34" charset="0"/>
              </a:rPr>
              <a:t>Plan deadlines </a:t>
            </a:r>
            <a:r>
              <a:rPr lang="en-US" dirty="0" smtClean="0">
                <a:latin typeface="Verdana" panose="020B0604030504040204" pitchFamily="34" charset="0"/>
                <a:ea typeface="Verdana" panose="020B0604030504040204" pitchFamily="34" charset="0"/>
                <a:cs typeface="Verdana" panose="020B0604030504040204" pitchFamily="34" charset="0"/>
              </a:rPr>
              <a:t>ahead to get Early Bird Dues award (Received by November 1</a:t>
            </a:r>
            <a:r>
              <a:rPr lang="en-US" baseline="30000" dirty="0" smtClean="0">
                <a:latin typeface="Verdana" panose="020B0604030504040204" pitchFamily="34" charset="0"/>
                <a:ea typeface="Verdana" panose="020B0604030504040204" pitchFamily="34" charset="0"/>
                <a:cs typeface="Verdana" panose="020B0604030504040204" pitchFamily="34" charset="0"/>
              </a:rPr>
              <a:t>st</a:t>
            </a:r>
            <a:r>
              <a:rPr lang="en-US" dirty="0" smtClean="0">
                <a:latin typeface="Verdana" panose="020B0604030504040204" pitchFamily="34" charset="0"/>
                <a:ea typeface="Verdana" panose="020B0604030504040204" pitchFamily="34" charset="0"/>
                <a:cs typeface="Verdana" panose="020B0604030504040204" pitchFamily="34" charset="0"/>
              </a:rPr>
              <a:t>)</a:t>
            </a:r>
          </a:p>
          <a:p>
            <a:pPr lvl="1" eaLnBrk="1" hangingPunct="1">
              <a:defRPr/>
            </a:pPr>
            <a:r>
              <a:rPr lang="en-US" dirty="0" smtClean="0">
                <a:latin typeface="Verdana" panose="020B0604030504040204" pitchFamily="34" charset="0"/>
                <a:ea typeface="Verdana" panose="020B0604030504040204" pitchFamily="34" charset="0"/>
                <a:cs typeface="Verdana" panose="020B0604030504040204" pitchFamily="34" charset="0"/>
              </a:rPr>
              <a:t>Dues process</a:t>
            </a:r>
          </a:p>
          <a:p>
            <a:pPr marL="457200" lvl="1" indent="0" eaLnBrk="1" hangingPunct="1">
              <a:buNone/>
              <a:defRPr/>
            </a:pPr>
            <a:endParaRPr lang="en-US"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31749" name="Picture 8" descr="C:\Users\Richar\AppData\Local\Microsoft\Windows\Temporary Internet Files\Content.IE5\3IL2HYLW\MC900429165[1].wmf"/>
          <p:cNvPicPr>
            <a:picLocks noChangeAspect="1" noChangeArrowheads="1"/>
          </p:cNvPicPr>
          <p:nvPr/>
        </p:nvPicPr>
        <p:blipFill>
          <a:blip r:embed="rId3" cstate="print"/>
          <a:srcRect/>
          <a:stretch>
            <a:fillRect/>
          </a:stretch>
        </p:blipFill>
        <p:spPr bwMode="auto">
          <a:xfrm>
            <a:off x="7297979" y="4038600"/>
            <a:ext cx="1824038" cy="1620838"/>
          </a:xfrm>
          <a:prstGeom prst="rect">
            <a:avLst/>
          </a:prstGeom>
          <a:noFill/>
          <a:ln w="9525">
            <a:noFill/>
            <a:miter lim="800000"/>
            <a:headEnd/>
            <a:tailEnd/>
          </a:ln>
        </p:spPr>
      </p:pic>
      <p:pic>
        <p:nvPicPr>
          <p:cNvPr id="6" name="Picture 5"/>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762000"/>
            <a:ext cx="9144000"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32"/>
          <p:cNvSpPr>
            <a:spLocks noChangeArrowheads="1"/>
          </p:cNvSpPr>
          <p:nvPr/>
        </p:nvSpPr>
        <p:spPr bwMode="auto">
          <a:xfrm>
            <a:off x="0" y="0"/>
            <a:ext cx="9144000" cy="1143000"/>
          </a:xfrm>
          <a:prstGeom prst="rect">
            <a:avLst/>
          </a:prstGeom>
          <a:solidFill>
            <a:srgbClr val="139DEB"/>
          </a:solidFill>
          <a:ln w="9525">
            <a:noFill/>
            <a:miter lim="800000"/>
            <a:headEnd/>
            <a:tailEnd/>
          </a:ln>
        </p:spPr>
        <p:txBody>
          <a:bodyPr wrap="none" anchor="ctr"/>
          <a:lstStyle/>
          <a:p>
            <a:endParaRPr lang="en-US" sz="2400" dirty="0">
              <a:solidFill>
                <a:srgbClr val="000000"/>
              </a:solidFill>
              <a:latin typeface="Times New Roman" pitchFamily="18" charset="0"/>
            </a:endParaRPr>
          </a:p>
        </p:txBody>
      </p:sp>
      <p:sp>
        <p:nvSpPr>
          <p:cNvPr id="32771" name="Title 1"/>
          <p:cNvSpPr>
            <a:spLocks noGrp="1"/>
          </p:cNvSpPr>
          <p:nvPr>
            <p:ph type="title"/>
          </p:nvPr>
        </p:nvSpPr>
        <p:spPr>
          <a:xfrm>
            <a:off x="457200" y="0"/>
            <a:ext cx="7924800" cy="868363"/>
          </a:xfrm>
        </p:spPr>
        <p:txBody>
          <a:bodyPr/>
          <a:lstStyle/>
          <a:p>
            <a:pPr eaLnBrk="1" hangingPunct="1"/>
            <a:r>
              <a:rPr lang="en-US" b="0" dirty="0" smtClean="0">
                <a:latin typeface="Verdana" pitchFamily="34" charset="0"/>
                <a:ea typeface="Verdana" pitchFamily="34" charset="0"/>
                <a:cs typeface="Verdana" pitchFamily="34" charset="0"/>
              </a:rPr>
              <a:t>Club Operations</a:t>
            </a:r>
          </a:p>
        </p:txBody>
      </p:sp>
      <p:sp>
        <p:nvSpPr>
          <p:cNvPr id="32772" name="Content Placeholder 2"/>
          <p:cNvSpPr>
            <a:spLocks noGrp="1"/>
          </p:cNvSpPr>
          <p:nvPr>
            <p:ph idx="1"/>
          </p:nvPr>
        </p:nvSpPr>
        <p:spPr>
          <a:xfrm>
            <a:off x="381000" y="1371600"/>
            <a:ext cx="7924800" cy="4495800"/>
          </a:xfrm>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Officer Information Forms </a:t>
            </a:r>
            <a:r>
              <a:rPr lang="en-US" dirty="0" smtClean="0">
                <a:solidFill>
                  <a:srgbClr val="139DEB"/>
                </a:solidFill>
                <a:latin typeface="Verdana" panose="020B0604030504040204" pitchFamily="34" charset="0"/>
                <a:ea typeface="Verdana" panose="020B0604030504040204" pitchFamily="34" charset="0"/>
                <a:cs typeface="Verdana" panose="020B0604030504040204" pitchFamily="34" charset="0"/>
              </a:rPr>
              <a:t>(OIF)</a:t>
            </a:r>
          </a:p>
          <a:p>
            <a:pPr lvl="1" eaLnBrk="1" hangingPunct="1"/>
            <a:r>
              <a:rPr lang="en-US" dirty="0" smtClean="0">
                <a:latin typeface="Verdana" panose="020B0604030504040204" pitchFamily="34" charset="0"/>
                <a:ea typeface="Verdana" panose="020B0604030504040204" pitchFamily="34" charset="0"/>
                <a:cs typeface="Verdana" panose="020B0604030504040204" pitchFamily="34" charset="0"/>
              </a:rPr>
              <a:t>The </a:t>
            </a:r>
            <a:r>
              <a:rPr lang="en-US" dirty="0" smtClean="0">
                <a:solidFill>
                  <a:srgbClr val="139DEB"/>
                </a:solidFill>
                <a:latin typeface="Verdana" panose="020B0604030504040204" pitchFamily="34" charset="0"/>
                <a:ea typeface="Verdana" panose="020B0604030504040204" pitchFamily="34" charset="0"/>
                <a:cs typeface="Verdana" panose="020B0604030504040204" pitchFamily="34" charset="0"/>
              </a:rPr>
              <a:t>Secretary’s</a:t>
            </a:r>
            <a:r>
              <a:rPr lang="en-US" dirty="0" smtClean="0">
                <a:latin typeface="Verdana" panose="020B0604030504040204" pitchFamily="34" charset="0"/>
                <a:ea typeface="Verdana" panose="020B0604030504040204" pitchFamily="34" charset="0"/>
                <a:cs typeface="Verdana" panose="020B0604030504040204" pitchFamily="34" charset="0"/>
              </a:rPr>
              <a:t> responsibility to update</a:t>
            </a:r>
          </a:p>
          <a:p>
            <a:pPr lvl="1" eaLnBrk="1" hangingPunct="1"/>
            <a:r>
              <a:rPr lang="en-US" dirty="0" smtClean="0">
                <a:latin typeface="Verdana" panose="020B0604030504040204" pitchFamily="34" charset="0"/>
                <a:ea typeface="Verdana" panose="020B0604030504040204" pitchFamily="34" charset="0"/>
                <a:cs typeface="Verdana" panose="020B0604030504040204" pitchFamily="34" charset="0"/>
              </a:rPr>
              <a:t>Serves as </a:t>
            </a:r>
            <a:r>
              <a:rPr lang="en-US" dirty="0" smtClean="0">
                <a:solidFill>
                  <a:srgbClr val="139DEB"/>
                </a:solidFill>
                <a:latin typeface="Verdana" panose="020B0604030504040204" pitchFamily="34" charset="0"/>
                <a:ea typeface="Verdana" panose="020B0604030504040204" pitchFamily="34" charset="0"/>
                <a:cs typeface="Verdana" panose="020B0604030504040204" pitchFamily="34" charset="0"/>
              </a:rPr>
              <a:t>contact information </a:t>
            </a:r>
            <a:r>
              <a:rPr lang="en-US" dirty="0" smtClean="0">
                <a:latin typeface="Verdana" panose="020B0604030504040204" pitchFamily="34" charset="0"/>
                <a:ea typeface="Verdana" panose="020B0604030504040204" pitchFamily="34" charset="0"/>
                <a:cs typeface="Verdana" panose="020B0604030504040204" pitchFamily="34" charset="0"/>
              </a:rPr>
              <a:t>to keep them informed on both the District and International </a:t>
            </a:r>
          </a:p>
          <a:p>
            <a:pPr lvl="1" eaLnBrk="1" hangingPunct="1"/>
            <a:r>
              <a:rPr lang="en-US" dirty="0" smtClean="0">
                <a:latin typeface="Verdana" panose="020B0604030504040204" pitchFamily="34" charset="0"/>
                <a:ea typeface="Verdana" panose="020B0604030504040204" pitchFamily="34" charset="0"/>
                <a:cs typeface="Verdana" panose="020B0604030504040204" pitchFamily="34" charset="0"/>
              </a:rPr>
              <a:t>This form is found in the </a:t>
            </a:r>
            <a:r>
              <a:rPr lang="en-US" dirty="0" smtClean="0">
                <a:solidFill>
                  <a:srgbClr val="139DEB"/>
                </a:solidFill>
                <a:latin typeface="Verdana" panose="020B0604030504040204" pitchFamily="34" charset="0"/>
                <a:ea typeface="Verdana" panose="020B0604030504040204" pitchFamily="34" charset="0"/>
                <a:cs typeface="Verdana" panose="020B0604030504040204" pitchFamily="34" charset="0"/>
              </a:rPr>
              <a:t>Online Pride Report </a:t>
            </a:r>
            <a:r>
              <a:rPr lang="en-US" dirty="0" smtClean="0">
                <a:latin typeface="Verdana" panose="020B0604030504040204" pitchFamily="34" charset="0"/>
                <a:ea typeface="Verdana" panose="020B0604030504040204" pitchFamily="34" charset="0"/>
                <a:cs typeface="Verdana" panose="020B0604030504040204" pitchFamily="34" charset="0"/>
              </a:rPr>
              <a:t>System (OPR)</a:t>
            </a:r>
          </a:p>
          <a:p>
            <a:pPr lvl="1" eaLnBrk="1" hangingPunct="1"/>
            <a:r>
              <a:rPr lang="en-US" dirty="0" smtClean="0">
                <a:latin typeface="Verdana" panose="020B0604030504040204" pitchFamily="34" charset="0"/>
                <a:ea typeface="Verdana" panose="020B0604030504040204" pitchFamily="34" charset="0"/>
                <a:cs typeface="Verdana" panose="020B0604030504040204" pitchFamily="34" charset="0"/>
              </a:rPr>
              <a:t>The OPR is found on the Florida Key</a:t>
            </a:r>
          </a:p>
          <a:p>
            <a:pPr marL="457200" lvl="1" indent="0" eaLnBrk="1" hangingPunct="1">
              <a:buNone/>
            </a:pPr>
            <a:r>
              <a:rPr lang="en-US" dirty="0" smtClean="0">
                <a:latin typeface="Verdana" panose="020B0604030504040204" pitchFamily="34" charset="0"/>
                <a:ea typeface="Verdana" panose="020B0604030504040204" pitchFamily="34" charset="0"/>
                <a:cs typeface="Verdana" panose="020B0604030504040204" pitchFamily="34" charset="0"/>
              </a:rPr>
              <a:t>Club site (</a:t>
            </a:r>
            <a:r>
              <a:rPr lang="en-US" dirty="0" smtClean="0">
                <a:latin typeface="Verdana" panose="020B0604030504040204" pitchFamily="34" charset="0"/>
                <a:ea typeface="Verdana" panose="020B0604030504040204" pitchFamily="34" charset="0"/>
                <a:cs typeface="Verdana" panose="020B0604030504040204" pitchFamily="34" charset="0"/>
                <a:hlinkClick r:id="rId3" action="ppaction://hlinkfile"/>
              </a:rPr>
              <a:t>floridakeyclub.org</a:t>
            </a:r>
            <a:r>
              <a:rPr lang="en-US" dirty="0" smtClean="0">
                <a:latin typeface="Verdana" panose="020B0604030504040204" pitchFamily="34" charset="0"/>
                <a:ea typeface="Verdana" panose="020B0604030504040204" pitchFamily="34" charset="0"/>
                <a:cs typeface="Verdana" panose="020B0604030504040204" pitchFamily="34" charset="0"/>
              </a:rPr>
              <a:t>)</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32773" name="Picture 7" descr="C:\Program Files\Microsoft Office\MEDIA\CAGCAT10\j0195384.wmf"/>
          <p:cNvPicPr>
            <a:picLocks noChangeAspect="1" noChangeArrowheads="1"/>
          </p:cNvPicPr>
          <p:nvPr/>
        </p:nvPicPr>
        <p:blipFill>
          <a:blip r:embed="rId4" cstate="print"/>
          <a:srcRect/>
          <a:stretch>
            <a:fillRect/>
          </a:stretch>
        </p:blipFill>
        <p:spPr bwMode="auto">
          <a:xfrm>
            <a:off x="7265965" y="5024438"/>
            <a:ext cx="1571680" cy="1604962"/>
          </a:xfrm>
          <a:prstGeom prst="rect">
            <a:avLst/>
          </a:prstGeom>
          <a:noFill/>
          <a:ln w="9525">
            <a:noFill/>
            <a:miter lim="800000"/>
            <a:headEnd/>
            <a:tailEnd/>
          </a:ln>
        </p:spPr>
      </p:pic>
      <p:pic>
        <p:nvPicPr>
          <p:cNvPr id="6" name="Picture 5"/>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0" y="838200"/>
            <a:ext cx="9144000"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32"/>
          <p:cNvSpPr>
            <a:spLocks noChangeArrowheads="1"/>
          </p:cNvSpPr>
          <p:nvPr/>
        </p:nvSpPr>
        <p:spPr bwMode="auto">
          <a:xfrm>
            <a:off x="0" y="0"/>
            <a:ext cx="9144000" cy="1219200"/>
          </a:xfrm>
          <a:prstGeom prst="rect">
            <a:avLst/>
          </a:prstGeom>
          <a:solidFill>
            <a:srgbClr val="139DEB"/>
          </a:solidFill>
          <a:ln w="9525">
            <a:noFill/>
            <a:miter lim="800000"/>
            <a:headEnd/>
            <a:tailEnd/>
          </a:ln>
        </p:spPr>
        <p:txBody>
          <a:bodyPr wrap="none" anchor="ctr"/>
          <a:lstStyle/>
          <a:p>
            <a:endParaRPr lang="en-US" sz="2400">
              <a:solidFill>
                <a:srgbClr val="000000"/>
              </a:solidFill>
              <a:latin typeface="Times New Roman" pitchFamily="18" charset="0"/>
            </a:endParaRPr>
          </a:p>
        </p:txBody>
      </p:sp>
      <p:sp>
        <p:nvSpPr>
          <p:cNvPr id="33795" name="Title 1"/>
          <p:cNvSpPr>
            <a:spLocks noGrp="1"/>
          </p:cNvSpPr>
          <p:nvPr>
            <p:ph type="title"/>
          </p:nvPr>
        </p:nvSpPr>
        <p:spPr>
          <a:xfrm>
            <a:off x="609600" y="0"/>
            <a:ext cx="7924800" cy="868363"/>
          </a:xfrm>
        </p:spPr>
        <p:txBody>
          <a:bodyPr/>
          <a:lstStyle/>
          <a:p>
            <a:pPr eaLnBrk="1" hangingPunct="1"/>
            <a:r>
              <a:rPr lang="en-US" b="0" dirty="0" smtClean="0">
                <a:latin typeface="Verdana" pitchFamily="34" charset="0"/>
                <a:ea typeface="Verdana" pitchFamily="34" charset="0"/>
                <a:cs typeface="Verdana" pitchFamily="34" charset="0"/>
              </a:rPr>
              <a:t>Club Operations</a:t>
            </a:r>
          </a:p>
        </p:txBody>
      </p:sp>
      <p:sp>
        <p:nvSpPr>
          <p:cNvPr id="30724" name="Content Placeholder 2"/>
          <p:cNvSpPr>
            <a:spLocks noGrp="1"/>
          </p:cNvSpPr>
          <p:nvPr>
            <p:ph idx="1"/>
          </p:nvPr>
        </p:nvSpPr>
        <p:spPr>
          <a:xfrm>
            <a:off x="381000" y="1600200"/>
            <a:ext cx="7924800" cy="4495800"/>
          </a:xfrm>
        </p:spPr>
        <p:txBody>
          <a:bodyPr>
            <a:normAutofit/>
          </a:bodyPr>
          <a:lstStyle/>
          <a:p>
            <a:pPr eaLnBrk="1" hangingPunct="1">
              <a:defRPr/>
            </a:pPr>
            <a:r>
              <a:rPr lang="en-US" dirty="0" smtClean="0">
                <a:latin typeface="Verdana" panose="020B0604030504040204" pitchFamily="34" charset="0"/>
                <a:ea typeface="Verdana" panose="020B0604030504040204" pitchFamily="34" charset="0"/>
                <a:cs typeface="Verdana" panose="020B0604030504040204" pitchFamily="34" charset="0"/>
              </a:rPr>
              <a:t>Online Pride Reports (Monthly Reports)</a:t>
            </a:r>
          </a:p>
          <a:p>
            <a:pPr lvl="1" eaLnBrk="1" hangingPunct="1">
              <a:defRPr/>
            </a:pPr>
            <a:r>
              <a:rPr lang="en-US" dirty="0" smtClean="0">
                <a:latin typeface="Verdana" panose="020B0604030504040204" pitchFamily="34" charset="0"/>
                <a:ea typeface="Verdana" panose="020B0604030504040204" pitchFamily="34" charset="0"/>
                <a:cs typeface="Verdana" panose="020B0604030504040204" pitchFamily="34" charset="0"/>
              </a:rPr>
              <a:t>The </a:t>
            </a:r>
            <a:r>
              <a:rPr lang="en-US" dirty="0" smtClean="0">
                <a:solidFill>
                  <a:srgbClr val="139DEB"/>
                </a:solidFill>
                <a:latin typeface="Verdana" panose="020B0604030504040204" pitchFamily="34" charset="0"/>
                <a:ea typeface="Verdana" panose="020B0604030504040204" pitchFamily="34" charset="0"/>
                <a:cs typeface="Verdana" panose="020B0604030504040204" pitchFamily="34" charset="0"/>
              </a:rPr>
              <a:t>Secretary’s</a:t>
            </a:r>
            <a:r>
              <a:rPr lang="en-US" dirty="0" smtClean="0">
                <a:latin typeface="Verdana" panose="020B0604030504040204" pitchFamily="34" charset="0"/>
                <a:ea typeface="Verdana" panose="020B0604030504040204" pitchFamily="34" charset="0"/>
                <a:cs typeface="Verdana" panose="020B0604030504040204" pitchFamily="34" charset="0"/>
              </a:rPr>
              <a:t> responsibility</a:t>
            </a:r>
          </a:p>
          <a:p>
            <a:pPr lvl="1" eaLnBrk="1" hangingPunct="1">
              <a:defRPr/>
            </a:pPr>
            <a:r>
              <a:rPr lang="en-US" dirty="0" smtClean="0">
                <a:latin typeface="Verdana" panose="020B0604030504040204" pitchFamily="34" charset="0"/>
                <a:ea typeface="Verdana" panose="020B0604030504040204" pitchFamily="34" charset="0"/>
                <a:cs typeface="Verdana" panose="020B0604030504040204" pitchFamily="34" charset="0"/>
              </a:rPr>
              <a:t>Pride Reports state:</a:t>
            </a:r>
          </a:p>
          <a:p>
            <a:pPr lvl="2" eaLnBrk="1" hangingPunct="1">
              <a:defRPr/>
            </a:pPr>
            <a:r>
              <a:rPr lang="en-US" dirty="0" smtClean="0">
                <a:latin typeface="Verdana" panose="020B0604030504040204" pitchFamily="34" charset="0"/>
                <a:ea typeface="Verdana" panose="020B0604030504040204" pitchFamily="34" charset="0"/>
                <a:cs typeface="Verdana" panose="020B0604030504040204" pitchFamily="34" charset="0"/>
              </a:rPr>
              <a:t>Club activities and meetings</a:t>
            </a:r>
          </a:p>
          <a:p>
            <a:pPr lvl="2" eaLnBrk="1" hangingPunct="1">
              <a:defRPr/>
            </a:pPr>
            <a:r>
              <a:rPr lang="en-US" dirty="0" smtClean="0">
                <a:latin typeface="Verdana" panose="020B0604030504040204" pitchFamily="34" charset="0"/>
                <a:ea typeface="Verdana" panose="020B0604030504040204" pitchFamily="34" charset="0"/>
                <a:cs typeface="Verdana" panose="020B0604030504040204" pitchFamily="34" charset="0"/>
              </a:rPr>
              <a:t>Hours done that month</a:t>
            </a:r>
          </a:p>
          <a:p>
            <a:pPr lvl="2" eaLnBrk="1" hangingPunct="1">
              <a:defRPr/>
            </a:pPr>
            <a:r>
              <a:rPr lang="en-US" dirty="0" smtClean="0">
                <a:latin typeface="Verdana" panose="020B0604030504040204" pitchFamily="34" charset="0"/>
                <a:ea typeface="Verdana" panose="020B0604030504040204" pitchFamily="34" charset="0"/>
                <a:cs typeface="Verdana" panose="020B0604030504040204" pitchFamily="34" charset="0"/>
              </a:rPr>
              <a:t>Contact from Lt. Governor</a:t>
            </a:r>
          </a:p>
          <a:p>
            <a:pPr lvl="1" eaLnBrk="1" hangingPunct="1">
              <a:defRPr/>
            </a:pPr>
            <a:r>
              <a:rPr lang="en-US" dirty="0" smtClean="0">
                <a:latin typeface="Verdana" panose="020B0604030504040204" pitchFamily="34" charset="0"/>
                <a:ea typeface="Verdana" panose="020B0604030504040204" pitchFamily="34" charset="0"/>
                <a:cs typeface="Verdana" panose="020B0604030504040204" pitchFamily="34" charset="0"/>
              </a:rPr>
              <a:t>Pride Reports are a part of the OPR, found on the </a:t>
            </a:r>
            <a:r>
              <a:rPr lang="en-US" dirty="0" smtClean="0">
                <a:latin typeface="Verdana" panose="020B0604030504040204" pitchFamily="34" charset="0"/>
                <a:ea typeface="Verdana" panose="020B0604030504040204" pitchFamily="34" charset="0"/>
                <a:cs typeface="Verdana" panose="020B0604030504040204" pitchFamily="34" charset="0"/>
                <a:hlinkClick r:id="rId3" action="ppaction://hlinkfile"/>
              </a:rPr>
              <a:t>Florida Key Club</a:t>
            </a:r>
            <a:r>
              <a:rPr lang="en-US" dirty="0" smtClean="0">
                <a:latin typeface="Verdana" panose="020B0604030504040204" pitchFamily="34" charset="0"/>
                <a:ea typeface="Verdana" panose="020B0604030504040204" pitchFamily="34" charset="0"/>
                <a:cs typeface="Verdana" panose="020B0604030504040204" pitchFamily="34" charset="0"/>
              </a:rPr>
              <a:t> site</a:t>
            </a:r>
          </a:p>
          <a:p>
            <a:pPr marL="457200" lvl="1" indent="0" eaLnBrk="1" hangingPunct="1">
              <a:buNone/>
              <a:defRPr/>
            </a:pPr>
            <a:endParaRPr lang="en-US"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914400"/>
            <a:ext cx="9144000"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32"/>
          <p:cNvSpPr>
            <a:spLocks noChangeArrowheads="1"/>
          </p:cNvSpPr>
          <p:nvPr/>
        </p:nvSpPr>
        <p:spPr bwMode="auto">
          <a:xfrm>
            <a:off x="0" y="0"/>
            <a:ext cx="9144000" cy="1219200"/>
          </a:xfrm>
          <a:prstGeom prst="rect">
            <a:avLst/>
          </a:prstGeom>
          <a:solidFill>
            <a:srgbClr val="139DEB"/>
          </a:solidFill>
          <a:ln w="9525">
            <a:noFill/>
            <a:miter lim="800000"/>
            <a:headEnd/>
            <a:tailEnd/>
          </a:ln>
        </p:spPr>
        <p:txBody>
          <a:bodyPr wrap="none" anchor="ctr"/>
          <a:lstStyle/>
          <a:p>
            <a:endParaRPr lang="en-US" sz="2400">
              <a:solidFill>
                <a:srgbClr val="000000"/>
              </a:solidFill>
              <a:latin typeface="Times New Roman" pitchFamily="18" charset="0"/>
            </a:endParaRPr>
          </a:p>
        </p:txBody>
      </p:sp>
      <p:sp>
        <p:nvSpPr>
          <p:cNvPr id="35843" name="Title 1"/>
          <p:cNvSpPr>
            <a:spLocks noGrp="1"/>
          </p:cNvSpPr>
          <p:nvPr>
            <p:ph type="title"/>
          </p:nvPr>
        </p:nvSpPr>
        <p:spPr>
          <a:xfrm>
            <a:off x="685800" y="0"/>
            <a:ext cx="7924800" cy="868363"/>
          </a:xfrm>
        </p:spPr>
        <p:txBody>
          <a:bodyPr/>
          <a:lstStyle/>
          <a:p>
            <a:pPr eaLnBrk="1" hangingPunct="1"/>
            <a:r>
              <a:rPr lang="en-US" b="0" dirty="0" smtClean="0">
                <a:latin typeface="Verdana" pitchFamily="34" charset="0"/>
                <a:ea typeface="Verdana" pitchFamily="34" charset="0"/>
                <a:cs typeface="Verdana" pitchFamily="34" charset="0"/>
              </a:rPr>
              <a:t>Club Operations</a:t>
            </a:r>
          </a:p>
        </p:txBody>
      </p:sp>
      <p:sp>
        <p:nvSpPr>
          <p:cNvPr id="35844" name="Content Placeholder 2"/>
          <p:cNvSpPr>
            <a:spLocks noGrp="1"/>
          </p:cNvSpPr>
          <p:nvPr>
            <p:ph idx="1"/>
          </p:nvPr>
        </p:nvSpPr>
        <p:spPr>
          <a:xfrm>
            <a:off x="304800" y="1524000"/>
            <a:ext cx="8839200" cy="4495800"/>
          </a:xfrm>
        </p:spPr>
        <p:txBody>
          <a:bodyPr>
            <a:normAutofit lnSpcReduction="10000"/>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Methods of Communication</a:t>
            </a:r>
          </a:p>
          <a:p>
            <a:pPr lvl="1" eaLnBrk="1" hangingPunct="1"/>
            <a:r>
              <a:rPr 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rPr>
              <a:t>The </a:t>
            </a:r>
            <a:r>
              <a:rPr lang="en-US" dirty="0" smtClean="0">
                <a:solidFill>
                  <a:srgbClr val="139DEB"/>
                </a:solidFill>
                <a:latin typeface="Verdana" panose="020B0604030504040204" pitchFamily="34" charset="0"/>
                <a:ea typeface="Verdana" panose="020B0604030504040204" pitchFamily="34" charset="0"/>
                <a:cs typeface="Verdana" panose="020B0604030504040204" pitchFamily="34" charset="0"/>
              </a:rPr>
              <a:t>Editor</a:t>
            </a:r>
            <a:r>
              <a:rPr 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has the responsibility of keeping members informed</a:t>
            </a:r>
          </a:p>
          <a:p>
            <a:pPr lvl="1" eaLnBrk="1" hangingPunct="1"/>
            <a:r>
              <a:rPr 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rPr>
              <a:t>Ways to communicate include:</a:t>
            </a:r>
          </a:p>
          <a:p>
            <a:pPr lvl="2" eaLnBrk="1" hangingPunct="1">
              <a:buFont typeface="Wingdings" pitchFamily="2" charset="2"/>
              <a:buChar char="ü"/>
            </a:pPr>
            <a:r>
              <a:rPr 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Agendas at meetings</a:t>
            </a:r>
          </a:p>
          <a:p>
            <a:pPr lvl="2" eaLnBrk="1" hangingPunct="1">
              <a:buFont typeface="Wingdings" pitchFamily="2" charset="2"/>
              <a:buChar char="ü"/>
            </a:pPr>
            <a:r>
              <a:rPr 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rPr>
              <a:t>Email/Facebook</a:t>
            </a:r>
          </a:p>
          <a:p>
            <a:pPr lvl="2" eaLnBrk="1" hangingPunct="1">
              <a:buFont typeface="Wingdings" pitchFamily="2" charset="2"/>
              <a:buChar char="ü"/>
            </a:pPr>
            <a:r>
              <a:rPr 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rPr>
              <a:t>Posters </a:t>
            </a:r>
          </a:p>
          <a:p>
            <a:pPr lvl="2" eaLnBrk="1" hangingPunct="1">
              <a:buFont typeface="Wingdings" pitchFamily="2" charset="2"/>
              <a:buChar char="ü"/>
            </a:pPr>
            <a:r>
              <a:rPr 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rPr>
              <a:t>Newsletters and Calendars</a:t>
            </a:r>
          </a:p>
          <a:p>
            <a:pPr lvl="2" eaLnBrk="1" hangingPunct="1">
              <a:buFont typeface="Wingdings" pitchFamily="2" charset="2"/>
              <a:buChar char="ü"/>
            </a:pPr>
            <a:r>
              <a:rPr 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rPr>
              <a:t>Phone calls or conference calls</a:t>
            </a:r>
          </a:p>
          <a:p>
            <a:pPr lvl="2" eaLnBrk="1" hangingPunct="1">
              <a:buFont typeface="Wingdings" pitchFamily="2" charset="2"/>
              <a:buChar char="ü"/>
            </a:pPr>
            <a:r>
              <a:rPr 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Announcements at school</a:t>
            </a:r>
            <a:endParaRPr lang="en-US"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35845" name="Picture 2" descr="C:\Program Files\Microsoft Office\MEDIA\CAGCAT10\j0332268.wmf"/>
          <p:cNvPicPr>
            <a:picLocks noChangeAspect="1" noChangeArrowheads="1"/>
          </p:cNvPicPr>
          <p:nvPr/>
        </p:nvPicPr>
        <p:blipFill>
          <a:blip r:embed="rId3" cstate="print"/>
          <a:srcRect/>
          <a:stretch>
            <a:fillRect/>
          </a:stretch>
        </p:blipFill>
        <p:spPr bwMode="auto">
          <a:xfrm>
            <a:off x="10515600" y="3124200"/>
            <a:ext cx="2286000" cy="2582863"/>
          </a:xfrm>
          <a:prstGeom prst="rect">
            <a:avLst/>
          </a:prstGeom>
          <a:noFill/>
          <a:ln w="9525">
            <a:noFill/>
            <a:miter lim="800000"/>
            <a:headEnd/>
            <a:tailEnd/>
          </a:ln>
        </p:spPr>
      </p:pic>
      <p:pic>
        <p:nvPicPr>
          <p:cNvPr id="6" name="Picture 5"/>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914400"/>
            <a:ext cx="9144000"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32"/>
          <p:cNvSpPr>
            <a:spLocks noChangeArrowheads="1"/>
          </p:cNvSpPr>
          <p:nvPr/>
        </p:nvSpPr>
        <p:spPr bwMode="auto">
          <a:xfrm>
            <a:off x="0" y="0"/>
            <a:ext cx="9144000" cy="1219200"/>
          </a:xfrm>
          <a:prstGeom prst="rect">
            <a:avLst/>
          </a:prstGeom>
          <a:solidFill>
            <a:srgbClr val="139DEB"/>
          </a:solidFill>
          <a:ln w="9525">
            <a:noFill/>
            <a:miter lim="800000"/>
            <a:headEnd/>
            <a:tailEnd/>
          </a:ln>
        </p:spPr>
        <p:txBody>
          <a:bodyPr wrap="none" anchor="ctr"/>
          <a:lstStyle/>
          <a:p>
            <a:endParaRPr lang="en-US" sz="2400">
              <a:solidFill>
                <a:srgbClr val="000000"/>
              </a:solidFill>
              <a:latin typeface="Times New Roman" pitchFamily="18" charset="0"/>
            </a:endParaRPr>
          </a:p>
        </p:txBody>
      </p:sp>
      <p:sp>
        <p:nvSpPr>
          <p:cNvPr id="30723" name="Title 1"/>
          <p:cNvSpPr>
            <a:spLocks noGrp="1"/>
          </p:cNvSpPr>
          <p:nvPr>
            <p:ph type="title"/>
          </p:nvPr>
        </p:nvSpPr>
        <p:spPr>
          <a:xfrm>
            <a:off x="685800" y="152400"/>
            <a:ext cx="7924800" cy="868363"/>
          </a:xfrm>
        </p:spPr>
        <p:txBody>
          <a:bodyPr/>
          <a:lstStyle/>
          <a:p>
            <a:pPr eaLnBrk="1" hangingPunct="1"/>
            <a:r>
              <a:rPr lang="en-US" b="0" dirty="0" smtClean="0">
                <a:latin typeface="Verdana" pitchFamily="34" charset="0"/>
                <a:ea typeface="Verdana" pitchFamily="34" charset="0"/>
                <a:cs typeface="Verdana" pitchFamily="34" charset="0"/>
              </a:rPr>
              <a:t>Club Operations</a:t>
            </a:r>
          </a:p>
        </p:txBody>
      </p:sp>
      <p:sp>
        <p:nvSpPr>
          <p:cNvPr id="30724" name="Content Placeholder 2"/>
          <p:cNvSpPr>
            <a:spLocks noGrp="1"/>
          </p:cNvSpPr>
          <p:nvPr>
            <p:ph idx="1"/>
          </p:nvPr>
        </p:nvSpPr>
        <p:spPr>
          <a:xfrm>
            <a:off x="0" y="1524000"/>
            <a:ext cx="8686800" cy="3962400"/>
          </a:xfrm>
        </p:spPr>
        <p:txBody>
          <a:bodyPr>
            <a:normAutofit/>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Member selection and recruitment</a:t>
            </a:r>
          </a:p>
          <a:p>
            <a:pPr lvl="1" eaLnBrk="1" hangingPunct="1"/>
            <a:r>
              <a:rPr lang="en-US" dirty="0" smtClean="0">
                <a:latin typeface="Verdana" panose="020B0604030504040204" pitchFamily="34" charset="0"/>
                <a:ea typeface="Verdana" panose="020B0604030504040204" pitchFamily="34" charset="0"/>
                <a:cs typeface="Verdana" panose="020B0604030504040204" pitchFamily="34" charset="0"/>
              </a:rPr>
              <a:t>The </a:t>
            </a:r>
            <a:r>
              <a:rPr lang="en-US" dirty="0" smtClean="0">
                <a:solidFill>
                  <a:srgbClr val="139DEB"/>
                </a:solidFill>
                <a:latin typeface="Verdana" panose="020B0604030504040204" pitchFamily="34" charset="0"/>
                <a:ea typeface="Verdana" panose="020B0604030504040204" pitchFamily="34" charset="0"/>
                <a:cs typeface="Verdana" panose="020B0604030504040204" pitchFamily="34" charset="0"/>
              </a:rPr>
              <a:t>Board’s</a:t>
            </a:r>
            <a:r>
              <a:rPr lang="en-US" dirty="0" smtClean="0">
                <a:latin typeface="Verdana" panose="020B0604030504040204" pitchFamily="34" charset="0"/>
                <a:ea typeface="Verdana" panose="020B0604030504040204" pitchFamily="34" charset="0"/>
                <a:cs typeface="Verdana" panose="020B0604030504040204" pitchFamily="34" charset="0"/>
              </a:rPr>
              <a:t> responsibility</a:t>
            </a:r>
          </a:p>
          <a:p>
            <a:pPr lvl="1" eaLnBrk="1" hangingPunct="1"/>
            <a:r>
              <a:rPr lang="en-US" dirty="0" smtClean="0">
                <a:latin typeface="Verdana" panose="020B0604030504040204" pitchFamily="34" charset="0"/>
                <a:ea typeface="Verdana" panose="020B0604030504040204" pitchFamily="34" charset="0"/>
                <a:cs typeface="Verdana" panose="020B0604030504040204" pitchFamily="34" charset="0"/>
              </a:rPr>
              <a:t>Clubs should have </a:t>
            </a:r>
            <a:r>
              <a:rPr lang="en-US" dirty="0" smtClean="0">
                <a:solidFill>
                  <a:srgbClr val="139DEB"/>
                </a:solidFill>
                <a:latin typeface="Verdana" panose="020B0604030504040204" pitchFamily="34" charset="0"/>
                <a:ea typeface="Verdana" panose="020B0604030504040204" pitchFamily="34" charset="0"/>
                <a:cs typeface="Verdana" panose="020B0604030504040204" pitchFamily="34" charset="0"/>
              </a:rPr>
              <a:t>at least </a:t>
            </a:r>
            <a:r>
              <a:rPr lang="en-US" dirty="0" smtClean="0">
                <a:latin typeface="Verdana" panose="020B0604030504040204" pitchFamily="34" charset="0"/>
                <a:ea typeface="Verdana" panose="020B0604030504040204" pitchFamily="34" charset="0"/>
                <a:cs typeface="Verdana" panose="020B0604030504040204" pitchFamily="34" charset="0"/>
              </a:rPr>
              <a:t>20 members</a:t>
            </a:r>
          </a:p>
          <a:p>
            <a:pPr lvl="1" eaLnBrk="1" hangingPunct="1"/>
            <a:r>
              <a:rPr lang="en-US" dirty="0" smtClean="0">
                <a:latin typeface="Verdana" panose="020B0604030504040204" pitchFamily="34" charset="0"/>
                <a:ea typeface="Verdana" panose="020B0604030504040204" pitchFamily="34" charset="0"/>
                <a:cs typeface="Verdana" panose="020B0604030504040204" pitchFamily="34" charset="0"/>
              </a:rPr>
              <a:t>Membership </a:t>
            </a:r>
            <a:r>
              <a:rPr lang="en-US" dirty="0" smtClean="0">
                <a:solidFill>
                  <a:srgbClr val="139DEB"/>
                </a:solidFill>
                <a:latin typeface="Verdana" panose="020B0604030504040204" pitchFamily="34" charset="0"/>
                <a:ea typeface="Verdana" panose="020B0604030504040204" pitchFamily="34" charset="0"/>
                <a:cs typeface="Verdana" panose="020B0604030504040204" pitchFamily="34" charset="0"/>
              </a:rPr>
              <a:t>applications</a:t>
            </a:r>
            <a:r>
              <a:rPr lang="en-US" dirty="0" smtClean="0">
                <a:latin typeface="Verdana" panose="020B0604030504040204" pitchFamily="34" charset="0"/>
                <a:ea typeface="Verdana" panose="020B0604030504040204" pitchFamily="34" charset="0"/>
                <a:cs typeface="Verdana" panose="020B0604030504040204" pitchFamily="34" charset="0"/>
              </a:rPr>
              <a:t> are useful</a:t>
            </a:r>
          </a:p>
          <a:p>
            <a:pPr lvl="1" eaLnBrk="1" hangingPunct="1"/>
            <a:r>
              <a:rPr lang="en-US" dirty="0" smtClean="0">
                <a:latin typeface="Verdana" panose="020B0604030504040204" pitchFamily="34" charset="0"/>
                <a:ea typeface="Verdana" panose="020B0604030504040204" pitchFamily="34" charset="0"/>
                <a:cs typeface="Verdana" panose="020B0604030504040204" pitchFamily="34" charset="0"/>
              </a:rPr>
              <a:t>Membership </a:t>
            </a:r>
            <a:r>
              <a:rPr lang="en-US" dirty="0" smtClean="0">
                <a:solidFill>
                  <a:srgbClr val="139DEB"/>
                </a:solidFill>
                <a:latin typeface="Verdana" panose="020B0604030504040204" pitchFamily="34" charset="0"/>
                <a:ea typeface="Verdana" panose="020B0604030504040204" pitchFamily="34" charset="0"/>
                <a:cs typeface="Verdana" panose="020B0604030504040204" pitchFamily="34" charset="0"/>
              </a:rPr>
              <a:t>requirements</a:t>
            </a:r>
            <a:r>
              <a:rPr lang="en-US" dirty="0" smtClean="0">
                <a:latin typeface="Verdana" panose="020B0604030504040204" pitchFamily="34" charset="0"/>
                <a:ea typeface="Verdana" panose="020B0604030504040204" pitchFamily="34" charset="0"/>
                <a:cs typeface="Verdana" panose="020B0604030504040204" pitchFamily="34" charset="0"/>
              </a:rPr>
              <a:t> (required number of hours per month)</a:t>
            </a:r>
          </a:p>
          <a:p>
            <a:pPr lvl="1" eaLnBrk="1" hangingPunct="1">
              <a:spcAft>
                <a:spcPct val="0"/>
              </a:spcAft>
            </a:pPr>
            <a:r>
              <a:rPr lang="en-US" dirty="0" smtClean="0">
                <a:latin typeface="Verdana" panose="020B0604030504040204" pitchFamily="34" charset="0"/>
                <a:ea typeface="Verdana" panose="020B0604030504040204" pitchFamily="34" charset="0"/>
                <a:cs typeface="Verdana" panose="020B0604030504040204" pitchFamily="34" charset="0"/>
              </a:rPr>
              <a:t>Plan well to provide service opportunities for all members as often as possible </a:t>
            </a:r>
          </a:p>
          <a:p>
            <a:pPr lvl="1" eaLnBrk="1" hangingPunct="1"/>
            <a:endParaRPr lang="en-US"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30725" name="Picture 2" descr="C:\Users\Richar\AppData\Local\Microsoft\Windows\Temporary Internet Files\Content.IE5\R0RC3805\MP900442981[1].jpg"/>
          <p:cNvPicPr>
            <a:picLocks noChangeAspect="1" noChangeArrowheads="1"/>
          </p:cNvPicPr>
          <p:nvPr/>
        </p:nvPicPr>
        <p:blipFill>
          <a:blip r:embed="rId3" cstate="print"/>
          <a:srcRect/>
          <a:stretch>
            <a:fillRect/>
          </a:stretch>
        </p:blipFill>
        <p:spPr bwMode="auto">
          <a:xfrm>
            <a:off x="10744200" y="4038600"/>
            <a:ext cx="2667000" cy="2347912"/>
          </a:xfrm>
          <a:prstGeom prst="rect">
            <a:avLst/>
          </a:prstGeom>
          <a:noFill/>
          <a:ln w="9525">
            <a:noFill/>
            <a:miter lim="800000"/>
            <a:headEnd/>
            <a:tailEnd/>
          </a:ln>
        </p:spPr>
      </p:pic>
      <p:sp>
        <p:nvSpPr>
          <p:cNvPr id="7" name="TextBox 6"/>
          <p:cNvSpPr txBox="1"/>
          <p:nvPr/>
        </p:nvSpPr>
        <p:spPr>
          <a:xfrm>
            <a:off x="11353800" y="4876800"/>
            <a:ext cx="1600200" cy="923330"/>
          </a:xfrm>
          <a:prstGeom prst="rect">
            <a:avLst/>
          </a:prstGeom>
          <a:noFill/>
        </p:spPr>
        <p:txBody>
          <a:bodyPr wrap="square">
            <a:spAutoFit/>
          </a:bodyPr>
          <a:lstStyle/>
          <a:p>
            <a:pPr algn="ctr">
              <a:defRPr/>
            </a:pPr>
            <a:r>
              <a:rPr lang="en-US" dirty="0">
                <a:solidFill>
                  <a:schemeClr val="tx2">
                    <a:lumMod val="75000"/>
                  </a:schemeClr>
                </a:solidFill>
                <a:latin typeface="Walk Around the Block"/>
                <a:cs typeface="Walk Around the Block"/>
              </a:rPr>
              <a:t>KEY CLUB NEEDS YOU!</a:t>
            </a:r>
          </a:p>
        </p:txBody>
      </p:sp>
      <p:pic>
        <p:nvPicPr>
          <p:cNvPr id="8" name="Picture 7"/>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990600"/>
            <a:ext cx="9144000"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rot="5400000">
            <a:off x="3962400" y="-3962400"/>
            <a:ext cx="1371600" cy="9296400"/>
          </a:xfrm>
          <a:prstGeom prst="rect">
            <a:avLst/>
          </a:prstGeom>
          <a:solidFill>
            <a:srgbClr val="139D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867" name="Title 1"/>
          <p:cNvSpPr>
            <a:spLocks noGrp="1"/>
          </p:cNvSpPr>
          <p:nvPr>
            <p:ph type="title"/>
          </p:nvPr>
        </p:nvSpPr>
        <p:spPr>
          <a:xfrm>
            <a:off x="0" y="0"/>
            <a:ext cx="8839200" cy="868363"/>
          </a:xfrm>
        </p:spPr>
        <p:txBody>
          <a:bodyPr/>
          <a:lstStyle/>
          <a:p>
            <a:pPr algn="ctr" eaLnBrk="1" hangingPunct="1"/>
            <a:r>
              <a:rPr lang="en-US" b="0" dirty="0" smtClean="0">
                <a:latin typeface="Verdana" pitchFamily="34" charset="0"/>
                <a:ea typeface="Verdana" pitchFamily="34" charset="0"/>
                <a:cs typeface="Verdana" pitchFamily="34" charset="0"/>
              </a:rPr>
              <a:t>Kiwanis Advisor</a:t>
            </a:r>
          </a:p>
        </p:txBody>
      </p:sp>
      <p:sp>
        <p:nvSpPr>
          <p:cNvPr id="36868" name="Content Placeholder 2"/>
          <p:cNvSpPr>
            <a:spLocks noGrp="1"/>
          </p:cNvSpPr>
          <p:nvPr>
            <p:ph idx="1"/>
          </p:nvPr>
        </p:nvSpPr>
        <p:spPr>
          <a:xfrm>
            <a:off x="304800" y="1600200"/>
            <a:ext cx="8610600" cy="4495800"/>
          </a:xfrm>
        </p:spPr>
        <p:txBody>
          <a:bodyPr/>
          <a:lstStyle/>
          <a:p>
            <a:pPr marL="0" indent="0" eaLnBrk="1" hangingPunct="1">
              <a:buNone/>
            </a:pPr>
            <a:r>
              <a:rPr lang="en-US" sz="2400" dirty="0" smtClean="0">
                <a:latin typeface="Verdana" panose="020B0604030504040204" pitchFamily="34" charset="0"/>
                <a:ea typeface="Verdana" panose="020B0604030504040204" pitchFamily="34" charset="0"/>
                <a:cs typeface="Verdana" panose="020B0604030504040204" pitchFamily="34" charset="0"/>
              </a:rPr>
              <a:t>A Kiwanis Advisor is:</a:t>
            </a:r>
          </a:p>
          <a:p>
            <a:pPr eaLnBrk="1" hangingPunct="1"/>
            <a:r>
              <a:rPr lang="en-US" sz="2400" dirty="0">
                <a:latin typeface="Verdana" panose="020B0604030504040204" pitchFamily="34" charset="0"/>
                <a:ea typeface="Verdana" panose="020B0604030504040204" pitchFamily="34" charset="0"/>
                <a:cs typeface="Verdana" panose="020B0604030504040204" pitchFamily="34" charset="0"/>
              </a:rPr>
              <a:t>A</a:t>
            </a:r>
            <a:r>
              <a:rPr lang="en-US" sz="2400" dirty="0" smtClean="0">
                <a:latin typeface="Verdana" panose="020B0604030504040204" pitchFamily="34" charset="0"/>
                <a:ea typeface="Verdana" panose="020B0604030504040204" pitchFamily="34" charset="0"/>
                <a:cs typeface="Verdana" panose="020B0604030504040204" pitchFamily="34" charset="0"/>
              </a:rPr>
              <a:t> </a:t>
            </a:r>
            <a:r>
              <a:rPr lang="en-US" sz="2400" dirty="0">
                <a:latin typeface="Verdana" panose="020B0604030504040204" pitchFamily="34" charset="0"/>
                <a:ea typeface="Verdana" panose="020B0604030504040204" pitchFamily="34" charset="0"/>
                <a:cs typeface="Verdana" panose="020B0604030504040204" pitchFamily="34" charset="0"/>
              </a:rPr>
              <a:t>member </a:t>
            </a:r>
            <a:r>
              <a:rPr lang="en-US" sz="2400" dirty="0" smtClean="0">
                <a:latin typeface="Verdana" panose="020B0604030504040204" pitchFamily="34" charset="0"/>
                <a:ea typeface="Verdana" panose="020B0604030504040204" pitchFamily="34" charset="0"/>
                <a:cs typeface="Verdana" panose="020B0604030504040204" pitchFamily="34" charset="0"/>
              </a:rPr>
              <a:t>of your </a:t>
            </a:r>
            <a:r>
              <a:rPr lang="en-US" sz="2400" dirty="0" smtClean="0">
                <a:solidFill>
                  <a:srgbClr val="139DEB"/>
                </a:solidFill>
                <a:latin typeface="Verdana" panose="020B0604030504040204" pitchFamily="34" charset="0"/>
                <a:ea typeface="Verdana" panose="020B0604030504040204" pitchFamily="34" charset="0"/>
                <a:cs typeface="Verdana" panose="020B0604030504040204" pitchFamily="34" charset="0"/>
              </a:rPr>
              <a:t>sponsoring </a:t>
            </a:r>
            <a:r>
              <a:rPr lang="en-US" sz="2400" dirty="0">
                <a:solidFill>
                  <a:srgbClr val="139DEB"/>
                </a:solidFill>
                <a:latin typeface="Verdana" panose="020B0604030504040204" pitchFamily="34" charset="0"/>
                <a:ea typeface="Verdana" panose="020B0604030504040204" pitchFamily="34" charset="0"/>
                <a:cs typeface="Verdana" panose="020B0604030504040204" pitchFamily="34" charset="0"/>
              </a:rPr>
              <a:t>Kiwanis Club</a:t>
            </a:r>
            <a:r>
              <a:rPr lang="en-US" sz="2400" dirty="0">
                <a:latin typeface="Verdana" panose="020B0604030504040204" pitchFamily="34" charset="0"/>
                <a:ea typeface="Verdana" panose="020B0604030504040204" pitchFamily="34" charset="0"/>
                <a:cs typeface="Verdana" panose="020B0604030504040204" pitchFamily="34" charset="0"/>
              </a:rPr>
              <a:t>, which has chosen </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to </a:t>
            </a:r>
            <a:r>
              <a:rPr lang="en-US" sz="24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assist and guide your</a:t>
            </a:r>
            <a:r>
              <a:rPr lang="en-US" sz="2400" dirty="0" smtClean="0">
                <a:latin typeface="Verdana" panose="020B0604030504040204" pitchFamily="34" charset="0"/>
                <a:ea typeface="Verdana" panose="020B0604030504040204" pitchFamily="34" charset="0"/>
                <a:cs typeface="Verdana" panose="020B0604030504040204" pitchFamily="34" charset="0"/>
              </a:rPr>
              <a:t> Key Club.</a:t>
            </a:r>
          </a:p>
          <a:p>
            <a:pPr eaLnBrk="1" hangingPunct="1"/>
            <a:r>
              <a:rPr lang="en-US" sz="2400" dirty="0" smtClean="0">
                <a:latin typeface="Verdana" panose="020B0604030504040204" pitchFamily="34" charset="0"/>
                <a:ea typeface="Verdana" panose="020B0604030504040204" pitchFamily="34" charset="0"/>
                <a:cs typeface="Verdana" panose="020B0604030504040204" pitchFamily="34" charset="0"/>
              </a:rPr>
              <a:t>They are an </a:t>
            </a:r>
            <a:r>
              <a:rPr lang="en-US" sz="2400" dirty="0" smtClean="0">
                <a:solidFill>
                  <a:srgbClr val="139DEB"/>
                </a:solidFill>
                <a:latin typeface="Verdana" panose="020B0604030504040204" pitchFamily="34" charset="0"/>
                <a:ea typeface="Verdana" panose="020B0604030504040204" pitchFamily="34" charset="0"/>
                <a:cs typeface="Verdana" panose="020B0604030504040204" pitchFamily="34" charset="0"/>
              </a:rPr>
              <a:t>amazing resource</a:t>
            </a:r>
            <a:r>
              <a:rPr lang="en-US" sz="2400" dirty="0" smtClean="0">
                <a:latin typeface="Verdana" panose="020B0604030504040204" pitchFamily="34" charset="0"/>
                <a:ea typeface="Verdana" panose="020B0604030504040204" pitchFamily="34" charset="0"/>
                <a:cs typeface="Verdana" panose="020B0604030504040204" pitchFamily="34" charset="0"/>
              </a:rPr>
              <a:t> of knowledge, so keep in contact!</a:t>
            </a:r>
          </a:p>
          <a:p>
            <a:pPr eaLnBrk="1" hangingPunct="1"/>
            <a:r>
              <a:rPr lang="en-US" sz="2400" dirty="0" smtClean="0">
                <a:latin typeface="Verdana" panose="020B0604030504040204" pitchFamily="34" charset="0"/>
                <a:ea typeface="Verdana" panose="020B0604030504040204" pitchFamily="34" charset="0"/>
                <a:cs typeface="Verdana" panose="020B0604030504040204" pitchFamily="34" charset="0"/>
              </a:rPr>
              <a:t>Have officers and members attend Kiwanis Meetings if possible</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eaLnBrk="1" hangingPunct="1">
              <a:buNone/>
            </a:pPr>
            <a:endParaRPr lang="en-US"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1066800"/>
            <a:ext cx="9144000"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rot="5400000">
            <a:off x="4038600" y="-4038600"/>
            <a:ext cx="1066800" cy="9144000"/>
          </a:xfrm>
          <a:prstGeom prst="rect">
            <a:avLst/>
          </a:prstGeom>
          <a:solidFill>
            <a:srgbClr val="139D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867" name="Title 1"/>
          <p:cNvSpPr>
            <a:spLocks noGrp="1"/>
          </p:cNvSpPr>
          <p:nvPr>
            <p:ph type="title"/>
          </p:nvPr>
        </p:nvSpPr>
        <p:spPr>
          <a:xfrm>
            <a:off x="914400" y="0"/>
            <a:ext cx="7924800" cy="868363"/>
          </a:xfrm>
        </p:spPr>
        <p:txBody>
          <a:bodyPr/>
          <a:lstStyle/>
          <a:p>
            <a:pPr eaLnBrk="1" hangingPunct="1"/>
            <a:r>
              <a:rPr lang="en-US" b="0" dirty="0" smtClean="0">
                <a:latin typeface="Verdana" pitchFamily="34" charset="0"/>
                <a:ea typeface="Verdana" pitchFamily="34" charset="0"/>
                <a:cs typeface="Verdana" pitchFamily="34" charset="0"/>
              </a:rPr>
              <a:t>Kiwanis Advisor Responsibilities</a:t>
            </a:r>
          </a:p>
        </p:txBody>
      </p:sp>
      <p:sp>
        <p:nvSpPr>
          <p:cNvPr id="36868" name="Content Placeholder 2"/>
          <p:cNvSpPr>
            <a:spLocks noGrp="1"/>
          </p:cNvSpPr>
          <p:nvPr>
            <p:ph idx="1"/>
          </p:nvPr>
        </p:nvSpPr>
        <p:spPr>
          <a:xfrm>
            <a:off x="228600" y="1371600"/>
            <a:ext cx="8610600" cy="4267200"/>
          </a:xfrm>
        </p:spPr>
        <p:txBody>
          <a:bodyPr>
            <a:noAutofit/>
          </a:bodyPr>
          <a:lstStyle/>
          <a:p>
            <a:pPr eaLnBrk="1" hangingPunct="1"/>
            <a:r>
              <a:rPr lang="en-US" sz="2400" dirty="0" smtClean="0">
                <a:solidFill>
                  <a:srgbClr val="139DEB"/>
                </a:solidFill>
                <a:latin typeface="Verdana" panose="020B0604030504040204" pitchFamily="34" charset="0"/>
                <a:ea typeface="Verdana" panose="020B0604030504040204" pitchFamily="34" charset="0"/>
                <a:cs typeface="Verdana" panose="020B0604030504040204" pitchFamily="34" charset="0"/>
              </a:rPr>
              <a:t>Train</a:t>
            </a:r>
            <a:r>
              <a:rPr lang="en-US" sz="2400" dirty="0" smtClean="0">
                <a:latin typeface="Verdana" panose="020B0604030504040204" pitchFamily="34" charset="0"/>
                <a:ea typeface="Verdana" panose="020B0604030504040204" pitchFamily="34" charset="0"/>
                <a:cs typeface="Verdana" panose="020B0604030504040204" pitchFamily="34" charset="0"/>
              </a:rPr>
              <a:t>,</a:t>
            </a:r>
            <a:r>
              <a:rPr lang="en-US" sz="2400" dirty="0" smtClean="0">
                <a:solidFill>
                  <a:srgbClr val="139DEB"/>
                </a:solidFill>
                <a:latin typeface="Verdana" panose="020B0604030504040204" pitchFamily="34" charset="0"/>
                <a:ea typeface="Verdana" panose="020B0604030504040204" pitchFamily="34" charset="0"/>
                <a:cs typeface="Verdana" panose="020B0604030504040204" pitchFamily="34" charset="0"/>
              </a:rPr>
              <a:t> educate</a:t>
            </a:r>
            <a:r>
              <a:rPr lang="en-US" sz="24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and </a:t>
            </a:r>
            <a:r>
              <a:rPr lang="en-US" sz="2400" dirty="0" smtClean="0">
                <a:solidFill>
                  <a:srgbClr val="139DEB"/>
                </a:solidFill>
                <a:latin typeface="Verdana" panose="020B0604030504040204" pitchFamily="34" charset="0"/>
                <a:ea typeface="Verdana" panose="020B0604030504040204" pitchFamily="34" charset="0"/>
                <a:cs typeface="Verdana" panose="020B0604030504040204" pitchFamily="34" charset="0"/>
              </a:rPr>
              <a:t>encourage</a:t>
            </a:r>
            <a:r>
              <a:rPr lang="en-US" sz="24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officers</a:t>
            </a:r>
          </a:p>
          <a:p>
            <a:pPr eaLnBrk="1" hangingPunct="1"/>
            <a:r>
              <a:rPr lang="en-US" sz="2400" dirty="0" smtClean="0">
                <a:solidFill>
                  <a:srgbClr val="139DEB"/>
                </a:solidFill>
                <a:latin typeface="Verdana" panose="020B0604030504040204" pitchFamily="34" charset="0"/>
                <a:ea typeface="Verdana" panose="020B0604030504040204" pitchFamily="34" charset="0"/>
                <a:cs typeface="Verdana" panose="020B0604030504040204" pitchFamily="34" charset="0"/>
              </a:rPr>
              <a:t>Attend and support </a:t>
            </a:r>
            <a:r>
              <a:rPr lang="en-US" sz="24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the attendance of Key Clubbers at club meetings, board meetings, divisional and district events </a:t>
            </a:r>
          </a:p>
          <a:p>
            <a:pPr eaLnBrk="1" hangingPunct="1"/>
            <a:r>
              <a:rPr lang="en-US" sz="2400" dirty="0" smtClean="0">
                <a:solidFill>
                  <a:srgbClr val="139DEB"/>
                </a:solidFill>
                <a:latin typeface="Verdana" panose="020B0604030504040204" pitchFamily="34" charset="0"/>
                <a:ea typeface="Verdana" panose="020B0604030504040204" pitchFamily="34" charset="0"/>
                <a:cs typeface="Verdana" panose="020B0604030504040204" pitchFamily="34" charset="0"/>
              </a:rPr>
              <a:t>Invite Key Club members</a:t>
            </a:r>
            <a:r>
              <a:rPr lang="en-US" sz="24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to Kiwanis meetings and Kiwanis projects</a:t>
            </a:r>
          </a:p>
          <a:p>
            <a:pPr eaLnBrk="1" hangingPunct="1"/>
            <a:r>
              <a:rPr lang="en-US" sz="2400" dirty="0" smtClean="0">
                <a:latin typeface="Verdana" panose="020B0604030504040204" pitchFamily="34" charset="0"/>
                <a:ea typeface="Verdana" panose="020B0604030504040204" pitchFamily="34" charset="0"/>
                <a:cs typeface="Verdana" panose="020B0604030504040204" pitchFamily="34" charset="0"/>
              </a:rPr>
              <a:t>Present </a:t>
            </a:r>
            <a:r>
              <a:rPr lang="en-US" sz="2400" dirty="0" smtClean="0">
                <a:solidFill>
                  <a:srgbClr val="139DEB"/>
                </a:solidFill>
                <a:latin typeface="Verdana" panose="020B0604030504040204" pitchFamily="34" charset="0"/>
                <a:ea typeface="Verdana" panose="020B0604030504040204" pitchFamily="34" charset="0"/>
                <a:cs typeface="Verdana" panose="020B0604030504040204" pitchFamily="34" charset="0"/>
              </a:rPr>
              <a:t>budget requests </a:t>
            </a:r>
            <a:r>
              <a:rPr lang="en-US" sz="2400" dirty="0" smtClean="0">
                <a:latin typeface="Verdana" panose="020B0604030504040204" pitchFamily="34" charset="0"/>
                <a:ea typeface="Verdana" panose="020B0604030504040204" pitchFamily="34" charset="0"/>
                <a:cs typeface="Verdana" panose="020B0604030504040204" pitchFamily="34" charset="0"/>
              </a:rPr>
              <a:t>to Sponsoring Kiwanis Club board in summer</a:t>
            </a:r>
          </a:p>
          <a:p>
            <a:pPr eaLnBrk="1" hangingPunct="1"/>
            <a:r>
              <a:rPr lang="en-US" sz="2400" dirty="0" smtClean="0">
                <a:solidFill>
                  <a:srgbClr val="139DEB"/>
                </a:solidFill>
                <a:latin typeface="Verdana" panose="020B0604030504040204" pitchFamily="34" charset="0"/>
                <a:ea typeface="Verdana" panose="020B0604030504040204" pitchFamily="34" charset="0"/>
                <a:cs typeface="Verdana" panose="020B0604030504040204" pitchFamily="34" charset="0"/>
              </a:rPr>
              <a:t>Assist Faculty Advisor </a:t>
            </a:r>
            <a:r>
              <a:rPr lang="en-US" sz="2400" dirty="0" smtClean="0">
                <a:latin typeface="Verdana" panose="020B0604030504040204" pitchFamily="34" charset="0"/>
                <a:ea typeface="Verdana" panose="020B0604030504040204" pitchFamily="34" charset="0"/>
                <a:cs typeface="Verdana" panose="020B0604030504040204" pitchFamily="34" charset="0"/>
              </a:rPr>
              <a:t>wherever and whenever possible</a:t>
            </a:r>
          </a:p>
        </p:txBody>
      </p:sp>
      <p:pic>
        <p:nvPicPr>
          <p:cNvPr id="36869" name="Picture 3" descr="U:\SOAP\gbidgood\Growth\SLP NCB Process Presentation\man.jpg"/>
          <p:cNvPicPr>
            <a:picLocks noChangeAspect="1" noChangeArrowheads="1"/>
          </p:cNvPicPr>
          <p:nvPr/>
        </p:nvPicPr>
        <p:blipFill>
          <a:blip r:embed="rId3" cstate="print"/>
          <a:srcRect l="4449" t="1421" r="1833" b="1704"/>
          <a:stretch>
            <a:fillRect/>
          </a:stretch>
        </p:blipFill>
        <p:spPr bwMode="auto">
          <a:xfrm>
            <a:off x="11506200" y="914400"/>
            <a:ext cx="887413" cy="896938"/>
          </a:xfrm>
          <a:prstGeom prst="rect">
            <a:avLst/>
          </a:prstGeom>
          <a:noFill/>
          <a:ln w="9525">
            <a:noFill/>
            <a:miter lim="800000"/>
            <a:headEnd/>
            <a:tailEnd/>
          </a:ln>
        </p:spPr>
      </p:pic>
      <p:pic>
        <p:nvPicPr>
          <p:cNvPr id="36870" name="Picture 2" descr="U:\SOAP\gbidgood\Growth\SLP NCB Process Presentation\girl.jpg"/>
          <p:cNvPicPr>
            <a:picLocks noChangeAspect="1" noChangeArrowheads="1"/>
          </p:cNvPicPr>
          <p:nvPr/>
        </p:nvPicPr>
        <p:blipFill>
          <a:blip r:embed="rId4" cstate="print"/>
          <a:srcRect l="4808" t="3508" r="6250" b="2065"/>
          <a:stretch>
            <a:fillRect/>
          </a:stretch>
        </p:blipFill>
        <p:spPr bwMode="auto">
          <a:xfrm>
            <a:off x="10515600" y="990600"/>
            <a:ext cx="881063" cy="871538"/>
          </a:xfrm>
          <a:prstGeom prst="rect">
            <a:avLst/>
          </a:prstGeom>
          <a:noFill/>
          <a:ln w="9525">
            <a:noFill/>
            <a:miter lim="800000"/>
            <a:headEnd/>
            <a:tailEnd/>
          </a:ln>
        </p:spPr>
      </p:pic>
      <p:pic>
        <p:nvPicPr>
          <p:cNvPr id="7" name="Picture 6"/>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0" y="838200"/>
            <a:ext cx="9144000"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164286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rot="5400000">
            <a:off x="4000500" y="-4000500"/>
            <a:ext cx="1143000" cy="9144000"/>
          </a:xfrm>
          <a:prstGeom prst="rect">
            <a:avLst/>
          </a:prstGeom>
          <a:solidFill>
            <a:srgbClr val="139D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891" name="Title 1"/>
          <p:cNvSpPr>
            <a:spLocks noGrp="1"/>
          </p:cNvSpPr>
          <p:nvPr>
            <p:ph type="title"/>
          </p:nvPr>
        </p:nvSpPr>
        <p:spPr>
          <a:xfrm>
            <a:off x="0" y="0"/>
            <a:ext cx="9144000" cy="868363"/>
          </a:xfrm>
        </p:spPr>
        <p:txBody>
          <a:bodyPr/>
          <a:lstStyle/>
          <a:p>
            <a:pPr algn="ctr" eaLnBrk="1" hangingPunct="1"/>
            <a:r>
              <a:rPr lang="en-US" b="0" dirty="0" smtClean="0">
                <a:latin typeface="Verdana" pitchFamily="34" charset="0"/>
                <a:ea typeface="Verdana" pitchFamily="34" charset="0"/>
                <a:cs typeface="Verdana" pitchFamily="34" charset="0"/>
              </a:rPr>
              <a:t>Faculty Advisor</a:t>
            </a:r>
          </a:p>
        </p:txBody>
      </p:sp>
      <p:sp>
        <p:nvSpPr>
          <p:cNvPr id="40964" name="Content Placeholder 2"/>
          <p:cNvSpPr>
            <a:spLocks noGrp="1"/>
          </p:cNvSpPr>
          <p:nvPr>
            <p:ph idx="1"/>
          </p:nvPr>
        </p:nvSpPr>
        <p:spPr>
          <a:xfrm>
            <a:off x="152400" y="1371600"/>
            <a:ext cx="8991600" cy="4343400"/>
          </a:xfrm>
        </p:spPr>
        <p:txBody>
          <a:bodyPr>
            <a:normAutofit/>
          </a:bodyPr>
          <a:lstStyle/>
          <a:p>
            <a:pPr>
              <a:buNone/>
            </a:pPr>
            <a:r>
              <a:rPr lang="en-US" dirty="0" smtClean="0">
                <a:latin typeface="Verdana" panose="020B0604030504040204" pitchFamily="34" charset="0"/>
                <a:ea typeface="Verdana" panose="020B0604030504040204" pitchFamily="34" charset="0"/>
                <a:cs typeface="Verdana" panose="020B0604030504040204" pitchFamily="34" charset="0"/>
              </a:rPr>
              <a:t>A Faculty Advisor is:</a:t>
            </a:r>
          </a:p>
          <a:p>
            <a:r>
              <a:rPr lang="en-US" sz="2000" dirty="0" smtClean="0">
                <a:latin typeface="Verdana" panose="020B0604030504040204" pitchFamily="34" charset="0"/>
                <a:ea typeface="Verdana" panose="020B0604030504040204" pitchFamily="34" charset="0"/>
                <a:cs typeface="Verdana" panose="020B0604030504040204" pitchFamily="34" charset="0"/>
              </a:rPr>
              <a:t>A </a:t>
            </a:r>
            <a:r>
              <a:rPr lang="en-US" sz="2000" dirty="0" smtClean="0">
                <a:solidFill>
                  <a:srgbClr val="139DEB"/>
                </a:solidFill>
                <a:latin typeface="Verdana" panose="020B0604030504040204" pitchFamily="34" charset="0"/>
                <a:ea typeface="Verdana" panose="020B0604030504040204" pitchFamily="34" charset="0"/>
                <a:cs typeface="Verdana" panose="020B0604030504040204" pitchFamily="34" charset="0"/>
              </a:rPr>
              <a:t>representative</a:t>
            </a:r>
            <a:r>
              <a:rPr lang="en-US" sz="2000" dirty="0" smtClean="0">
                <a:latin typeface="Verdana" panose="020B0604030504040204" pitchFamily="34" charset="0"/>
                <a:ea typeface="Verdana" panose="020B0604030504040204" pitchFamily="34" charset="0"/>
                <a:cs typeface="Verdana" panose="020B0604030504040204" pitchFamily="34" charset="0"/>
              </a:rPr>
              <a:t> of their Key </a:t>
            </a:r>
            <a:r>
              <a:rPr lang="en-US" sz="2000" dirty="0">
                <a:latin typeface="Verdana" panose="020B0604030504040204" pitchFamily="34" charset="0"/>
                <a:ea typeface="Verdana" panose="020B0604030504040204" pitchFamily="34" charset="0"/>
                <a:cs typeface="Verdana" panose="020B0604030504040204" pitchFamily="34" charset="0"/>
              </a:rPr>
              <a:t>C</a:t>
            </a:r>
            <a:r>
              <a:rPr lang="en-US" sz="2000" dirty="0" smtClean="0">
                <a:latin typeface="Verdana" panose="020B0604030504040204" pitchFamily="34" charset="0"/>
                <a:ea typeface="Verdana" panose="020B0604030504040204" pitchFamily="34" charset="0"/>
                <a:cs typeface="Verdana" panose="020B0604030504040204" pitchFamily="34" charset="0"/>
              </a:rPr>
              <a:t>lub </a:t>
            </a:r>
            <a:r>
              <a:rPr lang="en-US" sz="2000" dirty="0">
                <a:latin typeface="Verdana" panose="020B0604030504040204" pitchFamily="34" charset="0"/>
                <a:ea typeface="Verdana" panose="020B0604030504040204" pitchFamily="34" charset="0"/>
                <a:cs typeface="Verdana" panose="020B0604030504040204" pitchFamily="34" charset="0"/>
              </a:rPr>
              <a:t>to the </a:t>
            </a:r>
            <a:r>
              <a:rPr lang="en-US" sz="2000" dirty="0">
                <a:solidFill>
                  <a:srgbClr val="139DEB"/>
                </a:solidFill>
                <a:latin typeface="Verdana" panose="020B0604030504040204" pitchFamily="34" charset="0"/>
                <a:ea typeface="Verdana" panose="020B0604030504040204" pitchFamily="34" charset="0"/>
                <a:cs typeface="Verdana" panose="020B0604030504040204" pitchFamily="34" charset="0"/>
              </a:rPr>
              <a:t>school’s administration</a:t>
            </a: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smtClean="0">
                <a:latin typeface="Verdana" panose="020B0604030504040204" pitchFamily="34" charset="0"/>
                <a:ea typeface="Verdana" panose="020B0604030504040204" pitchFamily="34" charset="0"/>
                <a:cs typeface="Verdana" panose="020B0604030504040204" pitchFamily="34" charset="0"/>
              </a:rPr>
              <a:t>and club members.</a:t>
            </a:r>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dirty="0" smtClean="0">
                <a:solidFill>
                  <a:srgbClr val="139DEB"/>
                </a:solidFill>
                <a:latin typeface="Verdana" panose="020B0604030504040204" pitchFamily="34" charset="0"/>
                <a:ea typeface="Verdana" panose="020B0604030504040204" pitchFamily="34" charset="0"/>
                <a:cs typeface="Verdana" panose="020B0604030504040204" pitchFamily="34" charset="0"/>
              </a:rPr>
              <a:t>Assists and guides </a:t>
            </a:r>
            <a:r>
              <a:rPr lang="en-US" sz="2000" dirty="0">
                <a:latin typeface="Verdana" panose="020B0604030504040204" pitchFamily="34" charset="0"/>
                <a:ea typeface="Verdana" panose="020B0604030504040204" pitchFamily="34" charset="0"/>
                <a:cs typeface="Verdana" panose="020B0604030504040204" pitchFamily="34" charset="0"/>
              </a:rPr>
              <a:t>the club officers with organizing and coordinating </a:t>
            </a:r>
            <a:r>
              <a:rPr lang="en-US" sz="2000" dirty="0" smtClean="0">
                <a:latin typeface="Verdana" panose="020B0604030504040204" pitchFamily="34" charset="0"/>
                <a:ea typeface="Verdana" panose="020B0604030504040204" pitchFamily="34" charset="0"/>
                <a:cs typeface="Verdana" panose="020B0604030504040204" pitchFamily="34" charset="0"/>
              </a:rPr>
              <a:t>club events</a:t>
            </a:r>
          </a:p>
          <a:p>
            <a:pPr eaLnBrk="1" hangingPunct="1">
              <a:defRPr/>
            </a:pPr>
            <a:r>
              <a:rPr lang="en-US" sz="2000" dirty="0">
                <a:solidFill>
                  <a:srgbClr val="139DEB"/>
                </a:solidFill>
                <a:latin typeface="Verdana" panose="020B0604030504040204" pitchFamily="34" charset="0"/>
                <a:ea typeface="Verdana" panose="020B0604030504040204" pitchFamily="34" charset="0"/>
                <a:cs typeface="Verdana" panose="020B0604030504040204" pitchFamily="34" charset="0"/>
              </a:rPr>
              <a:t>Attend and support </a:t>
            </a:r>
            <a:r>
              <a:rPr lang="en-US" sz="2000" dirty="0">
                <a:latin typeface="Verdana" panose="020B0604030504040204" pitchFamily="34" charset="0"/>
                <a:ea typeface="Verdana" panose="020B0604030504040204" pitchFamily="34" charset="0"/>
                <a:cs typeface="Verdana" panose="020B0604030504040204" pitchFamily="34" charset="0"/>
              </a:rPr>
              <a:t>attendance of Key Clubbers at division and district events</a:t>
            </a:r>
          </a:p>
          <a:p>
            <a:pPr eaLnBrk="1" hangingPunct="1">
              <a:defRPr/>
            </a:pPr>
            <a:r>
              <a:rPr lang="en-US" sz="2000" dirty="0">
                <a:latin typeface="Verdana" panose="020B0604030504040204" pitchFamily="34" charset="0"/>
                <a:ea typeface="Verdana" panose="020B0604030504040204" pitchFamily="34" charset="0"/>
                <a:cs typeface="Verdana" panose="020B0604030504040204" pitchFamily="34" charset="0"/>
              </a:rPr>
              <a:t>Give individual</a:t>
            </a:r>
            <a:r>
              <a:rPr lang="en-US" sz="2000" dirty="0">
                <a:solidFill>
                  <a:srgbClr val="139DEB"/>
                </a:solidFill>
                <a:latin typeface="Verdana" panose="020B0604030504040204" pitchFamily="34" charset="0"/>
                <a:ea typeface="Verdana" panose="020B0604030504040204" pitchFamily="34" charset="0"/>
                <a:cs typeface="Verdana" panose="020B0604030504040204" pitchFamily="34" charset="0"/>
              </a:rPr>
              <a:t> guidance </a:t>
            </a:r>
            <a:r>
              <a:rPr lang="en-US" sz="2000" dirty="0">
                <a:latin typeface="Verdana" panose="020B0604030504040204" pitchFamily="34" charset="0"/>
                <a:ea typeface="Verdana" panose="020B0604030504040204" pitchFamily="34" charset="0"/>
                <a:cs typeface="Verdana" panose="020B0604030504040204" pitchFamily="34" charset="0"/>
              </a:rPr>
              <a:t>of members/leaders</a:t>
            </a:r>
          </a:p>
          <a:p>
            <a:pPr eaLnBrk="1" hangingPunct="1">
              <a:defRPr/>
            </a:pPr>
            <a:r>
              <a:rPr lang="en-US" sz="2000" dirty="0">
                <a:latin typeface="Verdana" panose="020B0604030504040204" pitchFamily="34" charset="0"/>
                <a:ea typeface="Verdana" panose="020B0604030504040204" pitchFamily="34" charset="0"/>
                <a:cs typeface="Verdana" panose="020B0604030504040204" pitchFamily="34" charset="0"/>
              </a:rPr>
              <a:t>Ensure school policies are followed</a:t>
            </a:r>
          </a:p>
          <a:p>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eaLnBrk="1" hangingPunct="1">
              <a:buNone/>
              <a:defRPr/>
            </a:pPr>
            <a:endParaRPr lang="en-US"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838200"/>
            <a:ext cx="9144000"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32"/>
          <p:cNvSpPr>
            <a:spLocks noChangeArrowheads="1"/>
          </p:cNvSpPr>
          <p:nvPr/>
        </p:nvSpPr>
        <p:spPr bwMode="auto">
          <a:xfrm>
            <a:off x="-25972" y="-34962"/>
            <a:ext cx="9398571" cy="1905000"/>
          </a:xfrm>
          <a:prstGeom prst="rect">
            <a:avLst/>
          </a:prstGeom>
          <a:solidFill>
            <a:srgbClr val="139DEB"/>
          </a:solidFill>
          <a:ln w="9525">
            <a:noFill/>
            <a:miter lim="800000"/>
            <a:headEnd/>
            <a:tailEnd/>
          </a:ln>
        </p:spPr>
        <p:txBody>
          <a:bodyPr wrap="none" anchor="ctr"/>
          <a:lstStyle/>
          <a:p>
            <a:endParaRPr lang="en-US" sz="2400" dirty="0">
              <a:solidFill>
                <a:srgbClr val="000000"/>
              </a:solidFill>
              <a:latin typeface="Times New Roman" pitchFamily="18" charset="0"/>
            </a:endParaRPr>
          </a:p>
        </p:txBody>
      </p:sp>
      <p:pic>
        <p:nvPicPr>
          <p:cNvPr id="20483" name="Picture 1" descr="U:\SOAP\gbidgood\Growth\SLP NCB Process Presentation\ppt key club.jpg"/>
          <p:cNvPicPr>
            <a:picLocks noChangeAspect="1" noChangeArrowheads="1"/>
          </p:cNvPicPr>
          <p:nvPr/>
        </p:nvPicPr>
        <p:blipFill>
          <a:blip r:embed="rId3" cstate="print"/>
          <a:srcRect l="11993" t="3870" r="5386"/>
          <a:stretch>
            <a:fillRect/>
          </a:stretch>
        </p:blipFill>
        <p:spPr bwMode="auto">
          <a:xfrm>
            <a:off x="9753600" y="2057400"/>
            <a:ext cx="4724400" cy="4102100"/>
          </a:xfrm>
          <a:prstGeom prst="rect">
            <a:avLst/>
          </a:prstGeom>
          <a:noFill/>
          <a:ln w="9525">
            <a:noFill/>
            <a:miter lim="800000"/>
            <a:headEnd/>
            <a:tailEnd/>
          </a:ln>
        </p:spPr>
      </p:pic>
      <p:sp>
        <p:nvSpPr>
          <p:cNvPr id="20485" name="Text Box 10"/>
          <p:cNvSpPr txBox="1">
            <a:spLocks noChangeArrowheads="1"/>
          </p:cNvSpPr>
          <p:nvPr/>
        </p:nvSpPr>
        <p:spPr bwMode="auto">
          <a:xfrm>
            <a:off x="457200" y="3124200"/>
            <a:ext cx="7848600" cy="2031325"/>
          </a:xfrm>
          <a:prstGeom prst="rect">
            <a:avLst/>
          </a:prstGeom>
          <a:noFill/>
          <a:ln w="9525">
            <a:noFill/>
            <a:miter lim="800000"/>
            <a:headEnd/>
            <a:tailEnd/>
          </a:ln>
        </p:spPr>
        <p:txBody>
          <a:bodyPr wrap="square">
            <a:spAutoFit/>
          </a:bodyPr>
          <a:lstStyle/>
          <a:p>
            <a:pPr marL="342900" indent="-342900">
              <a:spcBef>
                <a:spcPct val="50000"/>
              </a:spcBef>
              <a:buAutoNum type="arabicPeriod"/>
            </a:pPr>
            <a:r>
              <a:rPr lang="en-US" b="1" dirty="0" smtClean="0">
                <a:solidFill>
                  <a:srgbClr val="022453"/>
                </a:solidFill>
                <a:latin typeface="Verdana "/>
                <a:cs typeface="Verdana "/>
              </a:rPr>
              <a:t>Key Club is the </a:t>
            </a:r>
            <a:r>
              <a:rPr lang="en-US" b="1" u="sng" dirty="0" smtClean="0">
                <a:solidFill>
                  <a:srgbClr val="139DEB"/>
                </a:solidFill>
                <a:latin typeface="Verdana "/>
                <a:cs typeface="Verdana "/>
              </a:rPr>
              <a:t>________</a:t>
            </a:r>
            <a:r>
              <a:rPr lang="en-US" b="1" dirty="0" smtClean="0">
                <a:solidFill>
                  <a:srgbClr val="139DEB"/>
                </a:solidFill>
                <a:latin typeface="Verdana "/>
                <a:cs typeface="Verdana "/>
              </a:rPr>
              <a:t> </a:t>
            </a:r>
            <a:r>
              <a:rPr lang="en-US" b="1" dirty="0">
                <a:solidFill>
                  <a:srgbClr val="139DEB"/>
                </a:solidFill>
                <a:latin typeface="Verdana "/>
                <a:cs typeface="Verdana "/>
              </a:rPr>
              <a:t>and </a:t>
            </a:r>
            <a:r>
              <a:rPr lang="en-US" b="1" u="sng" dirty="0" smtClean="0">
                <a:solidFill>
                  <a:srgbClr val="139DEB"/>
                </a:solidFill>
                <a:latin typeface="Verdana "/>
                <a:cs typeface="Verdana "/>
              </a:rPr>
              <a:t>_________</a:t>
            </a:r>
            <a:r>
              <a:rPr lang="en-US" b="1" dirty="0" smtClean="0">
                <a:solidFill>
                  <a:srgbClr val="139DEB"/>
                </a:solidFill>
                <a:latin typeface="Verdana "/>
                <a:cs typeface="Verdana "/>
              </a:rPr>
              <a:t> </a:t>
            </a:r>
            <a:r>
              <a:rPr lang="en-US" b="1" dirty="0">
                <a:solidFill>
                  <a:srgbClr val="022453"/>
                </a:solidFill>
                <a:latin typeface="Verdana "/>
                <a:cs typeface="Verdana "/>
              </a:rPr>
              <a:t>service program for high school students. </a:t>
            </a:r>
            <a:endParaRPr lang="en-US" b="1" dirty="0" smtClean="0">
              <a:solidFill>
                <a:srgbClr val="022453"/>
              </a:solidFill>
              <a:latin typeface="Verdana "/>
              <a:cs typeface="Verdana "/>
            </a:endParaRPr>
          </a:p>
          <a:p>
            <a:pPr marL="342900" indent="-342900">
              <a:spcBef>
                <a:spcPct val="50000"/>
              </a:spcBef>
              <a:buAutoNum type="arabicPeriod"/>
            </a:pPr>
            <a:r>
              <a:rPr lang="en-US" b="1" dirty="0" smtClean="0">
                <a:solidFill>
                  <a:srgbClr val="022453"/>
                </a:solidFill>
                <a:latin typeface="Verdana "/>
                <a:cs typeface="Verdana "/>
              </a:rPr>
              <a:t>It </a:t>
            </a:r>
            <a:r>
              <a:rPr lang="en-US" b="1" dirty="0">
                <a:solidFill>
                  <a:srgbClr val="022453"/>
                </a:solidFill>
                <a:latin typeface="Verdana "/>
                <a:cs typeface="Verdana "/>
              </a:rPr>
              <a:t>is </a:t>
            </a:r>
            <a:r>
              <a:rPr lang="en-US" b="1" dirty="0" smtClean="0">
                <a:solidFill>
                  <a:srgbClr val="022453"/>
                </a:solidFill>
                <a:latin typeface="Verdana "/>
                <a:cs typeface="Verdana "/>
              </a:rPr>
              <a:t>an </a:t>
            </a:r>
            <a:r>
              <a:rPr lang="en-US" b="1" dirty="0" smtClean="0">
                <a:solidFill>
                  <a:srgbClr val="139DEB"/>
                </a:solidFill>
                <a:latin typeface="Verdana "/>
                <a:cs typeface="Verdana "/>
              </a:rPr>
              <a:t>international _________-</a:t>
            </a:r>
            <a:r>
              <a:rPr lang="en-US" b="1" dirty="0">
                <a:solidFill>
                  <a:srgbClr val="139DEB"/>
                </a:solidFill>
                <a:latin typeface="Verdana "/>
                <a:cs typeface="Verdana "/>
              </a:rPr>
              <a:t>led </a:t>
            </a:r>
            <a:r>
              <a:rPr lang="en-US" b="1" dirty="0">
                <a:solidFill>
                  <a:srgbClr val="022453"/>
                </a:solidFill>
                <a:latin typeface="Verdana "/>
                <a:cs typeface="Verdana "/>
              </a:rPr>
              <a:t>organization </a:t>
            </a:r>
            <a:r>
              <a:rPr lang="en-US" b="1" dirty="0" smtClean="0">
                <a:solidFill>
                  <a:srgbClr val="022453"/>
                </a:solidFill>
                <a:latin typeface="Verdana "/>
                <a:cs typeface="Verdana "/>
              </a:rPr>
              <a:t>which provides its members with opportunities to provide service, build character, and develop leadership. </a:t>
            </a:r>
          </a:p>
          <a:p>
            <a:pPr>
              <a:spcBef>
                <a:spcPct val="50000"/>
              </a:spcBef>
            </a:pPr>
            <a:r>
              <a:rPr lang="en-US" b="1" dirty="0" smtClean="0">
                <a:solidFill>
                  <a:srgbClr val="022453"/>
                </a:solidFill>
                <a:latin typeface="Verdana "/>
                <a:cs typeface="Verdana "/>
              </a:rPr>
              <a:t>3. The role of Faculty Advisors is to</a:t>
            </a:r>
            <a:r>
              <a:rPr lang="en-US" b="1" dirty="0" smtClean="0">
                <a:solidFill>
                  <a:srgbClr val="139DEB"/>
                </a:solidFill>
                <a:latin typeface="Verdana "/>
                <a:cs typeface="Verdana "/>
              </a:rPr>
              <a:t> _______ </a:t>
            </a:r>
            <a:r>
              <a:rPr lang="en-US" b="1" dirty="0" smtClean="0">
                <a:solidFill>
                  <a:srgbClr val="022453"/>
                </a:solidFill>
                <a:latin typeface="Verdana "/>
                <a:cs typeface="Verdana "/>
              </a:rPr>
              <a:t>the students. </a:t>
            </a:r>
            <a:endParaRPr lang="en-US" b="1" dirty="0">
              <a:solidFill>
                <a:srgbClr val="022453"/>
              </a:solidFill>
              <a:latin typeface="Verdana "/>
              <a:cs typeface="Verdana "/>
            </a:endParaRPr>
          </a:p>
        </p:txBody>
      </p:sp>
      <p:sp>
        <p:nvSpPr>
          <p:cNvPr id="20487" name="Rectangle 2"/>
          <p:cNvSpPr>
            <a:spLocks noChangeArrowheads="1"/>
          </p:cNvSpPr>
          <p:nvPr/>
        </p:nvSpPr>
        <p:spPr bwMode="auto">
          <a:xfrm>
            <a:off x="533400" y="381000"/>
            <a:ext cx="7924800" cy="1143000"/>
          </a:xfrm>
          <a:prstGeom prst="rect">
            <a:avLst/>
          </a:prstGeom>
          <a:noFill/>
          <a:ln w="9525">
            <a:noFill/>
            <a:miter lim="800000"/>
            <a:headEnd/>
            <a:tailEnd/>
          </a:ln>
        </p:spPr>
        <p:txBody>
          <a:bodyPr anchor="ctr"/>
          <a:lstStyle/>
          <a:p>
            <a:r>
              <a:rPr lang="en-US" sz="3600" dirty="0" smtClean="0">
                <a:solidFill>
                  <a:srgbClr val="FFFFFF"/>
                </a:solidFill>
                <a:latin typeface="Century Gothic"/>
                <a:cs typeface="Century Gothic"/>
              </a:rPr>
              <a:t>Quiz Time! </a:t>
            </a:r>
            <a:endParaRPr lang="en-US" sz="3600" dirty="0">
              <a:solidFill>
                <a:srgbClr val="FFFFFF"/>
              </a:solidFill>
              <a:latin typeface="Century Gothic"/>
              <a:cs typeface="Century Gothic"/>
            </a:endParaRPr>
          </a:p>
        </p:txBody>
      </p:sp>
      <p:pic>
        <p:nvPicPr>
          <p:cNvPr id="9" name="Picture 8"/>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2743200" y="2438400"/>
            <a:ext cx="3429000" cy="5031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7924800" y="533400"/>
            <a:ext cx="963708" cy="958925"/>
          </a:xfrm>
          <a:prstGeom prst="rect">
            <a:avLst/>
          </a:prstGeom>
        </p:spPr>
      </p:pic>
      <p:pic>
        <p:nvPicPr>
          <p:cNvPr id="11" name="Picture 10"/>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381000" y="1600200"/>
            <a:ext cx="9144000"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2667000" y="3124200"/>
            <a:ext cx="2661719" cy="369332"/>
          </a:xfrm>
          <a:prstGeom prst="rect">
            <a:avLst/>
          </a:prstGeom>
          <a:noFill/>
        </p:spPr>
        <p:txBody>
          <a:bodyPr wrap="none" rtlCol="0">
            <a:spAutoFit/>
          </a:bodyPr>
          <a:lstStyle/>
          <a:p>
            <a:r>
              <a:rPr lang="en-US" b="1" dirty="0">
                <a:solidFill>
                  <a:srgbClr val="139DEB"/>
                </a:solidFill>
                <a:latin typeface="Verdana"/>
                <a:cs typeface="Verdana"/>
              </a:rPr>
              <a:t>o</a:t>
            </a:r>
            <a:r>
              <a:rPr lang="en-US" b="1" dirty="0" smtClean="0">
                <a:solidFill>
                  <a:srgbClr val="139DEB"/>
                </a:solidFill>
                <a:latin typeface="Verdana"/>
                <a:cs typeface="Verdana"/>
              </a:rPr>
              <a:t>ldest         largest</a:t>
            </a:r>
            <a:endParaRPr lang="en-US" b="1" dirty="0">
              <a:solidFill>
                <a:srgbClr val="139DEB"/>
              </a:solidFill>
              <a:latin typeface="Verdana"/>
              <a:cs typeface="Verdana"/>
            </a:endParaRPr>
          </a:p>
        </p:txBody>
      </p:sp>
      <p:sp>
        <p:nvSpPr>
          <p:cNvPr id="3" name="TextBox 2"/>
          <p:cNvSpPr txBox="1"/>
          <p:nvPr/>
        </p:nvSpPr>
        <p:spPr>
          <a:xfrm>
            <a:off x="3429000" y="3733800"/>
            <a:ext cx="1202560" cy="369332"/>
          </a:xfrm>
          <a:prstGeom prst="rect">
            <a:avLst/>
          </a:prstGeom>
          <a:noFill/>
        </p:spPr>
        <p:txBody>
          <a:bodyPr wrap="none" rtlCol="0">
            <a:spAutoFit/>
          </a:bodyPr>
          <a:lstStyle/>
          <a:p>
            <a:r>
              <a:rPr lang="en-US" b="1" dirty="0" smtClean="0">
                <a:solidFill>
                  <a:srgbClr val="139DEB"/>
                </a:solidFill>
                <a:latin typeface="Verdana"/>
                <a:cs typeface="Verdana"/>
              </a:rPr>
              <a:t>student</a:t>
            </a:r>
            <a:endParaRPr lang="en-US" b="1" dirty="0">
              <a:solidFill>
                <a:srgbClr val="139DEB"/>
              </a:solidFill>
              <a:latin typeface="Verdana"/>
              <a:cs typeface="Verdana"/>
            </a:endParaRPr>
          </a:p>
        </p:txBody>
      </p:sp>
      <p:sp>
        <p:nvSpPr>
          <p:cNvPr id="4" name="TextBox 3"/>
          <p:cNvSpPr txBox="1"/>
          <p:nvPr/>
        </p:nvSpPr>
        <p:spPr>
          <a:xfrm>
            <a:off x="4800600" y="4724400"/>
            <a:ext cx="933406" cy="369332"/>
          </a:xfrm>
          <a:prstGeom prst="rect">
            <a:avLst/>
          </a:prstGeom>
          <a:noFill/>
        </p:spPr>
        <p:txBody>
          <a:bodyPr wrap="none" rtlCol="0">
            <a:spAutoFit/>
          </a:bodyPr>
          <a:lstStyle/>
          <a:p>
            <a:r>
              <a:rPr lang="en-US" b="1" dirty="0">
                <a:solidFill>
                  <a:srgbClr val="139DEB"/>
                </a:solidFill>
                <a:latin typeface="Verdana"/>
                <a:cs typeface="Verdana"/>
              </a:rPr>
              <a:t>c</a:t>
            </a:r>
            <a:r>
              <a:rPr lang="en-US" b="1" dirty="0" smtClean="0">
                <a:solidFill>
                  <a:srgbClr val="139DEB"/>
                </a:solidFill>
                <a:latin typeface="Verdana"/>
                <a:cs typeface="Verdana"/>
              </a:rPr>
              <a:t>oach</a:t>
            </a:r>
            <a:endParaRPr lang="en-US" b="1" dirty="0">
              <a:solidFill>
                <a:srgbClr val="139DEB"/>
              </a:solidFill>
              <a:latin typeface="Verdana"/>
              <a:cs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2"/>
          <p:cNvSpPr>
            <a:spLocks noChangeArrowheads="1"/>
          </p:cNvSpPr>
          <p:nvPr/>
        </p:nvSpPr>
        <p:spPr bwMode="auto">
          <a:xfrm>
            <a:off x="0" y="0"/>
            <a:ext cx="9144000" cy="1219200"/>
          </a:xfrm>
          <a:prstGeom prst="rect">
            <a:avLst/>
          </a:prstGeom>
          <a:solidFill>
            <a:srgbClr val="139DEB"/>
          </a:solidFill>
          <a:ln w="9525">
            <a:noFill/>
            <a:miter lim="800000"/>
            <a:headEnd/>
            <a:tailEnd/>
          </a:ln>
        </p:spPr>
        <p:txBody>
          <a:bodyPr wrap="none" anchor="ctr"/>
          <a:lstStyle/>
          <a:p>
            <a:endParaRPr lang="en-US" sz="2400">
              <a:solidFill>
                <a:srgbClr val="000000"/>
              </a:solidFill>
              <a:latin typeface="Times New Roman" pitchFamily="18" charset="0"/>
            </a:endParaRPr>
          </a:p>
        </p:txBody>
      </p:sp>
      <p:sp>
        <p:nvSpPr>
          <p:cNvPr id="40963" name="Rectangle 2"/>
          <p:cNvSpPr>
            <a:spLocks noChangeArrowheads="1"/>
          </p:cNvSpPr>
          <p:nvPr/>
        </p:nvSpPr>
        <p:spPr bwMode="auto">
          <a:xfrm>
            <a:off x="304800" y="0"/>
            <a:ext cx="7924800" cy="1143000"/>
          </a:xfrm>
          <a:prstGeom prst="rect">
            <a:avLst/>
          </a:prstGeom>
          <a:noFill/>
          <a:ln w="9525">
            <a:noFill/>
            <a:miter lim="800000"/>
            <a:headEnd/>
            <a:tailEnd/>
          </a:ln>
        </p:spPr>
        <p:txBody>
          <a:bodyPr anchor="ctr"/>
          <a:lstStyle/>
          <a:p>
            <a:r>
              <a:rPr lang="en-US" sz="3600" dirty="0">
                <a:solidFill>
                  <a:srgbClr val="FFFFFF"/>
                </a:solidFill>
                <a:latin typeface="Verdana" pitchFamily="34" charset="0"/>
                <a:ea typeface="Verdana" pitchFamily="34" charset="0"/>
                <a:cs typeface="Verdana" pitchFamily="34" charset="0"/>
              </a:rPr>
              <a:t>Beyond the Club Level</a:t>
            </a:r>
          </a:p>
        </p:txBody>
      </p:sp>
      <p:sp>
        <p:nvSpPr>
          <p:cNvPr id="8" name="Content Placeholder 2"/>
          <p:cNvSpPr txBox="1">
            <a:spLocks/>
          </p:cNvSpPr>
          <p:nvPr/>
        </p:nvSpPr>
        <p:spPr>
          <a:xfrm>
            <a:off x="533400" y="1524000"/>
            <a:ext cx="7924800" cy="4419600"/>
          </a:xfrm>
          <a:prstGeom prst="rect">
            <a:avLst/>
          </a:prstGeom>
        </p:spPr>
        <p:txBody>
          <a:bodyPr>
            <a:normAutofit fontScale="85000" lnSpcReduction="20000"/>
          </a:bodyPr>
          <a:lstStyle/>
          <a:p>
            <a:pPr marL="228600" indent="-228600">
              <a:spcBef>
                <a:spcPts val="600"/>
              </a:spcBef>
              <a:spcAft>
                <a:spcPts val="600"/>
              </a:spcAft>
              <a:buFontTx/>
              <a:buChar char="•"/>
              <a:defRPr/>
            </a:pPr>
            <a:r>
              <a:rPr lang="en-US" sz="2800" kern="0" dirty="0" smtClean="0">
                <a:solidFill>
                  <a:srgbClr val="139DEB"/>
                </a:solidFill>
                <a:latin typeface="+mj-lt"/>
              </a:rPr>
              <a:t>Divisional</a:t>
            </a:r>
            <a:r>
              <a:rPr lang="en-US" sz="2800" kern="0" dirty="0" smtClean="0">
                <a:latin typeface="+mj-lt"/>
              </a:rPr>
              <a:t> level</a:t>
            </a:r>
          </a:p>
          <a:p>
            <a:pPr marL="685800" lvl="1" indent="-228600">
              <a:spcBef>
                <a:spcPts val="600"/>
              </a:spcBef>
              <a:spcAft>
                <a:spcPts val="600"/>
              </a:spcAft>
              <a:buFontTx/>
              <a:buChar char="•"/>
              <a:defRPr/>
            </a:pPr>
            <a:r>
              <a:rPr lang="en-US" sz="2800" kern="0" dirty="0" smtClean="0">
                <a:latin typeface="+mj-lt"/>
              </a:rPr>
              <a:t>Lieutenant Governor</a:t>
            </a:r>
          </a:p>
          <a:p>
            <a:pPr marL="685800" lvl="1" indent="-228600">
              <a:spcBef>
                <a:spcPts val="600"/>
              </a:spcBef>
              <a:spcAft>
                <a:spcPts val="600"/>
              </a:spcAft>
              <a:buFontTx/>
              <a:buChar char="•"/>
              <a:defRPr/>
            </a:pPr>
            <a:r>
              <a:rPr lang="en-US" sz="2800" kern="0" dirty="0" smtClean="0">
                <a:latin typeface="+mj-lt"/>
              </a:rPr>
              <a:t>Divisional Council Meetings (DCM’s)</a:t>
            </a:r>
          </a:p>
          <a:p>
            <a:pPr marL="685800" lvl="1" indent="-228600">
              <a:spcBef>
                <a:spcPts val="600"/>
              </a:spcBef>
              <a:spcAft>
                <a:spcPts val="600"/>
              </a:spcAft>
              <a:buFontTx/>
              <a:buChar char="•"/>
              <a:defRPr/>
            </a:pPr>
            <a:r>
              <a:rPr lang="en-US" sz="2800" kern="0" dirty="0" smtClean="0">
                <a:latin typeface="+mj-lt"/>
              </a:rPr>
              <a:t>KCKC/SZR</a:t>
            </a:r>
            <a:endParaRPr lang="en-US" sz="2800" kern="0" dirty="0">
              <a:latin typeface="+mj-lt"/>
            </a:endParaRPr>
          </a:p>
          <a:p>
            <a:pPr marL="228600" lvl="1" indent="-228600">
              <a:spcBef>
                <a:spcPts val="600"/>
              </a:spcBef>
              <a:spcAft>
                <a:spcPts val="600"/>
              </a:spcAft>
              <a:buFontTx/>
              <a:buChar char="•"/>
              <a:defRPr/>
            </a:pPr>
            <a:r>
              <a:rPr lang="en-US" sz="2800" kern="0" dirty="0">
                <a:solidFill>
                  <a:srgbClr val="139DEB"/>
                </a:solidFill>
                <a:latin typeface="+mj-lt"/>
              </a:rPr>
              <a:t>District</a:t>
            </a:r>
            <a:r>
              <a:rPr lang="en-US" sz="2800" kern="0" dirty="0">
                <a:latin typeface="+mj-lt"/>
              </a:rPr>
              <a:t> </a:t>
            </a:r>
            <a:r>
              <a:rPr lang="en-US" sz="2800" kern="0" dirty="0" smtClean="0">
                <a:latin typeface="+mj-lt"/>
              </a:rPr>
              <a:t>level</a:t>
            </a:r>
          </a:p>
          <a:p>
            <a:pPr marL="685800" lvl="2" indent="-228600">
              <a:spcBef>
                <a:spcPts val="600"/>
              </a:spcBef>
              <a:spcAft>
                <a:spcPts val="600"/>
              </a:spcAft>
              <a:buFontTx/>
              <a:buChar char="•"/>
              <a:defRPr/>
            </a:pPr>
            <a:r>
              <a:rPr lang="en-US" sz="2800" kern="0" dirty="0" smtClean="0">
                <a:latin typeface="+mj-lt"/>
              </a:rPr>
              <a:t>District officers</a:t>
            </a:r>
            <a:endParaRPr lang="en-US" sz="2800" kern="0" dirty="0">
              <a:latin typeface="+mj-lt"/>
            </a:endParaRPr>
          </a:p>
          <a:p>
            <a:pPr marL="685800" lvl="1" indent="-228600">
              <a:spcBef>
                <a:spcPts val="600"/>
              </a:spcBef>
              <a:spcAft>
                <a:spcPts val="600"/>
              </a:spcAft>
              <a:buFontTx/>
              <a:buChar char="•"/>
              <a:defRPr/>
            </a:pPr>
            <a:r>
              <a:rPr lang="en-US" sz="2800" kern="0" dirty="0" smtClean="0">
                <a:latin typeface="+mj-lt"/>
              </a:rPr>
              <a:t>DCON</a:t>
            </a:r>
          </a:p>
          <a:p>
            <a:pPr marL="228600" indent="-228600">
              <a:spcBef>
                <a:spcPts val="600"/>
              </a:spcBef>
              <a:spcAft>
                <a:spcPts val="600"/>
              </a:spcAft>
              <a:buFontTx/>
              <a:buChar char="•"/>
              <a:defRPr/>
            </a:pPr>
            <a:r>
              <a:rPr lang="en-US" sz="2800" kern="0" dirty="0" smtClean="0">
                <a:solidFill>
                  <a:srgbClr val="139DEB"/>
                </a:solidFill>
                <a:latin typeface="+mj-lt"/>
              </a:rPr>
              <a:t>International</a:t>
            </a:r>
            <a:r>
              <a:rPr lang="en-US" sz="2800" kern="0" dirty="0" smtClean="0">
                <a:latin typeface="+mj-lt"/>
              </a:rPr>
              <a:t> level</a:t>
            </a:r>
          </a:p>
          <a:p>
            <a:pPr marL="685800" lvl="1" indent="-228600">
              <a:spcBef>
                <a:spcPts val="600"/>
              </a:spcBef>
              <a:spcAft>
                <a:spcPts val="600"/>
              </a:spcAft>
              <a:buFontTx/>
              <a:buChar char="•"/>
              <a:defRPr/>
            </a:pPr>
            <a:r>
              <a:rPr lang="en-US" sz="2800" kern="0" dirty="0" smtClean="0">
                <a:latin typeface="+mj-lt"/>
              </a:rPr>
              <a:t>International officers</a:t>
            </a:r>
          </a:p>
          <a:p>
            <a:pPr marL="685800" lvl="1" indent="-228600">
              <a:spcBef>
                <a:spcPts val="600"/>
              </a:spcBef>
              <a:spcAft>
                <a:spcPts val="600"/>
              </a:spcAft>
              <a:buFontTx/>
              <a:buChar char="•"/>
              <a:defRPr/>
            </a:pPr>
            <a:r>
              <a:rPr lang="en-US" sz="2800" kern="0" dirty="0" smtClean="0">
                <a:latin typeface="+mj-lt"/>
              </a:rPr>
              <a:t>ICON</a:t>
            </a:r>
            <a:endParaRPr lang="en-US" sz="2800" kern="0" dirty="0">
              <a:latin typeface="+mj-lt"/>
            </a:endParaRPr>
          </a:p>
        </p:txBody>
      </p:sp>
      <p:pic>
        <p:nvPicPr>
          <p:cNvPr id="7" name="Picture 6"/>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914400"/>
            <a:ext cx="9144000"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descr="stamp logo no background.png"/>
          <p:cNvPicPr>
            <a:picLocks noChangeAspect="1"/>
          </p:cNvPicPr>
          <p:nvPr/>
        </p:nvPicPr>
        <p:blipFill>
          <a:blip r:embed="rId4"/>
          <a:stretch>
            <a:fillRect/>
          </a:stretch>
        </p:blipFill>
        <p:spPr>
          <a:xfrm>
            <a:off x="5257800" y="3352800"/>
            <a:ext cx="3238500" cy="200025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32"/>
          <p:cNvSpPr>
            <a:spLocks noChangeArrowheads="1"/>
          </p:cNvSpPr>
          <p:nvPr/>
        </p:nvSpPr>
        <p:spPr bwMode="auto">
          <a:xfrm>
            <a:off x="0" y="0"/>
            <a:ext cx="9144000" cy="1219200"/>
          </a:xfrm>
          <a:prstGeom prst="rect">
            <a:avLst/>
          </a:prstGeom>
          <a:solidFill>
            <a:srgbClr val="139DEB"/>
          </a:solidFill>
          <a:ln w="9525">
            <a:noFill/>
            <a:miter lim="800000"/>
            <a:headEnd/>
            <a:tailEnd/>
          </a:ln>
        </p:spPr>
        <p:txBody>
          <a:bodyPr wrap="none" anchor="ctr"/>
          <a:lstStyle/>
          <a:p>
            <a:endParaRPr lang="en-US" sz="2400">
              <a:solidFill>
                <a:srgbClr val="000000"/>
              </a:solidFill>
              <a:latin typeface="Times New Roman" pitchFamily="18" charset="0"/>
            </a:endParaRPr>
          </a:p>
        </p:txBody>
      </p:sp>
      <p:sp>
        <p:nvSpPr>
          <p:cNvPr id="41987" name="Rectangle 2"/>
          <p:cNvSpPr>
            <a:spLocks noChangeArrowheads="1"/>
          </p:cNvSpPr>
          <p:nvPr/>
        </p:nvSpPr>
        <p:spPr bwMode="auto">
          <a:xfrm>
            <a:off x="533400" y="0"/>
            <a:ext cx="7924800" cy="1143000"/>
          </a:xfrm>
          <a:prstGeom prst="rect">
            <a:avLst/>
          </a:prstGeom>
          <a:noFill/>
          <a:ln w="9525">
            <a:noFill/>
            <a:miter lim="800000"/>
            <a:headEnd/>
            <a:tailEnd/>
          </a:ln>
        </p:spPr>
        <p:txBody>
          <a:bodyPr anchor="ctr"/>
          <a:lstStyle/>
          <a:p>
            <a:r>
              <a:rPr lang="en-US" sz="3600" dirty="0">
                <a:solidFill>
                  <a:srgbClr val="FFFFFF"/>
                </a:solidFill>
                <a:latin typeface="Verdana" pitchFamily="34" charset="0"/>
                <a:ea typeface="Verdana" pitchFamily="34" charset="0"/>
                <a:cs typeface="Verdana" pitchFamily="34" charset="0"/>
              </a:rPr>
              <a:t>Beyond the Club Level Specifics…</a:t>
            </a:r>
          </a:p>
        </p:txBody>
      </p:sp>
      <p:sp>
        <p:nvSpPr>
          <p:cNvPr id="8" name="Content Placeholder 2"/>
          <p:cNvSpPr txBox="1">
            <a:spLocks/>
          </p:cNvSpPr>
          <p:nvPr/>
        </p:nvSpPr>
        <p:spPr>
          <a:xfrm>
            <a:off x="457200" y="1600200"/>
            <a:ext cx="8686800" cy="4724400"/>
          </a:xfrm>
          <a:prstGeom prst="rect">
            <a:avLst/>
          </a:prstGeom>
        </p:spPr>
        <p:txBody>
          <a:bodyPr>
            <a:normAutofit/>
          </a:bodyPr>
          <a:lstStyle/>
          <a:p>
            <a:pPr>
              <a:spcBef>
                <a:spcPts val="600"/>
              </a:spcBef>
              <a:spcAft>
                <a:spcPts val="600"/>
              </a:spcAft>
              <a:defRPr/>
            </a:pPr>
            <a:r>
              <a:rPr lang="en-US" sz="2400" kern="0" dirty="0">
                <a:latin typeface="+mj-lt"/>
              </a:rPr>
              <a:t>Roles of the officers above the club level</a:t>
            </a:r>
            <a:r>
              <a:rPr lang="en-US" sz="2400" kern="0" dirty="0" smtClean="0">
                <a:latin typeface="+mj-lt"/>
              </a:rPr>
              <a:t>:</a:t>
            </a:r>
          </a:p>
          <a:p>
            <a:pPr marL="457200" indent="-457200">
              <a:spcBef>
                <a:spcPts val="600"/>
              </a:spcBef>
              <a:spcAft>
                <a:spcPts val="600"/>
              </a:spcAft>
              <a:buFont typeface="Arial"/>
              <a:buChar char="•"/>
              <a:defRPr/>
            </a:pPr>
            <a:r>
              <a:rPr lang="en-US" sz="2400" kern="0" dirty="0" smtClean="0">
                <a:latin typeface="+mj-lt"/>
              </a:rPr>
              <a:t> </a:t>
            </a:r>
            <a:r>
              <a:rPr lang="en-US" sz="2400" kern="0" dirty="0">
                <a:latin typeface="+mj-lt"/>
              </a:rPr>
              <a:t>Key Club International Board</a:t>
            </a:r>
          </a:p>
          <a:p>
            <a:pPr marL="1371600" lvl="2" indent="-457200">
              <a:spcBef>
                <a:spcPts val="600"/>
              </a:spcBef>
              <a:spcAft>
                <a:spcPts val="600"/>
              </a:spcAft>
              <a:buFont typeface="Arial"/>
              <a:buChar char="•"/>
              <a:defRPr/>
            </a:pPr>
            <a:r>
              <a:rPr lang="en-US" sz="2400" kern="0" dirty="0">
                <a:latin typeface="+mj-lt"/>
              </a:rPr>
              <a:t>Florida District </a:t>
            </a:r>
            <a:r>
              <a:rPr lang="en-US" sz="2400" kern="0" dirty="0">
                <a:solidFill>
                  <a:srgbClr val="139DEB"/>
                </a:solidFill>
                <a:latin typeface="+mj-lt"/>
              </a:rPr>
              <a:t>Governor</a:t>
            </a:r>
          </a:p>
          <a:p>
            <a:pPr marL="1371600" lvl="2" indent="-457200">
              <a:spcBef>
                <a:spcPts val="600"/>
              </a:spcBef>
              <a:spcAft>
                <a:spcPts val="600"/>
              </a:spcAft>
              <a:buFont typeface="Arial"/>
              <a:buChar char="•"/>
              <a:defRPr/>
            </a:pPr>
            <a:r>
              <a:rPr lang="en-US" sz="2400" kern="0" dirty="0">
                <a:latin typeface="+mj-lt"/>
              </a:rPr>
              <a:t>Florida District </a:t>
            </a:r>
            <a:r>
              <a:rPr lang="en-US" sz="2400" kern="0" dirty="0">
                <a:solidFill>
                  <a:srgbClr val="139DEB"/>
                </a:solidFill>
                <a:latin typeface="+mj-lt"/>
              </a:rPr>
              <a:t>Secretary</a:t>
            </a:r>
          </a:p>
          <a:p>
            <a:pPr marL="1371600" lvl="2" indent="-457200">
              <a:spcBef>
                <a:spcPts val="600"/>
              </a:spcBef>
              <a:spcAft>
                <a:spcPts val="600"/>
              </a:spcAft>
              <a:buFont typeface="Arial"/>
              <a:buChar char="•"/>
              <a:defRPr/>
            </a:pPr>
            <a:r>
              <a:rPr lang="en-US" sz="2400" kern="0" dirty="0">
                <a:latin typeface="+mj-lt"/>
              </a:rPr>
              <a:t>Florida District </a:t>
            </a:r>
            <a:r>
              <a:rPr lang="en-US" sz="2400" kern="0" dirty="0">
                <a:solidFill>
                  <a:srgbClr val="139DEB"/>
                </a:solidFill>
                <a:latin typeface="+mj-lt"/>
              </a:rPr>
              <a:t>Treasurer</a:t>
            </a:r>
          </a:p>
          <a:p>
            <a:pPr marL="1371600" lvl="2" indent="-457200">
              <a:spcBef>
                <a:spcPts val="600"/>
              </a:spcBef>
              <a:spcAft>
                <a:spcPts val="600"/>
              </a:spcAft>
              <a:buFont typeface="Arial"/>
              <a:buChar char="•"/>
              <a:defRPr/>
            </a:pPr>
            <a:r>
              <a:rPr lang="en-US" sz="2400" kern="0" dirty="0">
                <a:latin typeface="+mj-lt"/>
              </a:rPr>
              <a:t>Florida District </a:t>
            </a:r>
            <a:r>
              <a:rPr lang="en-US" sz="2400" kern="0" dirty="0" smtClean="0">
                <a:solidFill>
                  <a:srgbClr val="139DEB"/>
                </a:solidFill>
                <a:latin typeface="+mj-lt"/>
              </a:rPr>
              <a:t>Editor, Webmaster,</a:t>
            </a:r>
            <a:r>
              <a:rPr lang="en-US" sz="2400" kern="0" dirty="0" smtClean="0">
                <a:latin typeface="+mj-lt"/>
              </a:rPr>
              <a:t> </a:t>
            </a:r>
            <a:r>
              <a:rPr lang="en-US" sz="2400" kern="0" dirty="0" smtClean="0">
                <a:solidFill>
                  <a:srgbClr val="139DEB"/>
                </a:solidFill>
                <a:latin typeface="+mj-lt"/>
              </a:rPr>
              <a:t>Executive Assistant</a:t>
            </a:r>
            <a:endParaRPr lang="en-US" sz="2400" kern="0" dirty="0">
              <a:solidFill>
                <a:srgbClr val="139DEB"/>
              </a:solidFill>
              <a:latin typeface="+mj-lt"/>
            </a:endParaRPr>
          </a:p>
          <a:p>
            <a:pPr marL="1371600" lvl="2" indent="-457200">
              <a:spcBef>
                <a:spcPts val="600"/>
              </a:spcBef>
              <a:spcAft>
                <a:spcPts val="600"/>
              </a:spcAft>
              <a:buFont typeface="Arial"/>
              <a:buChar char="•"/>
              <a:defRPr/>
            </a:pPr>
            <a:r>
              <a:rPr lang="en-US" sz="2400" kern="0" dirty="0">
                <a:latin typeface="+mj-lt"/>
              </a:rPr>
              <a:t>Division </a:t>
            </a:r>
            <a:r>
              <a:rPr lang="en-US" sz="2400" kern="0" dirty="0">
                <a:solidFill>
                  <a:srgbClr val="139DEB"/>
                </a:solidFill>
                <a:latin typeface="+mj-lt"/>
              </a:rPr>
              <a:t>Lieutenant </a:t>
            </a:r>
            <a:r>
              <a:rPr lang="en-US" sz="2400" kern="0" dirty="0" smtClean="0">
                <a:solidFill>
                  <a:srgbClr val="139DEB"/>
                </a:solidFill>
                <a:latin typeface="+mj-lt"/>
              </a:rPr>
              <a:t>Governors </a:t>
            </a:r>
            <a:r>
              <a:rPr lang="en-US" sz="2400" kern="0" dirty="0" smtClean="0">
                <a:latin typeface="+mj-lt"/>
              </a:rPr>
              <a:t>(41)</a:t>
            </a:r>
            <a:endParaRPr lang="en-US" sz="2800" kern="0" dirty="0">
              <a:latin typeface="+mj-lt"/>
            </a:endParaRPr>
          </a:p>
          <a:p>
            <a:pPr marL="685800" lvl="1" indent="-228600">
              <a:spcBef>
                <a:spcPts val="600"/>
              </a:spcBef>
              <a:spcAft>
                <a:spcPts val="600"/>
              </a:spcAft>
              <a:buFont typeface="Wingdings" pitchFamily="2" charset="2"/>
              <a:buChar char="ü"/>
              <a:defRPr/>
            </a:pPr>
            <a:endParaRPr lang="en-US" sz="2800" kern="0" dirty="0">
              <a:latin typeface="+mj-lt"/>
            </a:endParaRPr>
          </a:p>
        </p:txBody>
      </p:sp>
      <p:pic>
        <p:nvPicPr>
          <p:cNvPr id="41989" name="Picture 2" descr="C:\Users\Richar\AppData\Local\Microsoft\Windows\Temporary Internet Files\Content.IE5\SDL6UTO1\MP900442939[1].jpg"/>
          <p:cNvPicPr>
            <a:picLocks noChangeAspect="1" noChangeArrowheads="1"/>
          </p:cNvPicPr>
          <p:nvPr/>
        </p:nvPicPr>
        <p:blipFill>
          <a:blip r:embed="rId3" cstate="print"/>
          <a:srcRect/>
          <a:stretch>
            <a:fillRect/>
          </a:stretch>
        </p:blipFill>
        <p:spPr bwMode="auto">
          <a:xfrm>
            <a:off x="9753600" y="2438400"/>
            <a:ext cx="1369700" cy="2051400"/>
          </a:xfrm>
          <a:prstGeom prst="rect">
            <a:avLst/>
          </a:prstGeom>
          <a:noFill/>
          <a:ln w="9525">
            <a:noFill/>
            <a:miter lim="800000"/>
            <a:headEnd/>
            <a:tailEnd/>
          </a:ln>
        </p:spPr>
      </p:pic>
      <p:pic>
        <p:nvPicPr>
          <p:cNvPr id="6" name="Picture 5"/>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914400"/>
            <a:ext cx="9144000"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32"/>
          <p:cNvSpPr>
            <a:spLocks noChangeArrowheads="1"/>
          </p:cNvSpPr>
          <p:nvPr/>
        </p:nvSpPr>
        <p:spPr bwMode="auto">
          <a:xfrm>
            <a:off x="0" y="0"/>
            <a:ext cx="9144000" cy="1219200"/>
          </a:xfrm>
          <a:prstGeom prst="rect">
            <a:avLst/>
          </a:prstGeom>
          <a:solidFill>
            <a:srgbClr val="139DEB"/>
          </a:solidFill>
          <a:ln w="9525">
            <a:noFill/>
            <a:miter lim="800000"/>
            <a:headEnd/>
            <a:tailEnd/>
          </a:ln>
        </p:spPr>
        <p:txBody>
          <a:bodyPr wrap="none" anchor="ctr"/>
          <a:lstStyle/>
          <a:p>
            <a:endParaRPr lang="en-US" sz="2400">
              <a:solidFill>
                <a:srgbClr val="000000"/>
              </a:solidFill>
              <a:latin typeface="Times New Roman" pitchFamily="18" charset="0"/>
            </a:endParaRPr>
          </a:p>
        </p:txBody>
      </p:sp>
      <p:sp>
        <p:nvSpPr>
          <p:cNvPr id="39939" name="Rectangle 2"/>
          <p:cNvSpPr>
            <a:spLocks noChangeArrowheads="1"/>
          </p:cNvSpPr>
          <p:nvPr/>
        </p:nvSpPr>
        <p:spPr bwMode="auto">
          <a:xfrm>
            <a:off x="533400" y="0"/>
            <a:ext cx="7924800" cy="1143000"/>
          </a:xfrm>
          <a:prstGeom prst="rect">
            <a:avLst/>
          </a:prstGeom>
          <a:noFill/>
          <a:ln w="9525">
            <a:noFill/>
            <a:miter lim="800000"/>
            <a:headEnd/>
            <a:tailEnd/>
          </a:ln>
        </p:spPr>
        <p:txBody>
          <a:bodyPr anchor="ctr"/>
          <a:lstStyle/>
          <a:p>
            <a:r>
              <a:rPr lang="en-US" sz="3600" dirty="0">
                <a:solidFill>
                  <a:srgbClr val="FFFFFF"/>
                </a:solidFill>
                <a:latin typeface="Verdana" pitchFamily="34" charset="0"/>
                <a:ea typeface="Verdana" pitchFamily="34" charset="0"/>
                <a:cs typeface="Verdana" pitchFamily="34" charset="0"/>
              </a:rPr>
              <a:t>Beyond the Club Level</a:t>
            </a:r>
          </a:p>
        </p:txBody>
      </p:sp>
      <p:sp>
        <p:nvSpPr>
          <p:cNvPr id="8" name="Content Placeholder 2"/>
          <p:cNvSpPr txBox="1">
            <a:spLocks/>
          </p:cNvSpPr>
          <p:nvPr/>
        </p:nvSpPr>
        <p:spPr>
          <a:xfrm>
            <a:off x="457200" y="1447800"/>
            <a:ext cx="8001000" cy="4724400"/>
          </a:xfrm>
          <a:prstGeom prst="rect">
            <a:avLst/>
          </a:prstGeom>
        </p:spPr>
        <p:txBody>
          <a:bodyPr>
            <a:normAutofit/>
          </a:bodyPr>
          <a:lstStyle/>
          <a:p>
            <a:pPr>
              <a:spcBef>
                <a:spcPts val="600"/>
              </a:spcBef>
              <a:spcAft>
                <a:spcPts val="600"/>
              </a:spcAft>
              <a:defRPr/>
            </a:pPr>
            <a:r>
              <a:rPr lang="en-US" sz="2400" kern="0" dirty="0">
                <a:latin typeface="+mj-lt"/>
              </a:rPr>
              <a:t>Higher level involvement is </a:t>
            </a:r>
            <a:r>
              <a:rPr lang="en-US" sz="2400" kern="0" dirty="0" smtClean="0">
                <a:latin typeface="+mj-lt"/>
              </a:rPr>
              <a:t>important!</a:t>
            </a:r>
            <a:endParaRPr lang="en-US" sz="2400" kern="0" dirty="0">
              <a:latin typeface="+mj-lt"/>
            </a:endParaRPr>
          </a:p>
          <a:p>
            <a:pPr marL="457200" indent="-457200">
              <a:spcBef>
                <a:spcPts val="600"/>
              </a:spcBef>
              <a:spcAft>
                <a:spcPts val="600"/>
              </a:spcAft>
              <a:buFont typeface="Arial"/>
              <a:buChar char="•"/>
              <a:defRPr/>
            </a:pPr>
            <a:r>
              <a:rPr lang="en-US" sz="2400" kern="0" dirty="0" smtClean="0">
                <a:latin typeface="+mj-lt"/>
              </a:rPr>
              <a:t>Benefits </a:t>
            </a:r>
            <a:r>
              <a:rPr lang="en-US" sz="2400" kern="0" dirty="0">
                <a:latin typeface="+mj-lt"/>
              </a:rPr>
              <a:t>from </a:t>
            </a:r>
            <a:r>
              <a:rPr lang="en-US" sz="2400" kern="0" dirty="0">
                <a:solidFill>
                  <a:srgbClr val="139DEB"/>
                </a:solidFill>
                <a:latin typeface="+mj-lt"/>
              </a:rPr>
              <a:t>additional leadership </a:t>
            </a:r>
            <a:r>
              <a:rPr lang="en-US" sz="2400" kern="0" dirty="0">
                <a:latin typeface="+mj-lt"/>
              </a:rPr>
              <a:t>experiences</a:t>
            </a:r>
          </a:p>
          <a:p>
            <a:pPr marL="457200" indent="-457200">
              <a:spcBef>
                <a:spcPts val="600"/>
              </a:spcBef>
              <a:spcAft>
                <a:spcPts val="600"/>
              </a:spcAft>
              <a:buFont typeface="Arial"/>
              <a:buChar char="•"/>
              <a:defRPr/>
            </a:pPr>
            <a:r>
              <a:rPr lang="en-US" sz="2400" kern="0" dirty="0">
                <a:latin typeface="+mj-lt"/>
              </a:rPr>
              <a:t>Expand </a:t>
            </a:r>
            <a:r>
              <a:rPr lang="en-US" sz="2400" kern="0" dirty="0">
                <a:solidFill>
                  <a:srgbClr val="139DEB"/>
                </a:solidFill>
                <a:latin typeface="+mj-lt"/>
              </a:rPr>
              <a:t>idea base </a:t>
            </a:r>
            <a:r>
              <a:rPr lang="en-US" sz="2400" kern="0" dirty="0">
                <a:latin typeface="+mj-lt"/>
              </a:rPr>
              <a:t>for projects</a:t>
            </a:r>
          </a:p>
          <a:p>
            <a:pPr marL="457200" indent="-457200">
              <a:spcBef>
                <a:spcPts val="600"/>
              </a:spcBef>
              <a:spcAft>
                <a:spcPts val="600"/>
              </a:spcAft>
              <a:buFont typeface="Arial"/>
              <a:buChar char="•"/>
              <a:defRPr/>
            </a:pPr>
            <a:r>
              <a:rPr lang="en-US" sz="2400" kern="0" dirty="0">
                <a:latin typeface="+mj-lt"/>
              </a:rPr>
              <a:t>Gain </a:t>
            </a:r>
            <a:r>
              <a:rPr lang="en-US" sz="2400" kern="0" dirty="0">
                <a:solidFill>
                  <a:srgbClr val="139DEB"/>
                </a:solidFill>
                <a:latin typeface="+mj-lt"/>
              </a:rPr>
              <a:t>motivation</a:t>
            </a:r>
            <a:r>
              <a:rPr lang="en-US" sz="2400" kern="0" dirty="0">
                <a:latin typeface="+mj-lt"/>
              </a:rPr>
              <a:t> from others</a:t>
            </a:r>
          </a:p>
          <a:p>
            <a:pPr marL="457200" indent="-457200">
              <a:spcBef>
                <a:spcPts val="600"/>
              </a:spcBef>
              <a:spcAft>
                <a:spcPts val="600"/>
              </a:spcAft>
              <a:buFont typeface="Arial"/>
              <a:buChar char="•"/>
              <a:defRPr/>
            </a:pPr>
            <a:r>
              <a:rPr lang="en-US" sz="2400" kern="0" dirty="0" smtClean="0">
                <a:latin typeface="+mj-lt"/>
              </a:rPr>
              <a:t>Network</a:t>
            </a:r>
          </a:p>
          <a:p>
            <a:pPr marL="457200" indent="-457200">
              <a:spcBef>
                <a:spcPts val="600"/>
              </a:spcBef>
              <a:spcAft>
                <a:spcPts val="600"/>
              </a:spcAft>
              <a:buFont typeface="Arial"/>
              <a:buChar char="•"/>
              <a:defRPr/>
            </a:pPr>
            <a:r>
              <a:rPr lang="en-US" sz="2400" kern="0" dirty="0" smtClean="0">
                <a:latin typeface="+mj-lt"/>
              </a:rPr>
              <a:t>More </a:t>
            </a:r>
            <a:r>
              <a:rPr lang="en-US" sz="2400" kern="0" dirty="0" smtClean="0">
                <a:solidFill>
                  <a:srgbClr val="139DEB"/>
                </a:solidFill>
                <a:latin typeface="+mj-lt"/>
              </a:rPr>
              <a:t>higher officer </a:t>
            </a:r>
            <a:r>
              <a:rPr lang="en-US" sz="2400" kern="0" dirty="0" smtClean="0">
                <a:latin typeface="+mj-lt"/>
              </a:rPr>
              <a:t>opportunities for members. </a:t>
            </a:r>
            <a:endParaRPr lang="en-US" sz="2400" kern="0" dirty="0">
              <a:latin typeface="+mj-lt"/>
            </a:endParaRPr>
          </a:p>
        </p:txBody>
      </p:sp>
      <p:pic>
        <p:nvPicPr>
          <p:cNvPr id="39941" name="Picture 3" descr="C:\Users\Richar\AppData\Local\Microsoft\Windows\Temporary Internet Files\Content.IE5\SDL6UTO1\MC900250469[1].wmf"/>
          <p:cNvPicPr>
            <a:picLocks noChangeAspect="1" noChangeArrowheads="1"/>
          </p:cNvPicPr>
          <p:nvPr/>
        </p:nvPicPr>
        <p:blipFill>
          <a:blip r:embed="rId3" cstate="print"/>
          <a:srcRect/>
          <a:stretch>
            <a:fillRect/>
          </a:stretch>
        </p:blipFill>
        <p:spPr bwMode="auto">
          <a:xfrm>
            <a:off x="9829800" y="3200400"/>
            <a:ext cx="2149475" cy="2163762"/>
          </a:xfrm>
          <a:prstGeom prst="rect">
            <a:avLst/>
          </a:prstGeom>
          <a:noFill/>
          <a:ln w="9525">
            <a:noFill/>
            <a:miter lim="800000"/>
            <a:headEnd/>
            <a:tailEnd/>
          </a:ln>
        </p:spPr>
      </p:pic>
      <p:pic>
        <p:nvPicPr>
          <p:cNvPr id="6" name="Picture 5"/>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914400"/>
            <a:ext cx="9144000"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2"/>
          <p:cNvSpPr txBox="1">
            <a:spLocks/>
          </p:cNvSpPr>
          <p:nvPr/>
        </p:nvSpPr>
        <p:spPr>
          <a:xfrm>
            <a:off x="457200" y="1447800"/>
            <a:ext cx="8458200" cy="4419600"/>
          </a:xfrm>
          <a:prstGeom prst="rect">
            <a:avLst/>
          </a:prstGeom>
        </p:spPr>
        <p:txBody>
          <a:bodyPr>
            <a:normAutofit/>
          </a:bodyPr>
          <a:lstStyle/>
          <a:p>
            <a:pPr marL="228600" indent="-228600">
              <a:spcBef>
                <a:spcPts val="600"/>
              </a:spcBef>
              <a:spcAft>
                <a:spcPts val="600"/>
              </a:spcAft>
              <a:buFontTx/>
              <a:buChar char="•"/>
              <a:defRPr/>
            </a:pPr>
            <a:r>
              <a:rPr lang="en-US" sz="2800" kern="0" dirty="0">
                <a:latin typeface="+mj-lt"/>
              </a:rPr>
              <a:t>Events to attend</a:t>
            </a:r>
          </a:p>
          <a:p>
            <a:pPr marL="685800" lvl="1" indent="-228600">
              <a:spcBef>
                <a:spcPts val="600"/>
              </a:spcBef>
              <a:spcAft>
                <a:spcPts val="600"/>
              </a:spcAft>
              <a:buFont typeface="Wingdings" pitchFamily="2" charset="2"/>
              <a:buChar char="ü"/>
              <a:defRPr/>
            </a:pPr>
            <a:r>
              <a:rPr lang="en-US" sz="2000" kern="0" dirty="0">
                <a:latin typeface="+mj-lt"/>
              </a:rPr>
              <a:t>Division Council Meetings (DCM)</a:t>
            </a:r>
          </a:p>
          <a:p>
            <a:pPr marL="685800" lvl="1" indent="-228600">
              <a:spcBef>
                <a:spcPts val="600"/>
              </a:spcBef>
              <a:spcAft>
                <a:spcPts val="600"/>
              </a:spcAft>
              <a:buFont typeface="Wingdings" pitchFamily="2" charset="2"/>
              <a:buChar char="ü"/>
              <a:defRPr/>
            </a:pPr>
            <a:r>
              <a:rPr lang="en-US" sz="2000" kern="0" dirty="0">
                <a:latin typeface="+mj-lt"/>
              </a:rPr>
              <a:t>Division projects</a:t>
            </a:r>
          </a:p>
          <a:p>
            <a:pPr marL="685800" lvl="1" indent="-228600">
              <a:spcBef>
                <a:spcPts val="600"/>
              </a:spcBef>
              <a:spcAft>
                <a:spcPts val="600"/>
              </a:spcAft>
              <a:buFont typeface="Wingdings" pitchFamily="2" charset="2"/>
              <a:buChar char="ü"/>
              <a:defRPr/>
            </a:pPr>
            <a:r>
              <a:rPr lang="en-US" sz="2000" kern="0" dirty="0">
                <a:latin typeface="+mj-lt"/>
              </a:rPr>
              <a:t>Key Club Kickoff Conference (KCKC</a:t>
            </a:r>
            <a:r>
              <a:rPr lang="en-US" sz="2000" kern="0" dirty="0" smtClean="0">
                <a:latin typeface="+mj-lt"/>
              </a:rPr>
              <a:t>) (The Fall)</a:t>
            </a:r>
            <a:endParaRPr lang="en-US" sz="2000" kern="0" dirty="0">
              <a:latin typeface="+mj-lt"/>
            </a:endParaRPr>
          </a:p>
          <a:p>
            <a:pPr marL="685800" lvl="1" indent="-228600">
              <a:spcBef>
                <a:spcPts val="600"/>
              </a:spcBef>
              <a:spcAft>
                <a:spcPts val="600"/>
              </a:spcAft>
              <a:buFont typeface="Wingdings" pitchFamily="2" charset="2"/>
              <a:buChar char="ü"/>
              <a:defRPr/>
            </a:pPr>
            <a:r>
              <a:rPr lang="en-US" sz="2000" kern="0" dirty="0">
                <a:latin typeface="+mj-lt"/>
              </a:rPr>
              <a:t>Spring Zone Rally (SZR</a:t>
            </a:r>
            <a:r>
              <a:rPr lang="en-US" sz="2000" kern="0" dirty="0" smtClean="0">
                <a:latin typeface="+mj-lt"/>
              </a:rPr>
              <a:t>) (The Spring)</a:t>
            </a:r>
            <a:endParaRPr lang="en-US" sz="2000" kern="0" dirty="0">
              <a:latin typeface="+mj-lt"/>
            </a:endParaRPr>
          </a:p>
          <a:p>
            <a:pPr marL="685800" lvl="1" indent="-228600">
              <a:spcBef>
                <a:spcPts val="600"/>
              </a:spcBef>
              <a:spcAft>
                <a:spcPts val="600"/>
              </a:spcAft>
              <a:buFont typeface="Wingdings" pitchFamily="2" charset="2"/>
              <a:buChar char="ü"/>
              <a:defRPr/>
            </a:pPr>
            <a:r>
              <a:rPr lang="en-US" sz="2000" kern="0" dirty="0">
                <a:latin typeface="+mj-lt"/>
              </a:rPr>
              <a:t>Florida District </a:t>
            </a:r>
            <a:r>
              <a:rPr lang="en-US" sz="2000" kern="0" dirty="0" smtClean="0">
                <a:latin typeface="+mj-lt"/>
              </a:rPr>
              <a:t>Conference </a:t>
            </a:r>
            <a:r>
              <a:rPr lang="en-US" sz="2000" kern="0" dirty="0">
                <a:latin typeface="+mj-lt"/>
              </a:rPr>
              <a:t>(DCON</a:t>
            </a:r>
            <a:r>
              <a:rPr lang="en-US" sz="2000" kern="0" dirty="0" smtClean="0">
                <a:latin typeface="+mj-lt"/>
              </a:rPr>
              <a:t>) (Around April)</a:t>
            </a:r>
            <a:endParaRPr lang="en-US" sz="2000" kern="0" dirty="0">
              <a:latin typeface="+mj-lt"/>
            </a:endParaRPr>
          </a:p>
          <a:p>
            <a:pPr marL="685800" lvl="1" indent="-228600">
              <a:spcBef>
                <a:spcPts val="600"/>
              </a:spcBef>
              <a:spcAft>
                <a:spcPts val="600"/>
              </a:spcAft>
              <a:buFont typeface="Wingdings" pitchFamily="2" charset="2"/>
              <a:buChar char="ü"/>
              <a:defRPr/>
            </a:pPr>
            <a:r>
              <a:rPr lang="en-US" sz="2000" kern="0" dirty="0">
                <a:latin typeface="+mj-lt"/>
              </a:rPr>
              <a:t>Key Club International Convention (ICON</a:t>
            </a:r>
            <a:r>
              <a:rPr lang="en-US" sz="2000" kern="0" dirty="0" smtClean="0">
                <a:latin typeface="+mj-lt"/>
              </a:rPr>
              <a:t>) (The Summer) </a:t>
            </a:r>
            <a:endParaRPr lang="en-US" sz="2000" kern="0" dirty="0">
              <a:latin typeface="+mj-lt"/>
            </a:endParaRPr>
          </a:p>
          <a:p>
            <a:pPr marL="685800" lvl="1" indent="-228600">
              <a:spcBef>
                <a:spcPts val="600"/>
              </a:spcBef>
              <a:spcAft>
                <a:spcPts val="600"/>
              </a:spcAft>
              <a:buFont typeface="Wingdings" pitchFamily="2" charset="2"/>
              <a:buChar char="ü"/>
              <a:defRPr/>
            </a:pPr>
            <a:endParaRPr lang="en-US" sz="2000" kern="0" dirty="0">
              <a:latin typeface="+mj-lt"/>
            </a:endParaRPr>
          </a:p>
        </p:txBody>
      </p:sp>
      <p:pic>
        <p:nvPicPr>
          <p:cNvPr id="43013" name="Picture 2" descr="C:\Users\Richar\AppData\Local\Microsoft\Windows\Temporary Internet Files\Content.IE5\3IL2HYLW\MP900305705[1].jpg"/>
          <p:cNvPicPr>
            <a:picLocks noChangeAspect="1" noChangeArrowheads="1"/>
          </p:cNvPicPr>
          <p:nvPr/>
        </p:nvPicPr>
        <p:blipFill>
          <a:blip r:embed="rId3" cstate="print"/>
          <a:srcRect/>
          <a:stretch>
            <a:fillRect/>
          </a:stretch>
        </p:blipFill>
        <p:spPr bwMode="auto">
          <a:xfrm>
            <a:off x="7162800" y="1600200"/>
            <a:ext cx="1661535" cy="2209800"/>
          </a:xfrm>
          <a:prstGeom prst="rect">
            <a:avLst/>
          </a:prstGeom>
          <a:noFill/>
          <a:ln w="9525">
            <a:noFill/>
            <a:miter lim="800000"/>
            <a:headEnd/>
            <a:tailEnd/>
          </a:ln>
        </p:spPr>
      </p:pic>
      <p:sp>
        <p:nvSpPr>
          <p:cNvPr id="43010" name="Rectangle 32"/>
          <p:cNvSpPr>
            <a:spLocks noChangeArrowheads="1"/>
          </p:cNvSpPr>
          <p:nvPr/>
        </p:nvSpPr>
        <p:spPr bwMode="auto">
          <a:xfrm>
            <a:off x="0" y="0"/>
            <a:ext cx="9144000" cy="1219200"/>
          </a:xfrm>
          <a:prstGeom prst="rect">
            <a:avLst/>
          </a:prstGeom>
          <a:solidFill>
            <a:srgbClr val="139DEB"/>
          </a:solidFill>
          <a:ln w="9525">
            <a:noFill/>
            <a:miter lim="800000"/>
            <a:headEnd/>
            <a:tailEnd/>
          </a:ln>
        </p:spPr>
        <p:txBody>
          <a:bodyPr wrap="none" anchor="ctr"/>
          <a:lstStyle/>
          <a:p>
            <a:endParaRPr lang="en-US" sz="2400">
              <a:solidFill>
                <a:srgbClr val="000000"/>
              </a:solidFill>
              <a:latin typeface="Times New Roman" pitchFamily="18" charset="0"/>
            </a:endParaRPr>
          </a:p>
        </p:txBody>
      </p:sp>
      <p:sp>
        <p:nvSpPr>
          <p:cNvPr id="43011" name="Rectangle 2"/>
          <p:cNvSpPr>
            <a:spLocks noChangeArrowheads="1"/>
          </p:cNvSpPr>
          <p:nvPr/>
        </p:nvSpPr>
        <p:spPr bwMode="auto">
          <a:xfrm>
            <a:off x="457200" y="0"/>
            <a:ext cx="7924800" cy="1143000"/>
          </a:xfrm>
          <a:prstGeom prst="rect">
            <a:avLst/>
          </a:prstGeom>
          <a:noFill/>
          <a:ln w="9525">
            <a:noFill/>
            <a:miter lim="800000"/>
            <a:headEnd/>
            <a:tailEnd/>
          </a:ln>
        </p:spPr>
        <p:txBody>
          <a:bodyPr anchor="ctr"/>
          <a:lstStyle/>
          <a:p>
            <a:r>
              <a:rPr lang="en-US" sz="3600" dirty="0">
                <a:solidFill>
                  <a:srgbClr val="FFFFFF"/>
                </a:solidFill>
                <a:latin typeface="Verdana" pitchFamily="34" charset="0"/>
                <a:ea typeface="Verdana" pitchFamily="34" charset="0"/>
                <a:cs typeface="Verdana" pitchFamily="34" charset="0"/>
              </a:rPr>
              <a:t>Beyond the Club Level Specifics…</a:t>
            </a:r>
          </a:p>
        </p:txBody>
      </p:sp>
      <p:pic>
        <p:nvPicPr>
          <p:cNvPr id="6" name="Picture 5"/>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914400"/>
            <a:ext cx="9144000"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32"/>
          <p:cNvSpPr>
            <a:spLocks noChangeArrowheads="1"/>
          </p:cNvSpPr>
          <p:nvPr/>
        </p:nvSpPr>
        <p:spPr bwMode="auto">
          <a:xfrm>
            <a:off x="0" y="0"/>
            <a:ext cx="9144000" cy="1143000"/>
          </a:xfrm>
          <a:prstGeom prst="rect">
            <a:avLst/>
          </a:prstGeom>
          <a:solidFill>
            <a:srgbClr val="0079C1"/>
          </a:solidFill>
          <a:ln w="9525">
            <a:noFill/>
            <a:miter lim="800000"/>
            <a:headEnd/>
            <a:tailEnd/>
          </a:ln>
        </p:spPr>
        <p:txBody>
          <a:bodyPr wrap="none" anchor="ctr"/>
          <a:lstStyle/>
          <a:p>
            <a:endParaRPr lang="en-US" sz="2400">
              <a:solidFill>
                <a:srgbClr val="000000"/>
              </a:solidFill>
              <a:latin typeface="Times New Roman" pitchFamily="18" charset="0"/>
            </a:endParaRPr>
          </a:p>
        </p:txBody>
      </p:sp>
      <p:sp>
        <p:nvSpPr>
          <p:cNvPr id="44035" name="Rectangle 2"/>
          <p:cNvSpPr>
            <a:spLocks noChangeArrowheads="1"/>
          </p:cNvSpPr>
          <p:nvPr/>
        </p:nvSpPr>
        <p:spPr bwMode="auto">
          <a:xfrm>
            <a:off x="533400" y="0"/>
            <a:ext cx="7924800" cy="1143000"/>
          </a:xfrm>
          <a:prstGeom prst="rect">
            <a:avLst/>
          </a:prstGeom>
          <a:noFill/>
          <a:ln w="9525">
            <a:noFill/>
            <a:miter lim="800000"/>
            <a:headEnd/>
            <a:tailEnd/>
          </a:ln>
        </p:spPr>
        <p:txBody>
          <a:bodyPr anchor="ctr"/>
          <a:lstStyle/>
          <a:p>
            <a:r>
              <a:rPr lang="en-US" sz="3600" dirty="0" smtClean="0">
                <a:solidFill>
                  <a:srgbClr val="FFFFFF"/>
                </a:solidFill>
                <a:latin typeface="Verdana" pitchFamily="34" charset="0"/>
                <a:ea typeface="Verdana" pitchFamily="34" charset="0"/>
                <a:cs typeface="Verdana" pitchFamily="34" charset="0"/>
              </a:rPr>
              <a:t>Beyond the Club Level Specifics…</a:t>
            </a:r>
            <a:endParaRPr lang="en-US" sz="3600" dirty="0">
              <a:solidFill>
                <a:srgbClr val="FFFFFF"/>
              </a:solidFill>
              <a:latin typeface="Verdana" pitchFamily="34" charset="0"/>
              <a:ea typeface="Verdana" pitchFamily="34" charset="0"/>
              <a:cs typeface="Verdana" pitchFamily="34" charset="0"/>
            </a:endParaRPr>
          </a:p>
        </p:txBody>
      </p:sp>
      <p:sp>
        <p:nvSpPr>
          <p:cNvPr id="8" name="Content Placeholder 2"/>
          <p:cNvSpPr txBox="1">
            <a:spLocks/>
          </p:cNvSpPr>
          <p:nvPr/>
        </p:nvSpPr>
        <p:spPr>
          <a:xfrm>
            <a:off x="457200" y="1371600"/>
            <a:ext cx="8458200" cy="4800600"/>
          </a:xfrm>
          <a:prstGeom prst="rect">
            <a:avLst/>
          </a:prstGeom>
        </p:spPr>
        <p:txBody>
          <a:bodyPr>
            <a:normAutofit/>
          </a:bodyPr>
          <a:lstStyle/>
          <a:p>
            <a:pPr marL="228600" indent="-228600">
              <a:spcBef>
                <a:spcPts val="600"/>
              </a:spcBef>
              <a:spcAft>
                <a:spcPts val="600"/>
              </a:spcAft>
              <a:buFontTx/>
              <a:buChar char="•"/>
              <a:defRPr/>
            </a:pPr>
            <a:r>
              <a:rPr lang="en-US" sz="2800" kern="0" dirty="0" smtClean="0">
                <a:latin typeface="+mj-lt"/>
              </a:rPr>
              <a:t>Club competitions at DCON and ICON</a:t>
            </a:r>
          </a:p>
          <a:p>
            <a:pPr marL="685800" lvl="1" indent="-228600">
              <a:spcBef>
                <a:spcPts val="600"/>
              </a:spcBef>
              <a:spcAft>
                <a:spcPts val="600"/>
              </a:spcAft>
              <a:buFont typeface="Wingdings" pitchFamily="2" charset="2"/>
              <a:buChar char="ü"/>
              <a:defRPr/>
            </a:pPr>
            <a:r>
              <a:rPr lang="en-US" sz="2800" kern="0" dirty="0" smtClean="0">
                <a:latin typeface="+mj-lt"/>
              </a:rPr>
              <a:t>District contests</a:t>
            </a:r>
          </a:p>
          <a:p>
            <a:pPr marL="685800" lvl="1" indent="-228600">
              <a:spcBef>
                <a:spcPts val="600"/>
              </a:spcBef>
              <a:spcAft>
                <a:spcPts val="600"/>
              </a:spcAft>
              <a:buFont typeface="Wingdings" pitchFamily="2" charset="2"/>
              <a:buChar char="ü"/>
              <a:defRPr/>
            </a:pPr>
            <a:r>
              <a:rPr lang="en-US" sz="2800" kern="0" dirty="0" smtClean="0">
                <a:latin typeface="+mj-lt"/>
              </a:rPr>
              <a:t>District awards</a:t>
            </a:r>
          </a:p>
          <a:p>
            <a:pPr marL="685800" lvl="1" indent="-228600">
              <a:spcBef>
                <a:spcPts val="600"/>
              </a:spcBef>
              <a:spcAft>
                <a:spcPts val="600"/>
              </a:spcAft>
              <a:buFont typeface="Wingdings" pitchFamily="2" charset="2"/>
              <a:buChar char="ü"/>
              <a:defRPr/>
            </a:pPr>
            <a:r>
              <a:rPr lang="en-US" sz="2800" kern="0" dirty="0" smtClean="0">
                <a:latin typeface="+mj-lt"/>
              </a:rPr>
              <a:t>District scholarships</a:t>
            </a:r>
          </a:p>
          <a:p>
            <a:pPr marL="685800" lvl="1" indent="-228600">
              <a:spcBef>
                <a:spcPts val="600"/>
              </a:spcBef>
              <a:spcAft>
                <a:spcPts val="600"/>
              </a:spcAft>
              <a:buFont typeface="Wingdings" pitchFamily="2" charset="2"/>
              <a:buChar char="ü"/>
              <a:defRPr/>
            </a:pPr>
            <a:r>
              <a:rPr lang="en-US" sz="2800" kern="0" dirty="0" smtClean="0">
                <a:latin typeface="+mj-lt"/>
              </a:rPr>
              <a:t>Kiwanis scholarships</a:t>
            </a:r>
          </a:p>
          <a:p>
            <a:pPr marL="685800" lvl="1" indent="-228600">
              <a:spcBef>
                <a:spcPts val="600"/>
              </a:spcBef>
              <a:spcAft>
                <a:spcPts val="600"/>
              </a:spcAft>
              <a:buFont typeface="Wingdings" pitchFamily="2" charset="2"/>
              <a:buChar char="ü"/>
              <a:defRPr/>
            </a:pPr>
            <a:r>
              <a:rPr lang="en-US" sz="2800" kern="0" dirty="0" smtClean="0">
                <a:latin typeface="+mj-lt"/>
              </a:rPr>
              <a:t>International awards</a:t>
            </a:r>
          </a:p>
          <a:p>
            <a:pPr marL="685800" lvl="1" indent="-228600">
              <a:spcBef>
                <a:spcPts val="600"/>
              </a:spcBef>
              <a:spcAft>
                <a:spcPts val="600"/>
              </a:spcAft>
              <a:buFont typeface="Wingdings" pitchFamily="2" charset="2"/>
              <a:buChar char="ü"/>
              <a:defRPr/>
            </a:pPr>
            <a:r>
              <a:rPr lang="en-US" sz="2800" kern="0" dirty="0" smtClean="0">
                <a:latin typeface="+mj-lt"/>
              </a:rPr>
              <a:t>International scholarships</a:t>
            </a:r>
            <a:endParaRPr lang="en-US" sz="2800" kern="0" dirty="0">
              <a:latin typeface="+mj-lt"/>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838200"/>
            <a:ext cx="9144000"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32"/>
          <p:cNvSpPr>
            <a:spLocks noChangeArrowheads="1"/>
          </p:cNvSpPr>
          <p:nvPr/>
        </p:nvSpPr>
        <p:spPr bwMode="auto">
          <a:xfrm>
            <a:off x="0" y="0"/>
            <a:ext cx="9144000" cy="1447800"/>
          </a:xfrm>
          <a:prstGeom prst="rect">
            <a:avLst/>
          </a:prstGeom>
          <a:solidFill>
            <a:srgbClr val="0079C1"/>
          </a:solidFill>
          <a:ln w="9525">
            <a:noFill/>
            <a:miter lim="800000"/>
            <a:headEnd/>
            <a:tailEnd/>
          </a:ln>
        </p:spPr>
        <p:txBody>
          <a:bodyPr wrap="none" anchor="ctr"/>
          <a:lstStyle/>
          <a:p>
            <a:endParaRPr lang="en-US" sz="2400">
              <a:solidFill>
                <a:srgbClr val="000000"/>
              </a:solidFill>
              <a:latin typeface="Times New Roman" pitchFamily="18" charset="0"/>
            </a:endParaRPr>
          </a:p>
        </p:txBody>
      </p:sp>
      <p:pic>
        <p:nvPicPr>
          <p:cNvPr id="46083" name="Picture 1" descr="U:\SOAP\gbidgood\Growth\SLP NCB Process Presentation\ppt circle k.jpg"/>
          <p:cNvPicPr>
            <a:picLocks noChangeAspect="1" noChangeArrowheads="1"/>
          </p:cNvPicPr>
          <p:nvPr/>
        </p:nvPicPr>
        <p:blipFill>
          <a:blip r:embed="rId3" cstate="print"/>
          <a:srcRect l="11719" r="6250"/>
          <a:stretch>
            <a:fillRect/>
          </a:stretch>
        </p:blipFill>
        <p:spPr bwMode="auto">
          <a:xfrm>
            <a:off x="4114800" y="1905000"/>
            <a:ext cx="4800600" cy="3895725"/>
          </a:xfrm>
          <a:prstGeom prst="rect">
            <a:avLst/>
          </a:prstGeom>
          <a:noFill/>
          <a:ln w="9525">
            <a:noFill/>
            <a:miter lim="800000"/>
            <a:headEnd/>
            <a:tailEnd/>
          </a:ln>
        </p:spPr>
      </p:pic>
      <p:sp>
        <p:nvSpPr>
          <p:cNvPr id="46084" name="Rectangle 9"/>
          <p:cNvSpPr>
            <a:spLocks noChangeArrowheads="1"/>
          </p:cNvSpPr>
          <p:nvPr/>
        </p:nvSpPr>
        <p:spPr bwMode="auto">
          <a:xfrm>
            <a:off x="304800" y="0"/>
            <a:ext cx="9448800" cy="1143000"/>
          </a:xfrm>
          <a:prstGeom prst="rect">
            <a:avLst/>
          </a:prstGeom>
          <a:noFill/>
          <a:ln w="9525">
            <a:noFill/>
            <a:miter lim="800000"/>
            <a:headEnd/>
            <a:tailEnd/>
          </a:ln>
        </p:spPr>
        <p:txBody>
          <a:bodyPr anchor="ctr"/>
          <a:lstStyle/>
          <a:p>
            <a:r>
              <a:rPr lang="en-US" sz="3400" dirty="0">
                <a:solidFill>
                  <a:srgbClr val="FFFFFF"/>
                </a:solidFill>
                <a:latin typeface="Verdana" pitchFamily="34" charset="0"/>
                <a:ea typeface="Verdana" pitchFamily="34" charset="0"/>
                <a:cs typeface="Verdana" pitchFamily="34" charset="0"/>
              </a:rPr>
              <a:t>Let students know that Key Club continues…</a:t>
            </a:r>
            <a:endParaRPr lang="en-US" sz="3600" dirty="0">
              <a:solidFill>
                <a:srgbClr val="FFFFFF"/>
              </a:solidFill>
              <a:latin typeface="Verdana" pitchFamily="34" charset="0"/>
              <a:ea typeface="Verdana" pitchFamily="34" charset="0"/>
              <a:cs typeface="Verdana" pitchFamily="34" charset="0"/>
            </a:endParaRPr>
          </a:p>
        </p:txBody>
      </p:sp>
      <p:sp>
        <p:nvSpPr>
          <p:cNvPr id="46085" name="Rectangle 12"/>
          <p:cNvSpPr>
            <a:spLocks noChangeArrowheads="1"/>
          </p:cNvSpPr>
          <p:nvPr/>
        </p:nvSpPr>
        <p:spPr bwMode="auto">
          <a:xfrm>
            <a:off x="368300" y="2509838"/>
            <a:ext cx="3657600" cy="3886200"/>
          </a:xfrm>
          <a:prstGeom prst="rect">
            <a:avLst/>
          </a:prstGeom>
          <a:solidFill>
            <a:schemeClr val="bg1"/>
          </a:solidFill>
          <a:ln w="9525">
            <a:noFill/>
            <a:miter lim="800000"/>
            <a:headEnd/>
            <a:tailEnd/>
          </a:ln>
        </p:spPr>
        <p:txBody>
          <a:bodyPr wrap="none" anchor="ctr"/>
          <a:lstStyle/>
          <a:p>
            <a:endParaRPr lang="en-US" sz="2400">
              <a:solidFill>
                <a:srgbClr val="000000"/>
              </a:solidFill>
              <a:latin typeface="Times New Roman" pitchFamily="18" charset="0"/>
            </a:endParaRPr>
          </a:p>
        </p:txBody>
      </p:sp>
      <p:sp>
        <p:nvSpPr>
          <p:cNvPr id="46086" name="Text Box 14"/>
          <p:cNvSpPr txBox="1">
            <a:spLocks noChangeArrowheads="1"/>
          </p:cNvSpPr>
          <p:nvPr/>
        </p:nvSpPr>
        <p:spPr bwMode="auto">
          <a:xfrm>
            <a:off x="609600" y="3810000"/>
            <a:ext cx="3352800" cy="1938992"/>
          </a:xfrm>
          <a:prstGeom prst="rect">
            <a:avLst/>
          </a:prstGeom>
          <a:noFill/>
          <a:ln w="9525">
            <a:noFill/>
            <a:miter lim="800000"/>
            <a:headEnd/>
            <a:tailEnd/>
          </a:ln>
        </p:spPr>
        <p:txBody>
          <a:bodyPr>
            <a:spAutoFit/>
          </a:bodyPr>
          <a:lstStyle/>
          <a:p>
            <a:pPr>
              <a:spcBef>
                <a:spcPct val="50000"/>
              </a:spcBef>
            </a:pPr>
            <a:r>
              <a:rPr lang="en-US" sz="2400" dirty="0" smtClean="0">
                <a:solidFill>
                  <a:srgbClr val="000000"/>
                </a:solidFill>
                <a:latin typeface="Verdana" pitchFamily="34" charset="0"/>
              </a:rPr>
              <a:t>Into college! Circle K is the premiere university service organization in </a:t>
            </a:r>
            <a:br>
              <a:rPr lang="en-US" sz="2400" dirty="0" smtClean="0">
                <a:solidFill>
                  <a:srgbClr val="000000"/>
                </a:solidFill>
                <a:latin typeface="Verdana" pitchFamily="34" charset="0"/>
              </a:rPr>
            </a:br>
            <a:r>
              <a:rPr lang="en-US" sz="2400" dirty="0" smtClean="0">
                <a:solidFill>
                  <a:srgbClr val="000000"/>
                </a:solidFill>
                <a:latin typeface="Verdana" pitchFamily="34" charset="0"/>
              </a:rPr>
              <a:t>the world</a:t>
            </a:r>
            <a:endParaRPr lang="en-US" sz="2400" dirty="0">
              <a:solidFill>
                <a:srgbClr val="000000"/>
              </a:solidFill>
              <a:latin typeface="Verdana" pitchFamily="34" charset="0"/>
            </a:endParaRPr>
          </a:p>
        </p:txBody>
      </p:sp>
      <p:pic>
        <p:nvPicPr>
          <p:cNvPr id="46087" name="Picture 18" descr="P:\Quick Tips, Templates, Clipart\Kiwanis Logos - Color\GIF\CKI wordmark BW.gif"/>
          <p:cNvPicPr>
            <a:picLocks noChangeAspect="1" noChangeArrowheads="1"/>
          </p:cNvPicPr>
          <p:nvPr/>
        </p:nvPicPr>
        <p:blipFill>
          <a:blip r:embed="rId4" cstate="print"/>
          <a:srcRect/>
          <a:stretch>
            <a:fillRect/>
          </a:stretch>
        </p:blipFill>
        <p:spPr bwMode="auto">
          <a:xfrm>
            <a:off x="990600" y="1981200"/>
            <a:ext cx="2286000" cy="1625600"/>
          </a:xfrm>
          <a:prstGeom prst="rect">
            <a:avLst/>
          </a:prstGeom>
          <a:noFill/>
          <a:ln w="9525">
            <a:noFill/>
            <a:miter lim="800000"/>
            <a:headEnd/>
            <a:tailEnd/>
          </a:ln>
        </p:spPr>
      </p:pic>
      <p:pic>
        <p:nvPicPr>
          <p:cNvPr id="8" name="Picture 7"/>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0" y="1143000"/>
            <a:ext cx="9144000"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rot="5400000">
            <a:off x="3905626" y="-3942974"/>
            <a:ext cx="1332748" cy="9144000"/>
          </a:xfrm>
          <a:prstGeom prst="rect">
            <a:avLst/>
          </a:prstGeom>
          <a:solidFill>
            <a:srgbClr val="0079C1"/>
          </a:solidFill>
          <a:ln>
            <a:solidFill>
              <a:srgbClr val="0079C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107" name="Title 1"/>
          <p:cNvSpPr>
            <a:spLocks noGrp="1"/>
          </p:cNvSpPr>
          <p:nvPr>
            <p:ph type="title"/>
          </p:nvPr>
        </p:nvSpPr>
        <p:spPr>
          <a:xfrm>
            <a:off x="533400" y="0"/>
            <a:ext cx="7924800" cy="868363"/>
          </a:xfrm>
        </p:spPr>
        <p:txBody>
          <a:bodyPr/>
          <a:lstStyle/>
          <a:p>
            <a:pPr eaLnBrk="1" hangingPunct="1"/>
            <a:r>
              <a:rPr lang="en-US" b="0" dirty="0" smtClean="0">
                <a:latin typeface="Verdana" pitchFamily="34" charset="0"/>
                <a:ea typeface="Verdana" pitchFamily="34" charset="0"/>
                <a:cs typeface="Verdana" pitchFamily="34" charset="0"/>
              </a:rPr>
              <a:t>Resources</a:t>
            </a:r>
          </a:p>
        </p:txBody>
      </p:sp>
      <p:sp>
        <p:nvSpPr>
          <p:cNvPr id="36868" name="Content Placeholder 2"/>
          <p:cNvSpPr>
            <a:spLocks noGrp="1"/>
          </p:cNvSpPr>
          <p:nvPr>
            <p:ph idx="1"/>
          </p:nvPr>
        </p:nvSpPr>
        <p:spPr>
          <a:xfrm>
            <a:off x="381000" y="1676400"/>
            <a:ext cx="8763000" cy="4191000"/>
          </a:xfrm>
        </p:spPr>
        <p:txBody>
          <a:bodyPr>
            <a:normAutofit/>
          </a:bodyPr>
          <a:lstStyle/>
          <a:p>
            <a:pPr eaLnBrk="1" hangingPunct="1">
              <a:buSzPct val="100000"/>
              <a:defRPr/>
            </a:pPr>
            <a:r>
              <a:rPr lang="en-US" sz="2400" dirty="0" smtClean="0">
                <a:latin typeface="Verdana" panose="020B0604030504040204" pitchFamily="34" charset="0"/>
                <a:ea typeface="Verdana" panose="020B0604030504040204" pitchFamily="34" charset="0"/>
                <a:cs typeface="Verdana" panose="020B0604030504040204" pitchFamily="34" charset="0"/>
              </a:rPr>
              <a:t>Tools you’ll need to build, grow, and lead your club: </a:t>
            </a:r>
          </a:p>
          <a:p>
            <a:pPr lvl="1" eaLnBrk="1" hangingPunct="1">
              <a:buFont typeface="Wingdings" pitchFamily="2" charset="2"/>
              <a:buChar char="ü"/>
              <a:defRPr/>
            </a:pPr>
            <a:r>
              <a:rPr lang="en-US" dirty="0" smtClean="0">
                <a:latin typeface="Verdana" panose="020B0604030504040204" pitchFamily="34" charset="0"/>
                <a:ea typeface="Verdana" panose="020B0604030504040204" pitchFamily="34" charset="0"/>
                <a:cs typeface="Verdana" panose="020B0604030504040204" pitchFamily="34" charset="0"/>
                <a:hlinkClick r:id="rId3" action="ppaction://hlinkfile"/>
              </a:rPr>
              <a:t>Florida District </a:t>
            </a:r>
            <a:r>
              <a:rPr lang="en-US" dirty="0" smtClean="0">
                <a:latin typeface="Verdana" panose="020B0604030504040204" pitchFamily="34" charset="0"/>
                <a:ea typeface="Verdana" panose="020B0604030504040204" pitchFamily="34" charset="0"/>
                <a:cs typeface="Verdana" panose="020B0604030504040204" pitchFamily="34" charset="0"/>
              </a:rPr>
              <a:t>KC website</a:t>
            </a:r>
          </a:p>
          <a:p>
            <a:pPr lvl="1" eaLnBrk="1" hangingPunct="1">
              <a:buFont typeface="Wingdings" pitchFamily="2" charset="2"/>
              <a:buChar char="ü"/>
              <a:defRPr/>
            </a:pPr>
            <a:r>
              <a:rPr lang="en-US" dirty="0" smtClean="0">
                <a:latin typeface="Verdana" panose="020B0604030504040204" pitchFamily="34" charset="0"/>
                <a:ea typeface="Verdana" panose="020B0604030504040204" pitchFamily="34" charset="0"/>
                <a:cs typeface="Verdana" panose="020B0604030504040204" pitchFamily="34" charset="0"/>
                <a:hlinkClick r:id="rId4" action="ppaction://hlinkfile"/>
              </a:rPr>
              <a:t>Key Club International </a:t>
            </a:r>
            <a:r>
              <a:rPr lang="en-US" dirty="0" smtClean="0">
                <a:latin typeface="Verdana" panose="020B0604030504040204" pitchFamily="34" charset="0"/>
                <a:ea typeface="Verdana" panose="020B0604030504040204" pitchFamily="34" charset="0"/>
                <a:cs typeface="Verdana" panose="020B0604030504040204" pitchFamily="34" charset="0"/>
              </a:rPr>
              <a:t>website</a:t>
            </a:r>
          </a:p>
          <a:p>
            <a:pPr lvl="1" eaLnBrk="1" hangingPunct="1">
              <a:buFont typeface="Wingdings" pitchFamily="2" charset="2"/>
              <a:buChar char="ü"/>
              <a:defRPr/>
            </a:pPr>
            <a:r>
              <a:rPr lang="en-US" dirty="0" smtClean="0">
                <a:latin typeface="Verdana" panose="020B0604030504040204" pitchFamily="34" charset="0"/>
                <a:ea typeface="Verdana" panose="020B0604030504040204" pitchFamily="34" charset="0"/>
                <a:cs typeface="Verdana" panose="020B0604030504040204" pitchFamily="34" charset="0"/>
              </a:rPr>
              <a:t>Zone Administrator</a:t>
            </a:r>
          </a:p>
          <a:p>
            <a:pPr lvl="1" eaLnBrk="1" hangingPunct="1">
              <a:buFont typeface="Wingdings" pitchFamily="2" charset="2"/>
              <a:buChar char="ü"/>
              <a:defRPr/>
            </a:pPr>
            <a:r>
              <a:rPr lang="en-US" dirty="0" smtClean="0">
                <a:latin typeface="Verdana" panose="020B0604030504040204" pitchFamily="34" charset="0"/>
                <a:ea typeface="Verdana" panose="020B0604030504040204" pitchFamily="34" charset="0"/>
                <a:cs typeface="Verdana" panose="020B0604030504040204" pitchFamily="34" charset="0"/>
              </a:rPr>
              <a:t>Lt. Governor</a:t>
            </a:r>
          </a:p>
          <a:p>
            <a:pPr lvl="1" eaLnBrk="1" hangingPunct="1">
              <a:buFont typeface="Wingdings" pitchFamily="2" charset="2"/>
              <a:buChar char="ü"/>
              <a:defRPr/>
            </a:pPr>
            <a:r>
              <a:rPr lang="en-US" dirty="0" smtClean="0">
                <a:latin typeface="Verdana" panose="020B0604030504040204" pitchFamily="34" charset="0"/>
                <a:ea typeface="Verdana" panose="020B0604030504040204" pitchFamily="34" charset="0"/>
                <a:cs typeface="Verdana" panose="020B0604030504040204" pitchFamily="34" charset="0"/>
              </a:rPr>
              <a:t>Other district officers</a:t>
            </a:r>
          </a:p>
          <a:p>
            <a:pPr lvl="1" eaLnBrk="1" hangingPunct="1">
              <a:buFont typeface="Wingdings" pitchFamily="2" charset="2"/>
              <a:buChar char="ü"/>
              <a:defRPr/>
            </a:pPr>
            <a:r>
              <a:rPr lang="en-US" dirty="0" smtClean="0">
                <a:latin typeface="Verdana" panose="020B0604030504040204" pitchFamily="34" charset="0"/>
                <a:ea typeface="Verdana" panose="020B0604030504040204" pitchFamily="34" charset="0"/>
                <a:cs typeface="Verdana" panose="020B0604030504040204" pitchFamily="34" charset="0"/>
              </a:rPr>
              <a:t>District Administrator</a:t>
            </a:r>
          </a:p>
          <a:p>
            <a:pPr lvl="1" eaLnBrk="1" hangingPunct="1">
              <a:buFont typeface="Wingdings" pitchFamily="2" charset="2"/>
              <a:buChar char="ü"/>
              <a:defRPr/>
            </a:pPr>
            <a:r>
              <a:rPr lang="en-US" dirty="0" smtClean="0">
                <a:latin typeface="Verdana" panose="020B0604030504040204" pitchFamily="34" charset="0"/>
                <a:ea typeface="Verdana" panose="020B0604030504040204" pitchFamily="34" charset="0"/>
                <a:cs typeface="Verdana" panose="020B0604030504040204" pitchFamily="34" charset="0"/>
              </a:rPr>
              <a:t>KCI Office</a:t>
            </a:r>
          </a:p>
          <a:p>
            <a:pPr lvl="1" eaLnBrk="1" hangingPunct="1">
              <a:buFont typeface="Arial" pitchFamily="34" charset="0"/>
              <a:buNone/>
              <a:defRPr/>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lvl="1" eaLnBrk="1" hangingPunct="1">
              <a:buFont typeface="Arial" pitchFamily="34" charset="0"/>
              <a:buNone/>
              <a:defRPr/>
            </a:pPr>
            <a:endParaRPr lang="en-US"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47109" name="Picture 2" descr="U:\SOAP\gbidgood\Growth\SLP NCB Process Presentation\computer.jpg"/>
          <p:cNvPicPr>
            <a:picLocks noChangeAspect="1" noChangeArrowheads="1"/>
          </p:cNvPicPr>
          <p:nvPr/>
        </p:nvPicPr>
        <p:blipFill>
          <a:blip r:embed="rId5" cstate="print"/>
          <a:srcRect/>
          <a:stretch>
            <a:fillRect/>
          </a:stretch>
        </p:blipFill>
        <p:spPr bwMode="auto">
          <a:xfrm>
            <a:off x="5943600" y="4114800"/>
            <a:ext cx="2659063" cy="1695450"/>
          </a:xfrm>
          <a:prstGeom prst="rect">
            <a:avLst/>
          </a:prstGeom>
          <a:noFill/>
          <a:ln w="9525">
            <a:noFill/>
            <a:miter lim="800000"/>
            <a:headEnd/>
            <a:tailEnd/>
          </a:ln>
        </p:spPr>
      </p:pic>
      <p:pic>
        <p:nvPicPr>
          <p:cNvPr id="7" name="Picture 6"/>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0" y="1066800"/>
            <a:ext cx="9144000"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U:\SOAP\gbidgood\Growth\SLP NCB Process Presentation\ppt change a life.jpg"/>
          <p:cNvPicPr>
            <a:picLocks noChangeAspect="1" noChangeArrowheads="1"/>
          </p:cNvPicPr>
          <p:nvPr/>
        </p:nvPicPr>
        <p:blipFill>
          <a:blip r:embed="rId2" cstate="print"/>
          <a:srcRect r="12740"/>
          <a:stretch>
            <a:fillRect/>
          </a:stretch>
        </p:blipFill>
        <p:spPr bwMode="auto">
          <a:xfrm>
            <a:off x="4446588" y="0"/>
            <a:ext cx="4697412" cy="6858000"/>
          </a:xfrm>
          <a:prstGeom prst="rect">
            <a:avLst/>
          </a:prstGeom>
          <a:noFill/>
          <a:ln w="9525">
            <a:noFill/>
            <a:miter lim="800000"/>
            <a:headEnd/>
            <a:tailEnd/>
          </a:ln>
        </p:spPr>
      </p:pic>
      <p:sp>
        <p:nvSpPr>
          <p:cNvPr id="3" name="Text Box 10"/>
          <p:cNvSpPr txBox="1">
            <a:spLocks noChangeArrowheads="1"/>
          </p:cNvSpPr>
          <p:nvPr/>
        </p:nvSpPr>
        <p:spPr bwMode="auto">
          <a:xfrm>
            <a:off x="114300" y="2087563"/>
            <a:ext cx="4191000" cy="2349500"/>
          </a:xfrm>
          <a:prstGeom prst="rect">
            <a:avLst/>
          </a:prstGeom>
          <a:noFill/>
          <a:ln w="9525">
            <a:noFill/>
            <a:miter lim="800000"/>
            <a:headEnd/>
            <a:tailEnd/>
          </a:ln>
        </p:spPr>
        <p:txBody>
          <a:bodyPr>
            <a:spAutoFit/>
          </a:bodyPr>
          <a:lstStyle/>
          <a:p>
            <a:pPr>
              <a:spcBef>
                <a:spcPts val="3000"/>
              </a:spcBef>
              <a:defRPr/>
            </a:pPr>
            <a:r>
              <a:rPr lang="en-US" sz="2000" dirty="0">
                <a:solidFill>
                  <a:srgbClr val="0079C1"/>
                </a:solidFill>
                <a:latin typeface="Verdana-Bold"/>
              </a:rPr>
              <a:t>How do you change the world?</a:t>
            </a:r>
          </a:p>
          <a:p>
            <a:pPr algn="r">
              <a:spcBef>
                <a:spcPts val="0"/>
              </a:spcBef>
              <a:defRPr/>
            </a:pPr>
            <a:r>
              <a:rPr lang="en-US" sz="4000" i="1" spc="300" dirty="0">
                <a:solidFill>
                  <a:srgbClr val="0079C1"/>
                </a:solidFill>
                <a:latin typeface="Palatino Linotype" pitchFamily="18" charset="0"/>
              </a:rPr>
              <a:t>Change a life.</a:t>
            </a:r>
          </a:p>
          <a:p>
            <a:pPr>
              <a:lnSpc>
                <a:spcPts val="2880"/>
              </a:lnSpc>
              <a:spcBef>
                <a:spcPts val="0"/>
              </a:spcBef>
              <a:defRPr/>
            </a:pPr>
            <a:endParaRPr lang="en-US" dirty="0">
              <a:solidFill>
                <a:srgbClr val="000000"/>
              </a:solidFill>
              <a:latin typeface="Palatino Linotype" pitchFamily="18" charset="0"/>
            </a:endParaRPr>
          </a:p>
          <a:p>
            <a:pPr algn="ctr">
              <a:lnSpc>
                <a:spcPts val="2500"/>
              </a:lnSpc>
              <a:spcBef>
                <a:spcPts val="0"/>
              </a:spcBef>
              <a:defRPr/>
            </a:pPr>
            <a:r>
              <a:rPr lang="en-US" dirty="0">
                <a:solidFill>
                  <a:srgbClr val="000000"/>
                </a:solidFill>
                <a:latin typeface="Palatino Linotype" pitchFamily="18" charset="0"/>
              </a:rPr>
              <a:t>Sow the seeds of service—and a lifelong commitment </a:t>
            </a:r>
            <a:br>
              <a:rPr lang="en-US" dirty="0">
                <a:solidFill>
                  <a:srgbClr val="000000"/>
                </a:solidFill>
                <a:latin typeface="Palatino Linotype" pitchFamily="18" charset="0"/>
              </a:rPr>
            </a:br>
            <a:r>
              <a:rPr lang="en-US" dirty="0">
                <a:solidFill>
                  <a:srgbClr val="000000"/>
                </a:solidFill>
                <a:latin typeface="Palatino Linotype" pitchFamily="18" charset="0"/>
              </a:rPr>
              <a:t>to caring. Advise a Key Club.</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4" name="Picture 4" descr="U:\SOAP\gbidgood\Growth\SLP NCB Process Presentation\ppt ending slide.jpg"/>
          <p:cNvPicPr>
            <a:picLocks noChangeAspect="1" noChangeArrowheads="1"/>
          </p:cNvPicPr>
          <p:nvPr/>
        </p:nvPicPr>
        <p:blipFill>
          <a:blip r:embed="rId3" cstate="print"/>
          <a:srcRect b="5409"/>
          <a:stretch>
            <a:fillRect/>
          </a:stretch>
        </p:blipFill>
        <p:spPr bwMode="auto">
          <a:xfrm>
            <a:off x="0" y="0"/>
            <a:ext cx="9144000" cy="5562600"/>
          </a:xfrm>
          <a:prstGeom prst="rect">
            <a:avLst/>
          </a:prstGeom>
          <a:noFill/>
          <a:ln w="9525">
            <a:noFill/>
            <a:miter lim="800000"/>
            <a:headEnd/>
            <a:tailEnd/>
          </a:ln>
        </p:spPr>
      </p:pic>
      <p:sp>
        <p:nvSpPr>
          <p:cNvPr id="49155" name="Rectangle 32"/>
          <p:cNvSpPr>
            <a:spLocks noChangeArrowheads="1"/>
          </p:cNvSpPr>
          <p:nvPr/>
        </p:nvSpPr>
        <p:spPr bwMode="auto">
          <a:xfrm>
            <a:off x="0" y="5562600"/>
            <a:ext cx="9144000" cy="1447800"/>
          </a:xfrm>
          <a:prstGeom prst="rect">
            <a:avLst/>
          </a:prstGeom>
          <a:solidFill>
            <a:srgbClr val="0079C1"/>
          </a:solidFill>
          <a:ln w="9525">
            <a:noFill/>
            <a:miter lim="800000"/>
            <a:headEnd/>
            <a:tailEnd/>
          </a:ln>
        </p:spPr>
        <p:txBody>
          <a:bodyPr wrap="none"/>
          <a:lstStyle/>
          <a:p>
            <a:endParaRPr lang="en-US" sz="2400">
              <a:solidFill>
                <a:srgbClr val="000000"/>
              </a:solidFill>
              <a:latin typeface="Times New Roman" pitchFamily="18" charset="0"/>
            </a:endParaRPr>
          </a:p>
        </p:txBody>
      </p:sp>
      <p:sp>
        <p:nvSpPr>
          <p:cNvPr id="49156" name="TextBox 5"/>
          <p:cNvSpPr txBox="1">
            <a:spLocks noChangeArrowheads="1"/>
          </p:cNvSpPr>
          <p:nvPr/>
        </p:nvSpPr>
        <p:spPr bwMode="auto">
          <a:xfrm>
            <a:off x="990600" y="5943600"/>
            <a:ext cx="6858000" cy="769938"/>
          </a:xfrm>
          <a:prstGeom prst="rect">
            <a:avLst/>
          </a:prstGeom>
          <a:noFill/>
          <a:ln w="9525">
            <a:noFill/>
            <a:miter lim="800000"/>
            <a:headEnd/>
            <a:tailEnd/>
          </a:ln>
        </p:spPr>
        <p:txBody>
          <a:bodyPr>
            <a:spAutoFit/>
          </a:bodyPr>
          <a:lstStyle/>
          <a:p>
            <a:pPr algn="ctr"/>
            <a:r>
              <a:rPr lang="en-US" sz="4400" dirty="0">
                <a:latin typeface="Verdana" panose="020B0604030504040204" pitchFamily="34" charset="0"/>
                <a:ea typeface="Verdana" panose="020B0604030504040204" pitchFamily="34" charset="0"/>
                <a:cs typeface="Verdana" panose="020B0604030504040204" pitchFamily="34" charset="0"/>
              </a:rPr>
              <a:t>Discussion Time!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32"/>
          <p:cNvSpPr>
            <a:spLocks noChangeArrowheads="1"/>
          </p:cNvSpPr>
          <p:nvPr/>
        </p:nvSpPr>
        <p:spPr bwMode="auto">
          <a:xfrm>
            <a:off x="8676" y="-152400"/>
            <a:ext cx="9144000" cy="1905000"/>
          </a:xfrm>
          <a:prstGeom prst="rect">
            <a:avLst/>
          </a:prstGeom>
          <a:solidFill>
            <a:srgbClr val="139DEB"/>
          </a:solidFill>
          <a:ln w="9525">
            <a:noFill/>
            <a:miter lim="800000"/>
            <a:headEnd/>
            <a:tailEnd/>
          </a:ln>
        </p:spPr>
        <p:txBody>
          <a:bodyPr wrap="none" anchor="ctr"/>
          <a:lstStyle/>
          <a:p>
            <a:endParaRPr lang="en-US" sz="2400" dirty="0">
              <a:solidFill>
                <a:srgbClr val="000000"/>
              </a:solidFill>
              <a:latin typeface="Times New Roman" pitchFamily="18" charset="0"/>
            </a:endParaRPr>
          </a:p>
        </p:txBody>
      </p:sp>
      <p:sp>
        <p:nvSpPr>
          <p:cNvPr id="21508" name="Rectangle 10"/>
          <p:cNvSpPr>
            <a:spLocks noChangeArrowheads="1"/>
          </p:cNvSpPr>
          <p:nvPr/>
        </p:nvSpPr>
        <p:spPr bwMode="auto">
          <a:xfrm>
            <a:off x="533400" y="152400"/>
            <a:ext cx="7924800" cy="1143000"/>
          </a:xfrm>
          <a:prstGeom prst="rect">
            <a:avLst/>
          </a:prstGeom>
          <a:noFill/>
          <a:ln w="9525">
            <a:noFill/>
            <a:miter lim="800000"/>
            <a:headEnd/>
            <a:tailEnd/>
          </a:ln>
        </p:spPr>
        <p:txBody>
          <a:bodyPr anchor="ctr"/>
          <a:lstStyle/>
          <a:p>
            <a:endParaRPr lang="en-US" sz="3600" dirty="0">
              <a:solidFill>
                <a:srgbClr val="FFFFFF"/>
              </a:solidFill>
              <a:latin typeface="Verdana" pitchFamily="34" charset="0"/>
            </a:endParaRPr>
          </a:p>
        </p:txBody>
      </p:sp>
      <p:sp>
        <p:nvSpPr>
          <p:cNvPr id="2" name="TextBox 1"/>
          <p:cNvSpPr txBox="1"/>
          <p:nvPr/>
        </p:nvSpPr>
        <p:spPr>
          <a:xfrm>
            <a:off x="609600" y="228600"/>
            <a:ext cx="4648200" cy="830997"/>
          </a:xfrm>
          <a:prstGeom prst="rect">
            <a:avLst/>
          </a:prstGeom>
          <a:noFill/>
        </p:spPr>
        <p:txBody>
          <a:bodyPr wrap="square" rtlCol="0">
            <a:spAutoFit/>
          </a:bodyPr>
          <a:lstStyle/>
          <a:p>
            <a:r>
              <a:rPr lang="en-US" sz="2400" b="1" dirty="0" smtClean="0">
                <a:solidFill>
                  <a:schemeClr val="bg1"/>
                </a:solidFill>
                <a:latin typeface="Century Gothic"/>
                <a:cs typeface="Century Gothic"/>
              </a:rPr>
              <a:t>We are </a:t>
            </a:r>
          </a:p>
          <a:p>
            <a:r>
              <a:rPr lang="en-US" sz="2400" b="1" dirty="0" smtClean="0">
                <a:solidFill>
                  <a:schemeClr val="bg1"/>
                </a:solidFill>
                <a:latin typeface="Century Gothic"/>
                <a:cs typeface="Century Gothic"/>
              </a:rPr>
              <a:t>a part of…</a:t>
            </a:r>
            <a:endParaRPr lang="en-US" sz="2400" b="1" dirty="0">
              <a:solidFill>
                <a:schemeClr val="bg1"/>
              </a:solidFill>
              <a:latin typeface="Century Gothic"/>
              <a:cs typeface="Century Gothic"/>
            </a:endParaRPr>
          </a:p>
        </p:txBody>
      </p:sp>
      <p:pic>
        <p:nvPicPr>
          <p:cNvPr id="4" name="Picture 3"/>
          <p:cNvPicPr>
            <a:picLocks noChangeAspect="1"/>
          </p:cNvPicPr>
          <p:nvPr/>
        </p:nvPicPr>
        <p:blipFill>
          <a:blip r:embed="rId3" cstate="print"/>
          <a:stretch>
            <a:fillRect/>
          </a:stretch>
        </p:blipFill>
        <p:spPr>
          <a:xfrm>
            <a:off x="228600" y="2438400"/>
            <a:ext cx="2105024" cy="990600"/>
          </a:xfrm>
          <a:prstGeom prst="rect">
            <a:avLst/>
          </a:prstGeom>
        </p:spPr>
      </p:pic>
      <p:pic>
        <p:nvPicPr>
          <p:cNvPr id="5" name="Picture 4"/>
          <p:cNvPicPr>
            <a:picLocks noChangeAspect="1"/>
          </p:cNvPicPr>
          <p:nvPr/>
        </p:nvPicPr>
        <p:blipFill>
          <a:blip r:embed="rId4" cstate="print"/>
          <a:stretch>
            <a:fillRect/>
          </a:stretch>
        </p:blipFill>
        <p:spPr>
          <a:xfrm>
            <a:off x="228600" y="4648200"/>
            <a:ext cx="2209800" cy="1412625"/>
          </a:xfrm>
          <a:prstGeom prst="rect">
            <a:avLst/>
          </a:prstGeom>
        </p:spPr>
      </p:pic>
      <p:pic>
        <p:nvPicPr>
          <p:cNvPr id="7" name="Picture 6"/>
          <p:cNvPicPr>
            <a:picLocks noChangeAspect="1"/>
          </p:cNvPicPr>
          <p:nvPr/>
        </p:nvPicPr>
        <p:blipFill>
          <a:blip r:embed="rId5" cstate="print"/>
          <a:stretch>
            <a:fillRect/>
          </a:stretch>
        </p:blipFill>
        <p:spPr>
          <a:xfrm>
            <a:off x="6096000" y="4724400"/>
            <a:ext cx="2438400" cy="1219200"/>
          </a:xfrm>
          <a:prstGeom prst="rect">
            <a:avLst/>
          </a:prstGeom>
        </p:spPr>
      </p:pic>
      <p:pic>
        <p:nvPicPr>
          <p:cNvPr id="8" name="Picture 7"/>
          <p:cNvPicPr>
            <a:picLocks noChangeAspect="1"/>
          </p:cNvPicPr>
          <p:nvPr/>
        </p:nvPicPr>
        <p:blipFill>
          <a:blip r:embed="rId6" cstate="print"/>
          <a:stretch>
            <a:fillRect/>
          </a:stretch>
        </p:blipFill>
        <p:spPr>
          <a:xfrm>
            <a:off x="6248400" y="2133600"/>
            <a:ext cx="2276063" cy="1295399"/>
          </a:xfrm>
          <a:prstGeom prst="rect">
            <a:avLst/>
          </a:prstGeom>
        </p:spPr>
      </p:pic>
      <p:pic>
        <p:nvPicPr>
          <p:cNvPr id="14" name="Picture 13"/>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2362200" y="0"/>
            <a:ext cx="5988845"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14"/>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3810000" y="5638800"/>
            <a:ext cx="1836626" cy="99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p:cNvPicPr>
            <a:picLocks noChangeAspect="1"/>
          </p:cNvPicPr>
          <p:nvPr/>
        </p:nvPicPr>
        <p:blipFill>
          <a:blip r:embed="rId9"/>
          <a:stretch>
            <a:fillRect/>
          </a:stretch>
        </p:blipFill>
        <p:spPr>
          <a:xfrm>
            <a:off x="3200400" y="2133600"/>
            <a:ext cx="2596840" cy="2590800"/>
          </a:xfrm>
          <a:prstGeom prst="rect">
            <a:avLst/>
          </a:prstGeom>
        </p:spPr>
      </p:pic>
      <p:cxnSp>
        <p:nvCxnSpPr>
          <p:cNvPr id="16" name="Straight Arrow Connector 15"/>
          <p:cNvCxnSpPr/>
          <p:nvPr/>
        </p:nvCxnSpPr>
        <p:spPr>
          <a:xfrm flipH="1">
            <a:off x="2438400" y="4343400"/>
            <a:ext cx="609600" cy="457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p:nvPr/>
        </p:nvCxnSpPr>
        <p:spPr>
          <a:xfrm flipH="1">
            <a:off x="2514600" y="2971800"/>
            <a:ext cx="6096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1" name="Straight Arrow Connector 20"/>
          <p:cNvCxnSpPr/>
          <p:nvPr/>
        </p:nvCxnSpPr>
        <p:spPr>
          <a:xfrm>
            <a:off x="6019800" y="3124200"/>
            <a:ext cx="5334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3" name="Straight Arrow Connector 22"/>
          <p:cNvCxnSpPr/>
          <p:nvPr/>
        </p:nvCxnSpPr>
        <p:spPr>
          <a:xfrm>
            <a:off x="5867400" y="4191000"/>
            <a:ext cx="533400" cy="457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5" name="Straight Arrow Connector 24"/>
          <p:cNvCxnSpPr/>
          <p:nvPr/>
        </p:nvCxnSpPr>
        <p:spPr>
          <a:xfrm>
            <a:off x="4495800" y="4876800"/>
            <a:ext cx="0" cy="5334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21507" name="Picture 5" descr="U:\SOAP\SOAP164\Training materials - Chartering\Graphics from book\Cover page.jpg"/>
          <p:cNvPicPr>
            <a:picLocks noChangeAspect="1" noChangeArrowheads="1"/>
          </p:cNvPicPr>
          <p:nvPr/>
        </p:nvPicPr>
        <p:blipFill>
          <a:blip r:embed="rId10" cstate="print"/>
          <a:srcRect t="20129"/>
          <a:stretch>
            <a:fillRect/>
          </a:stretch>
        </p:blipFill>
        <p:spPr bwMode="auto">
          <a:xfrm>
            <a:off x="-228600" y="1704699"/>
            <a:ext cx="9372600" cy="5153302"/>
          </a:xfrm>
          <a:prstGeom prst="rect">
            <a:avLst/>
          </a:prstGeom>
          <a:noFill/>
          <a:ln w="9525">
            <a:noFill/>
            <a:miter lim="800000"/>
            <a:headEnd/>
            <a:tailEnd/>
          </a:ln>
        </p:spPr>
      </p:pic>
      <p:pic>
        <p:nvPicPr>
          <p:cNvPr id="9" name="Picture 8"/>
          <p:cNvPicPr>
            <a:picLocks noChangeAspect="1" noChangeArrowheads="1"/>
          </p:cNvPicPr>
          <p:nvPr/>
        </p:nvPicPr>
        <p:blipFill>
          <a:blip r:embed="rId11" cstate="email">
            <a:extLst>
              <a:ext uri="{28A0092B-C50C-407E-A947-70E740481C1C}">
                <a14:useLocalDpi xmlns:a14="http://schemas.microsoft.com/office/drawing/2010/main" xmlns="" val="0"/>
              </a:ext>
            </a:extLst>
          </a:blip>
          <a:srcRect/>
          <a:stretch>
            <a:fillRect/>
          </a:stretch>
        </p:blipFill>
        <p:spPr bwMode="auto">
          <a:xfrm>
            <a:off x="-19181" y="1447800"/>
            <a:ext cx="8686800" cy="5157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1507"/>
                                        </p:tgtEl>
                                        <p:attrNameLst>
                                          <p:attrName>ppt_x</p:attrName>
                                        </p:attrNameLst>
                                      </p:cBhvr>
                                      <p:tavLst>
                                        <p:tav tm="0">
                                          <p:val>
                                            <p:strVal val="ppt_x"/>
                                          </p:val>
                                        </p:tav>
                                        <p:tav tm="100000">
                                          <p:val>
                                            <p:strVal val="ppt_x"/>
                                          </p:val>
                                        </p:tav>
                                      </p:tavLst>
                                    </p:anim>
                                    <p:anim calcmode="lin" valueType="num">
                                      <p:cBhvr additive="base">
                                        <p:cTn id="7" dur="500"/>
                                        <p:tgtEl>
                                          <p:spTgt spid="21507"/>
                                        </p:tgtEl>
                                        <p:attrNameLst>
                                          <p:attrName>ppt_y</p:attrName>
                                        </p:attrNameLst>
                                      </p:cBhvr>
                                      <p:tavLst>
                                        <p:tav tm="0">
                                          <p:val>
                                            <p:strVal val="ppt_y"/>
                                          </p:val>
                                        </p:tav>
                                        <p:tav tm="100000">
                                          <p:val>
                                            <p:strVal val="1+ppt_h/2"/>
                                          </p:val>
                                        </p:tav>
                                      </p:tavLst>
                                    </p:anim>
                                    <p:set>
                                      <p:cBhvr>
                                        <p:cTn id="8" dur="1" fill="hold">
                                          <p:stCondLst>
                                            <p:cond delay="499"/>
                                          </p:stCondLst>
                                        </p:cTn>
                                        <p:tgtEl>
                                          <p:spTgt spid="215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32"/>
          <p:cNvSpPr>
            <a:spLocks noChangeArrowheads="1"/>
          </p:cNvSpPr>
          <p:nvPr/>
        </p:nvSpPr>
        <p:spPr bwMode="auto">
          <a:xfrm>
            <a:off x="0" y="0"/>
            <a:ext cx="9296400" cy="1524000"/>
          </a:xfrm>
          <a:prstGeom prst="rect">
            <a:avLst/>
          </a:prstGeom>
          <a:solidFill>
            <a:srgbClr val="139DEB"/>
          </a:solidFill>
          <a:ln w="9525">
            <a:noFill/>
            <a:miter lim="800000"/>
            <a:headEnd/>
            <a:tailEnd/>
          </a:ln>
        </p:spPr>
        <p:txBody>
          <a:bodyPr wrap="none" anchor="ctr"/>
          <a:lstStyle/>
          <a:p>
            <a:endParaRPr lang="en-US" sz="2400" dirty="0">
              <a:solidFill>
                <a:srgbClr val="000000"/>
              </a:solidFill>
              <a:latin typeface="Times New Roman" pitchFamily="18" charset="0"/>
            </a:endParaRPr>
          </a:p>
        </p:txBody>
      </p:sp>
      <p:sp>
        <p:nvSpPr>
          <p:cNvPr id="22532" name="Rectangle 4"/>
          <p:cNvSpPr>
            <a:spLocks noChangeArrowheads="1"/>
          </p:cNvSpPr>
          <p:nvPr/>
        </p:nvSpPr>
        <p:spPr bwMode="auto">
          <a:xfrm>
            <a:off x="533400" y="228600"/>
            <a:ext cx="7924800" cy="1143000"/>
          </a:xfrm>
          <a:prstGeom prst="rect">
            <a:avLst/>
          </a:prstGeom>
          <a:noFill/>
          <a:ln w="9525">
            <a:noFill/>
            <a:miter lim="800000"/>
            <a:headEnd/>
            <a:tailEnd/>
          </a:ln>
        </p:spPr>
        <p:txBody>
          <a:bodyPr anchor="ctr"/>
          <a:lstStyle/>
          <a:p>
            <a:r>
              <a:rPr lang="en-US" sz="3600" dirty="0" smtClean="0">
                <a:solidFill>
                  <a:schemeClr val="bg1"/>
                </a:solidFill>
                <a:latin typeface="Verdana"/>
                <a:cs typeface="Verdana"/>
              </a:rPr>
              <a:t>The structure of Key Club</a:t>
            </a:r>
            <a:endParaRPr lang="en-US" sz="3600" dirty="0">
              <a:solidFill>
                <a:schemeClr val="bg1"/>
              </a:solidFill>
              <a:latin typeface="Verdana"/>
              <a:cs typeface="Verdana"/>
            </a:endParaRPr>
          </a:p>
        </p:txBody>
      </p:sp>
      <p:sp>
        <p:nvSpPr>
          <p:cNvPr id="22533" name="Text Box 10"/>
          <p:cNvSpPr txBox="1">
            <a:spLocks noChangeArrowheads="1"/>
          </p:cNvSpPr>
          <p:nvPr/>
        </p:nvSpPr>
        <p:spPr bwMode="auto">
          <a:xfrm>
            <a:off x="228600" y="1981200"/>
            <a:ext cx="3733800" cy="3539431"/>
          </a:xfrm>
          <a:prstGeom prst="rect">
            <a:avLst/>
          </a:prstGeom>
          <a:noFill/>
          <a:ln w="9525">
            <a:noFill/>
            <a:miter lim="800000"/>
            <a:headEnd/>
            <a:tailEnd/>
          </a:ln>
        </p:spPr>
        <p:txBody>
          <a:bodyPr wrap="square">
            <a:spAutoFit/>
          </a:bodyPr>
          <a:lstStyle/>
          <a:p>
            <a:pPr>
              <a:spcBef>
                <a:spcPct val="50000"/>
              </a:spcBef>
              <a:buFont typeface="Arial" pitchFamily="34" charset="0"/>
              <a:buChar char="•"/>
            </a:pPr>
            <a:r>
              <a:rPr lang="en-US" sz="2800" dirty="0" smtClean="0">
                <a:solidFill>
                  <a:srgbClr val="000000"/>
                </a:solidFill>
                <a:latin typeface="Verdana"/>
                <a:cs typeface="Verdana"/>
              </a:rPr>
              <a:t>Although Key Club is a student-led organization, the club officers and members are </a:t>
            </a:r>
            <a:r>
              <a:rPr lang="en-US" sz="2800" dirty="0" smtClean="0">
                <a:solidFill>
                  <a:srgbClr val="139DEB"/>
                </a:solidFill>
                <a:latin typeface="Verdana"/>
                <a:cs typeface="Verdana"/>
              </a:rPr>
              <a:t>guided</a:t>
            </a:r>
            <a:r>
              <a:rPr lang="en-US" sz="2800" dirty="0" smtClean="0">
                <a:solidFill>
                  <a:srgbClr val="000000"/>
                </a:solidFill>
                <a:latin typeface="Verdana"/>
                <a:cs typeface="Verdana"/>
              </a:rPr>
              <a:t> by their </a:t>
            </a:r>
            <a:r>
              <a:rPr lang="en-US" sz="2800" dirty="0" smtClean="0">
                <a:solidFill>
                  <a:srgbClr val="139DEB"/>
                </a:solidFill>
                <a:latin typeface="Verdana"/>
                <a:cs typeface="Verdana"/>
              </a:rPr>
              <a:t>Faculty </a:t>
            </a:r>
            <a:r>
              <a:rPr lang="en-US" sz="2800" dirty="0" smtClean="0">
                <a:latin typeface="Verdana"/>
                <a:cs typeface="Verdana"/>
              </a:rPr>
              <a:t>and</a:t>
            </a:r>
            <a:r>
              <a:rPr lang="en-US" sz="2800" dirty="0" smtClean="0">
                <a:solidFill>
                  <a:srgbClr val="139DEB"/>
                </a:solidFill>
                <a:latin typeface="Verdana"/>
                <a:cs typeface="Verdana"/>
              </a:rPr>
              <a:t> Kiwanis Advisors. </a:t>
            </a:r>
            <a:endParaRPr lang="en-US" sz="2800" dirty="0">
              <a:solidFill>
                <a:srgbClr val="139DEB"/>
              </a:solidFill>
              <a:latin typeface="Verdana"/>
              <a:cs typeface="Verdana"/>
            </a:endParaRPr>
          </a:p>
        </p:txBody>
      </p:sp>
      <p:pic>
        <p:nvPicPr>
          <p:cNvPr id="7" name="Picture 6"/>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1219200"/>
            <a:ext cx="9144000"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5181600" y="4114800"/>
            <a:ext cx="2895600" cy="400110"/>
          </a:xfrm>
          <a:prstGeom prst="rect">
            <a:avLst/>
          </a:prstGeom>
          <a:noFill/>
        </p:spPr>
        <p:txBody>
          <a:bodyPr wrap="square" rtlCol="0">
            <a:spAutoFit/>
          </a:bodyPr>
          <a:lstStyle/>
          <a:p>
            <a:pPr algn="ctr"/>
            <a:r>
              <a:rPr lang="en-US" sz="2000" dirty="0" smtClean="0">
                <a:solidFill>
                  <a:srgbClr val="B5D424"/>
                </a:solidFill>
                <a:latin typeface="Verdana"/>
                <a:cs typeface="Verdana"/>
              </a:rPr>
              <a:t>Student Members</a:t>
            </a:r>
            <a:endParaRPr lang="en-US" sz="2000" dirty="0">
              <a:solidFill>
                <a:srgbClr val="B5D424"/>
              </a:solidFill>
              <a:latin typeface="Verdana"/>
              <a:cs typeface="Verdana"/>
            </a:endParaRPr>
          </a:p>
        </p:txBody>
      </p:sp>
      <p:sp>
        <p:nvSpPr>
          <p:cNvPr id="14" name="Smiley Face 13"/>
          <p:cNvSpPr/>
          <p:nvPr/>
        </p:nvSpPr>
        <p:spPr>
          <a:xfrm>
            <a:off x="7086600" y="4876800"/>
            <a:ext cx="822960" cy="822960"/>
          </a:xfrm>
          <a:prstGeom prst="smileyFace">
            <a:avLst/>
          </a:prstGeom>
          <a:solidFill>
            <a:srgbClr val="B5D424"/>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Smiley Face 14"/>
          <p:cNvSpPr/>
          <p:nvPr/>
        </p:nvSpPr>
        <p:spPr>
          <a:xfrm>
            <a:off x="6172200" y="4876800"/>
            <a:ext cx="822960" cy="822960"/>
          </a:xfrm>
          <a:prstGeom prst="smileyFace">
            <a:avLst/>
          </a:prstGeom>
          <a:solidFill>
            <a:srgbClr val="B5D424"/>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Smiley Face 15"/>
          <p:cNvSpPr/>
          <p:nvPr/>
        </p:nvSpPr>
        <p:spPr>
          <a:xfrm>
            <a:off x="5257800" y="4800600"/>
            <a:ext cx="822960" cy="822960"/>
          </a:xfrm>
          <a:prstGeom prst="smileyFace">
            <a:avLst/>
          </a:prstGeom>
          <a:solidFill>
            <a:srgbClr val="B5D424"/>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Smiley Face 16"/>
          <p:cNvSpPr/>
          <p:nvPr/>
        </p:nvSpPr>
        <p:spPr>
          <a:xfrm>
            <a:off x="4343400" y="4800600"/>
            <a:ext cx="822960" cy="822960"/>
          </a:xfrm>
          <a:prstGeom prst="smileyFace">
            <a:avLst/>
          </a:prstGeom>
          <a:solidFill>
            <a:srgbClr val="B5D424"/>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Smiley Face 17"/>
          <p:cNvSpPr/>
          <p:nvPr/>
        </p:nvSpPr>
        <p:spPr>
          <a:xfrm>
            <a:off x="8001000" y="4876800"/>
            <a:ext cx="822960" cy="822960"/>
          </a:xfrm>
          <a:prstGeom prst="smileyFace">
            <a:avLst/>
          </a:prstGeom>
          <a:solidFill>
            <a:srgbClr val="B5D424"/>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Smiley Face 18"/>
          <p:cNvSpPr/>
          <p:nvPr/>
        </p:nvSpPr>
        <p:spPr>
          <a:xfrm>
            <a:off x="5334000" y="2514600"/>
            <a:ext cx="822960" cy="822960"/>
          </a:xfrm>
          <a:prstGeom prst="smileyFace">
            <a:avLst/>
          </a:prstGeom>
          <a:solidFill>
            <a:srgbClr val="139DEB"/>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Smiley Face 19"/>
          <p:cNvSpPr/>
          <p:nvPr/>
        </p:nvSpPr>
        <p:spPr>
          <a:xfrm>
            <a:off x="7162800" y="2514600"/>
            <a:ext cx="822960" cy="822960"/>
          </a:xfrm>
          <a:prstGeom prst="smileyFace">
            <a:avLst/>
          </a:prstGeom>
          <a:solidFill>
            <a:srgbClr val="FDCD4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TextBox 5"/>
          <p:cNvSpPr txBox="1"/>
          <p:nvPr/>
        </p:nvSpPr>
        <p:spPr>
          <a:xfrm>
            <a:off x="4572000" y="2057400"/>
            <a:ext cx="2005677" cy="369332"/>
          </a:xfrm>
          <a:prstGeom prst="rect">
            <a:avLst/>
          </a:prstGeom>
          <a:noFill/>
        </p:spPr>
        <p:txBody>
          <a:bodyPr wrap="none" rtlCol="0">
            <a:spAutoFit/>
          </a:bodyPr>
          <a:lstStyle/>
          <a:p>
            <a:r>
              <a:rPr lang="en-US" dirty="0" smtClean="0">
                <a:solidFill>
                  <a:srgbClr val="139DEB"/>
                </a:solidFill>
                <a:latin typeface="Verdana"/>
                <a:cs typeface="Verdana"/>
              </a:rPr>
              <a:t>Kiwanis Advisor </a:t>
            </a:r>
            <a:endParaRPr lang="en-US" dirty="0">
              <a:solidFill>
                <a:srgbClr val="139DEB"/>
              </a:solidFill>
              <a:latin typeface="Verdana"/>
              <a:cs typeface="Verdana"/>
            </a:endParaRPr>
          </a:p>
        </p:txBody>
      </p:sp>
      <p:sp>
        <p:nvSpPr>
          <p:cNvPr id="8" name="TextBox 7"/>
          <p:cNvSpPr txBox="1"/>
          <p:nvPr/>
        </p:nvSpPr>
        <p:spPr>
          <a:xfrm>
            <a:off x="6705600" y="2057400"/>
            <a:ext cx="1749773" cy="369332"/>
          </a:xfrm>
          <a:prstGeom prst="rect">
            <a:avLst/>
          </a:prstGeom>
          <a:noFill/>
        </p:spPr>
        <p:txBody>
          <a:bodyPr wrap="none" rtlCol="0">
            <a:spAutoFit/>
          </a:bodyPr>
          <a:lstStyle/>
          <a:p>
            <a:r>
              <a:rPr lang="en-US" dirty="0" smtClean="0">
                <a:solidFill>
                  <a:srgbClr val="FDCD40"/>
                </a:solidFill>
              </a:rPr>
              <a:t>Faculty Advisor</a:t>
            </a:r>
            <a:endParaRPr lang="en-US" dirty="0">
              <a:solidFill>
                <a:srgbClr val="FDCD40"/>
              </a:solidFill>
            </a:endParaRPr>
          </a:p>
        </p:txBody>
      </p:sp>
      <p:sp>
        <p:nvSpPr>
          <p:cNvPr id="13" name="Down Arrow 12"/>
          <p:cNvSpPr/>
          <p:nvPr/>
        </p:nvSpPr>
        <p:spPr>
          <a:xfrm>
            <a:off x="7467600" y="3505200"/>
            <a:ext cx="381000" cy="609600"/>
          </a:xfrm>
          <a:prstGeom prst="downArrow">
            <a:avLst/>
          </a:prstGeom>
          <a:solidFill>
            <a:srgbClr val="1A2B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wn Arrow 20"/>
          <p:cNvSpPr/>
          <p:nvPr/>
        </p:nvSpPr>
        <p:spPr>
          <a:xfrm>
            <a:off x="5562600" y="3429000"/>
            <a:ext cx="381000" cy="609600"/>
          </a:xfrm>
          <a:prstGeom prst="downArrow">
            <a:avLst/>
          </a:prstGeom>
          <a:solidFill>
            <a:srgbClr val="1A2B6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ight Brace 31"/>
          <p:cNvSpPr/>
          <p:nvPr/>
        </p:nvSpPr>
        <p:spPr>
          <a:xfrm rot="16200000">
            <a:off x="6400800" y="2362200"/>
            <a:ext cx="381000" cy="4648200"/>
          </a:xfrm>
          <a:prstGeom prst="rightBrace">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pic>
        <p:nvPicPr>
          <p:cNvPr id="35" name="Picture 34"/>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7620000" y="152400"/>
            <a:ext cx="963708" cy="95892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32"/>
          <p:cNvSpPr>
            <a:spLocks noChangeArrowheads="1"/>
          </p:cNvSpPr>
          <p:nvPr/>
        </p:nvSpPr>
        <p:spPr bwMode="auto">
          <a:xfrm>
            <a:off x="0" y="0"/>
            <a:ext cx="9144000" cy="1371600"/>
          </a:xfrm>
          <a:prstGeom prst="rect">
            <a:avLst/>
          </a:prstGeom>
          <a:solidFill>
            <a:srgbClr val="139DEB"/>
          </a:solidFill>
          <a:ln w="9525">
            <a:noFill/>
            <a:miter lim="800000"/>
            <a:headEnd/>
            <a:tailEnd/>
          </a:ln>
        </p:spPr>
        <p:txBody>
          <a:bodyPr wrap="none" anchor="ctr"/>
          <a:lstStyle/>
          <a:p>
            <a:endParaRPr lang="en-US" sz="2400" dirty="0">
              <a:solidFill>
                <a:srgbClr val="000000"/>
              </a:solidFill>
              <a:latin typeface="Times New Roman" pitchFamily="18" charset="0"/>
            </a:endParaRPr>
          </a:p>
        </p:txBody>
      </p:sp>
      <p:sp>
        <p:nvSpPr>
          <p:cNvPr id="23555" name="Rectangle 17"/>
          <p:cNvSpPr>
            <a:spLocks noChangeArrowheads="1"/>
          </p:cNvSpPr>
          <p:nvPr/>
        </p:nvSpPr>
        <p:spPr bwMode="auto">
          <a:xfrm>
            <a:off x="5181600" y="2501900"/>
            <a:ext cx="3657600" cy="3810000"/>
          </a:xfrm>
          <a:prstGeom prst="rect">
            <a:avLst/>
          </a:prstGeom>
          <a:solidFill>
            <a:schemeClr val="bg1"/>
          </a:solidFill>
          <a:ln w="9525">
            <a:noFill/>
            <a:miter lim="800000"/>
            <a:headEnd/>
            <a:tailEnd/>
          </a:ln>
        </p:spPr>
        <p:txBody>
          <a:bodyPr wrap="none" anchor="ctr"/>
          <a:lstStyle/>
          <a:p>
            <a:endParaRPr lang="en-US" sz="2400" dirty="0">
              <a:solidFill>
                <a:srgbClr val="000000"/>
              </a:solidFill>
              <a:latin typeface="Times New Roman" pitchFamily="18" charset="0"/>
            </a:endParaRPr>
          </a:p>
        </p:txBody>
      </p:sp>
      <p:sp>
        <p:nvSpPr>
          <p:cNvPr id="23556" name="Rectangle 4"/>
          <p:cNvSpPr>
            <a:spLocks noChangeArrowheads="1"/>
          </p:cNvSpPr>
          <p:nvPr/>
        </p:nvSpPr>
        <p:spPr bwMode="auto">
          <a:xfrm>
            <a:off x="533400" y="0"/>
            <a:ext cx="7924800" cy="1143000"/>
          </a:xfrm>
          <a:prstGeom prst="rect">
            <a:avLst/>
          </a:prstGeom>
          <a:noFill/>
          <a:ln w="9525">
            <a:noFill/>
            <a:miter lim="800000"/>
            <a:headEnd/>
            <a:tailEnd/>
          </a:ln>
        </p:spPr>
        <p:txBody>
          <a:bodyPr anchor="ctr"/>
          <a:lstStyle/>
          <a:p>
            <a:r>
              <a:rPr lang="en-US" sz="3600" dirty="0" smtClean="0">
                <a:solidFill>
                  <a:schemeClr val="bg1"/>
                </a:solidFill>
                <a:latin typeface="Verdana"/>
                <a:cs typeface="Verdana"/>
              </a:rPr>
              <a:t>Keeping your club strong</a:t>
            </a:r>
            <a:endParaRPr lang="en-US" sz="3600" dirty="0">
              <a:solidFill>
                <a:schemeClr val="bg1"/>
              </a:solidFill>
              <a:latin typeface="Verdana"/>
              <a:cs typeface="Verdana"/>
            </a:endParaRPr>
          </a:p>
        </p:txBody>
      </p:sp>
      <p:sp>
        <p:nvSpPr>
          <p:cNvPr id="23557" name="Text Box 10"/>
          <p:cNvSpPr txBox="1">
            <a:spLocks noChangeArrowheads="1"/>
          </p:cNvSpPr>
          <p:nvPr/>
        </p:nvSpPr>
        <p:spPr bwMode="auto">
          <a:xfrm>
            <a:off x="3352800" y="1676400"/>
            <a:ext cx="5562600" cy="3754874"/>
          </a:xfrm>
          <a:prstGeom prst="rect">
            <a:avLst/>
          </a:prstGeom>
          <a:noFill/>
          <a:ln w="9525">
            <a:noFill/>
            <a:miter lim="800000"/>
            <a:headEnd/>
            <a:tailEnd/>
          </a:ln>
        </p:spPr>
        <p:txBody>
          <a:bodyPr wrap="square">
            <a:spAutoFit/>
          </a:bodyPr>
          <a:lstStyle/>
          <a:p>
            <a:pPr algn="ctr">
              <a:spcBef>
                <a:spcPct val="50000"/>
              </a:spcBef>
            </a:pPr>
            <a:r>
              <a:rPr lang="en-US" sz="2800" dirty="0" smtClean="0">
                <a:solidFill>
                  <a:srgbClr val="000000"/>
                </a:solidFill>
                <a:latin typeface="Verdana" pitchFamily="34" charset="0"/>
              </a:rPr>
              <a:t>To maintain a strong club, the following must have </a:t>
            </a:r>
            <a:r>
              <a:rPr lang="en-US" sz="2800" dirty="0" smtClean="0">
                <a:solidFill>
                  <a:srgbClr val="139DEB"/>
                </a:solidFill>
                <a:latin typeface="Verdana" pitchFamily="34" charset="0"/>
              </a:rPr>
              <a:t>strong relationships </a:t>
            </a:r>
            <a:r>
              <a:rPr lang="en-US" sz="2800" dirty="0" smtClean="0">
                <a:solidFill>
                  <a:srgbClr val="000000"/>
                </a:solidFill>
                <a:latin typeface="Verdana" pitchFamily="34" charset="0"/>
              </a:rPr>
              <a:t>in order to flourish</a:t>
            </a:r>
            <a:endParaRPr lang="en-US" sz="2800" dirty="0">
              <a:solidFill>
                <a:srgbClr val="000000"/>
              </a:solidFill>
              <a:latin typeface="Verdana" pitchFamily="34" charset="0"/>
            </a:endParaRPr>
          </a:p>
          <a:p>
            <a:pPr>
              <a:spcBef>
                <a:spcPct val="50000"/>
              </a:spcBef>
              <a:buFont typeface="Arial" pitchFamily="34" charset="0"/>
              <a:buChar char="•"/>
            </a:pPr>
            <a:r>
              <a:rPr lang="en-US" sz="2800" dirty="0" smtClean="0">
                <a:solidFill>
                  <a:srgbClr val="000000"/>
                </a:solidFill>
                <a:latin typeface="Verdana" pitchFamily="34" charset="0"/>
              </a:rPr>
              <a:t>Responsibilities fall on</a:t>
            </a:r>
            <a:endParaRPr lang="en-US" sz="2800" dirty="0">
              <a:solidFill>
                <a:srgbClr val="000000"/>
              </a:solidFill>
              <a:latin typeface="Verdana" pitchFamily="34" charset="0"/>
            </a:endParaRPr>
          </a:p>
          <a:p>
            <a:pPr lvl="1">
              <a:buFont typeface="Wingdings" pitchFamily="2" charset="2"/>
              <a:buChar char="ü"/>
            </a:pPr>
            <a:r>
              <a:rPr lang="en-US" sz="2800" dirty="0" smtClean="0">
                <a:solidFill>
                  <a:srgbClr val="000000"/>
                </a:solidFill>
                <a:latin typeface="Verdana" pitchFamily="34" charset="0"/>
              </a:rPr>
              <a:t>The </a:t>
            </a:r>
            <a:r>
              <a:rPr lang="en-US" sz="2800" dirty="0">
                <a:solidFill>
                  <a:srgbClr val="000000"/>
                </a:solidFill>
                <a:latin typeface="Verdana" pitchFamily="34" charset="0"/>
              </a:rPr>
              <a:t>school</a:t>
            </a:r>
          </a:p>
          <a:p>
            <a:pPr lvl="1">
              <a:buFont typeface="Wingdings" pitchFamily="2" charset="2"/>
              <a:buChar char="ü"/>
            </a:pPr>
            <a:r>
              <a:rPr lang="en-US" sz="2800" dirty="0" smtClean="0">
                <a:solidFill>
                  <a:srgbClr val="000000"/>
                </a:solidFill>
                <a:latin typeface="Verdana" pitchFamily="34" charset="0"/>
              </a:rPr>
              <a:t>The Kiwanis Club</a:t>
            </a:r>
            <a:endParaRPr lang="en-US" sz="2800" dirty="0">
              <a:solidFill>
                <a:srgbClr val="000000"/>
              </a:solidFill>
              <a:latin typeface="Verdana" pitchFamily="34" charset="0"/>
            </a:endParaRPr>
          </a:p>
          <a:p>
            <a:pPr lvl="1">
              <a:buFont typeface="Wingdings" pitchFamily="2" charset="2"/>
              <a:buChar char="ü"/>
            </a:pPr>
            <a:r>
              <a:rPr lang="en-US" sz="2800" dirty="0" smtClean="0">
                <a:solidFill>
                  <a:srgbClr val="000000"/>
                </a:solidFill>
                <a:latin typeface="Verdana" pitchFamily="34" charset="0"/>
              </a:rPr>
              <a:t>The Key Club</a:t>
            </a:r>
            <a:endParaRPr lang="en-US" sz="2800" dirty="0">
              <a:solidFill>
                <a:srgbClr val="000000"/>
              </a:solidFill>
              <a:latin typeface="Verdana" pitchFamily="34" charset="0"/>
            </a:endParaRPr>
          </a:p>
        </p:txBody>
      </p:sp>
      <p:pic>
        <p:nvPicPr>
          <p:cNvPr id="23558" name="Picture 9"/>
          <p:cNvPicPr>
            <a:picLocks noChangeAspect="1" noChangeArrowheads="1"/>
          </p:cNvPicPr>
          <p:nvPr/>
        </p:nvPicPr>
        <p:blipFill>
          <a:blip r:embed="rId3" cstate="print"/>
          <a:srcRect/>
          <a:stretch>
            <a:fillRect/>
          </a:stretch>
        </p:blipFill>
        <p:spPr bwMode="auto">
          <a:xfrm>
            <a:off x="457200" y="1905000"/>
            <a:ext cx="2819400" cy="2819400"/>
          </a:xfrm>
          <a:prstGeom prst="rect">
            <a:avLst/>
          </a:prstGeom>
          <a:noFill/>
          <a:ln w="9525">
            <a:noFill/>
            <a:miter lim="800000"/>
            <a:headEnd/>
            <a:tailEnd/>
          </a:ln>
        </p:spPr>
      </p:pic>
      <p:pic>
        <p:nvPicPr>
          <p:cNvPr id="7" name="Picture 6"/>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1066800"/>
            <a:ext cx="9144000"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7620000" y="228600"/>
            <a:ext cx="762000" cy="75821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32"/>
          <p:cNvSpPr>
            <a:spLocks noChangeArrowheads="1"/>
          </p:cNvSpPr>
          <p:nvPr/>
        </p:nvSpPr>
        <p:spPr bwMode="auto">
          <a:xfrm>
            <a:off x="0" y="0"/>
            <a:ext cx="9144000" cy="1905000"/>
          </a:xfrm>
          <a:prstGeom prst="rect">
            <a:avLst/>
          </a:prstGeom>
          <a:solidFill>
            <a:srgbClr val="139DEB"/>
          </a:solidFill>
          <a:ln w="9525">
            <a:noFill/>
            <a:miter lim="800000"/>
            <a:headEnd/>
            <a:tailEnd/>
          </a:ln>
        </p:spPr>
        <p:txBody>
          <a:bodyPr wrap="none" anchor="ctr"/>
          <a:lstStyle/>
          <a:p>
            <a:endParaRPr lang="en-US" sz="2400" dirty="0">
              <a:solidFill>
                <a:srgbClr val="000000"/>
              </a:solidFill>
              <a:latin typeface="Times New Roman" pitchFamily="18" charset="0"/>
            </a:endParaRPr>
          </a:p>
        </p:txBody>
      </p:sp>
      <p:sp>
        <p:nvSpPr>
          <p:cNvPr id="24579" name="Title 1"/>
          <p:cNvSpPr>
            <a:spLocks noGrp="1"/>
          </p:cNvSpPr>
          <p:nvPr>
            <p:ph type="title"/>
          </p:nvPr>
        </p:nvSpPr>
        <p:spPr>
          <a:xfrm>
            <a:off x="457200" y="609600"/>
            <a:ext cx="7924800" cy="868363"/>
          </a:xfrm>
        </p:spPr>
        <p:txBody>
          <a:bodyPr/>
          <a:lstStyle/>
          <a:p>
            <a:pPr eaLnBrk="1" hangingPunct="1"/>
            <a:r>
              <a:rPr lang="en-US" sz="3600" b="0" dirty="0" smtClean="0">
                <a:latin typeface="Verdana"/>
                <a:cs typeface="Verdana"/>
              </a:rPr>
              <a:t>Club</a:t>
            </a:r>
            <a:r>
              <a:rPr lang="en-US" b="0" dirty="0" smtClean="0">
                <a:latin typeface="Verdana"/>
                <a:cs typeface="Verdana"/>
              </a:rPr>
              <a:t> Operations</a:t>
            </a:r>
          </a:p>
        </p:txBody>
      </p:sp>
      <p:sp>
        <p:nvSpPr>
          <p:cNvPr id="24580" name="Content Placeholder 2"/>
          <p:cNvSpPr>
            <a:spLocks noGrp="1"/>
          </p:cNvSpPr>
          <p:nvPr>
            <p:ph idx="1"/>
          </p:nvPr>
        </p:nvSpPr>
        <p:spPr>
          <a:xfrm>
            <a:off x="457200" y="2286000"/>
            <a:ext cx="7924800" cy="4373562"/>
          </a:xfrm>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Club Bylaws</a:t>
            </a:r>
          </a:p>
          <a:p>
            <a:pPr lvl="1" eaLnBrk="1" hangingPunct="1"/>
            <a:r>
              <a:rPr lang="en-US" dirty="0" smtClean="0">
                <a:latin typeface="Verdana" panose="020B0604030504040204" pitchFamily="34" charset="0"/>
                <a:ea typeface="Verdana" panose="020B0604030504040204" pitchFamily="34" charset="0"/>
                <a:cs typeface="Verdana" panose="020B0604030504040204" pitchFamily="34" charset="0"/>
              </a:rPr>
              <a:t>Make copies accessible to membership</a:t>
            </a:r>
          </a:p>
          <a:p>
            <a:pPr lvl="2" eaLnBrk="1" hangingPunct="1"/>
            <a:r>
              <a:rPr lang="en-US" sz="2400" dirty="0" smtClean="0">
                <a:latin typeface="Verdana" panose="020B0604030504040204" pitchFamily="34" charset="0"/>
                <a:ea typeface="Verdana" panose="020B0604030504040204" pitchFamily="34" charset="0"/>
                <a:cs typeface="Verdana" panose="020B0604030504040204" pitchFamily="34" charset="0"/>
              </a:rPr>
              <a:t>These </a:t>
            </a:r>
            <a:r>
              <a:rPr lang="en-US" sz="2400" dirty="0" smtClean="0">
                <a:solidFill>
                  <a:srgbClr val="139DEB"/>
                </a:solidFill>
                <a:latin typeface="Verdana" panose="020B0604030504040204" pitchFamily="34" charset="0"/>
                <a:ea typeface="Verdana" panose="020B0604030504040204" pitchFamily="34" charset="0"/>
                <a:cs typeface="Verdana" panose="020B0604030504040204" pitchFamily="34" charset="0"/>
              </a:rPr>
              <a:t>allow members to have a voice </a:t>
            </a:r>
            <a:r>
              <a:rPr lang="en-US" sz="2400" dirty="0" smtClean="0">
                <a:latin typeface="Verdana" panose="020B0604030504040204" pitchFamily="34" charset="0"/>
                <a:ea typeface="Verdana" panose="020B0604030504040204" pitchFamily="34" charset="0"/>
                <a:cs typeface="Verdana" panose="020B0604030504040204" pitchFamily="34" charset="0"/>
              </a:rPr>
              <a:t>in how the club should run, and have the ability to change it if they want to</a:t>
            </a:r>
          </a:p>
          <a:p>
            <a:pPr lvl="1" eaLnBrk="1" hangingPunct="1"/>
            <a:r>
              <a:rPr lang="en-US" dirty="0" smtClean="0">
                <a:latin typeface="Verdana" panose="020B0604030504040204" pitchFamily="34" charset="0"/>
                <a:ea typeface="Verdana" panose="020B0604030504040204" pitchFamily="34" charset="0"/>
                <a:cs typeface="Verdana" panose="020B0604030504040204" pitchFamily="34" charset="0"/>
              </a:rPr>
              <a:t>Review of sections</a:t>
            </a:r>
          </a:p>
          <a:p>
            <a:pPr lvl="1" eaLnBrk="1" hangingPunct="1"/>
            <a:r>
              <a:rPr lang="en-US" dirty="0" smtClean="0">
                <a:latin typeface="Verdana" panose="020B0604030504040204" pitchFamily="34" charset="0"/>
                <a:ea typeface="Verdana" panose="020B0604030504040204" pitchFamily="34" charset="0"/>
                <a:cs typeface="Verdana" panose="020B0604030504040204" pitchFamily="34" charset="0"/>
              </a:rPr>
              <a:t>Amendments</a:t>
            </a:r>
          </a:p>
          <a:p>
            <a:pPr marL="457200" lvl="1" indent="0" eaLnBrk="1" hangingPunct="1">
              <a:buNone/>
            </a:pPr>
            <a:endParaRPr lang="en-US"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24581" name="Picture 9" descr="C:\Users\Richar\AppData\Local\Microsoft\Windows\Temporary Internet Files\Content.IE5\91DDUEIL\MP900408864[1].jpg"/>
          <p:cNvPicPr>
            <a:picLocks noChangeAspect="1" noChangeArrowheads="1"/>
          </p:cNvPicPr>
          <p:nvPr/>
        </p:nvPicPr>
        <p:blipFill>
          <a:blip r:embed="rId3" cstate="print"/>
          <a:srcRect/>
          <a:stretch>
            <a:fillRect/>
          </a:stretch>
        </p:blipFill>
        <p:spPr bwMode="auto">
          <a:xfrm>
            <a:off x="9601200" y="1219200"/>
            <a:ext cx="2209800" cy="2209800"/>
          </a:xfrm>
          <a:prstGeom prst="rect">
            <a:avLst/>
          </a:prstGeom>
          <a:noFill/>
          <a:ln w="9525">
            <a:noFill/>
            <a:miter lim="800000"/>
            <a:headEnd/>
            <a:tailEnd/>
          </a:ln>
        </p:spPr>
      </p:pic>
      <p:pic>
        <p:nvPicPr>
          <p:cNvPr id="6" name="Picture 5"/>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81000" y="1600200"/>
            <a:ext cx="9144000"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7924800" y="533400"/>
            <a:ext cx="963708" cy="9589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5" name="Picture 2" descr="C:\Users\Richar\AppData\Local\Microsoft\Windows\Temporary Internet Files\Content.IE5\3IL2HYLW\MC900438736[1].jpg"/>
          <p:cNvPicPr>
            <a:picLocks noChangeAspect="1" noChangeArrowheads="1"/>
          </p:cNvPicPr>
          <p:nvPr/>
        </p:nvPicPr>
        <p:blipFill>
          <a:blip r:embed="rId3" cstate="print"/>
          <a:srcRect/>
          <a:stretch>
            <a:fillRect/>
          </a:stretch>
        </p:blipFill>
        <p:spPr bwMode="auto">
          <a:xfrm>
            <a:off x="10210800" y="3124200"/>
            <a:ext cx="3124200" cy="2343150"/>
          </a:xfrm>
          <a:prstGeom prst="rect">
            <a:avLst/>
          </a:prstGeom>
          <a:noFill/>
          <a:ln w="9525">
            <a:noFill/>
            <a:miter lim="800000"/>
            <a:headEnd/>
            <a:tailEnd/>
          </a:ln>
        </p:spPr>
      </p:pic>
      <p:sp>
        <p:nvSpPr>
          <p:cNvPr id="25602" name="Rectangle 32"/>
          <p:cNvSpPr>
            <a:spLocks noChangeArrowheads="1"/>
          </p:cNvSpPr>
          <p:nvPr/>
        </p:nvSpPr>
        <p:spPr bwMode="auto">
          <a:xfrm>
            <a:off x="0" y="0"/>
            <a:ext cx="9296400" cy="1295400"/>
          </a:xfrm>
          <a:prstGeom prst="rect">
            <a:avLst/>
          </a:prstGeom>
          <a:solidFill>
            <a:srgbClr val="139DEB"/>
          </a:solidFill>
          <a:ln w="9525">
            <a:noFill/>
            <a:miter lim="800000"/>
            <a:headEnd/>
            <a:tailEnd/>
          </a:ln>
        </p:spPr>
        <p:txBody>
          <a:bodyPr wrap="none" anchor="ctr"/>
          <a:lstStyle/>
          <a:p>
            <a:endParaRPr lang="en-US" sz="2400" dirty="0">
              <a:solidFill>
                <a:srgbClr val="000000"/>
              </a:solidFill>
              <a:latin typeface="Times New Roman" pitchFamily="18" charset="0"/>
            </a:endParaRPr>
          </a:p>
        </p:txBody>
      </p:sp>
      <p:sp>
        <p:nvSpPr>
          <p:cNvPr id="25603" name="Title 1"/>
          <p:cNvSpPr>
            <a:spLocks noGrp="1"/>
          </p:cNvSpPr>
          <p:nvPr>
            <p:ph type="title"/>
          </p:nvPr>
        </p:nvSpPr>
        <p:spPr>
          <a:xfrm>
            <a:off x="304800" y="0"/>
            <a:ext cx="7924800" cy="868363"/>
          </a:xfrm>
        </p:spPr>
        <p:txBody>
          <a:bodyPr/>
          <a:lstStyle/>
          <a:p>
            <a:pPr eaLnBrk="1" hangingPunct="1"/>
            <a:r>
              <a:rPr lang="en-US" sz="3600" b="0" dirty="0" smtClean="0">
                <a:latin typeface="Verdana"/>
                <a:cs typeface="Verdana"/>
              </a:rPr>
              <a:t>Club</a:t>
            </a:r>
            <a:r>
              <a:rPr lang="en-US" b="0" dirty="0" smtClean="0">
                <a:latin typeface="Verdana"/>
                <a:cs typeface="Verdana"/>
              </a:rPr>
              <a:t> Operations</a:t>
            </a:r>
          </a:p>
        </p:txBody>
      </p:sp>
      <p:sp>
        <p:nvSpPr>
          <p:cNvPr id="25604" name="Content Placeholder 2"/>
          <p:cNvSpPr>
            <a:spLocks noGrp="1"/>
          </p:cNvSpPr>
          <p:nvPr>
            <p:ph idx="1"/>
          </p:nvPr>
        </p:nvSpPr>
        <p:spPr>
          <a:xfrm>
            <a:off x="228600" y="1600200"/>
            <a:ext cx="8686800" cy="4373562"/>
          </a:xfrm>
        </p:spPr>
        <p:txBody>
          <a:bodyPr>
            <a:normAutofit lnSpcReduction="10000"/>
          </a:bodyPr>
          <a:lstStyle/>
          <a:p>
            <a:pPr marL="0" indent="0" eaLnBrk="1" hangingPunct="1">
              <a:buNone/>
            </a:pPr>
            <a:r>
              <a:rPr lang="en-US" dirty="0" smtClean="0">
                <a:latin typeface="Verdana" panose="020B0604030504040204" pitchFamily="34" charset="0"/>
                <a:ea typeface="Verdana" panose="020B0604030504040204" pitchFamily="34" charset="0"/>
                <a:cs typeface="Verdana" panose="020B0604030504040204" pitchFamily="34" charset="0"/>
              </a:rPr>
              <a:t>Key Club Board of Directors</a:t>
            </a:r>
          </a:p>
          <a:p>
            <a:pPr lvl="1" eaLnBrk="1" hangingPunct="1"/>
            <a:r>
              <a:rPr lang="en-US" dirty="0" smtClean="0">
                <a:latin typeface="Verdana" panose="020B0604030504040204" pitchFamily="34" charset="0"/>
                <a:ea typeface="Verdana" panose="020B0604030504040204" pitchFamily="34" charset="0"/>
                <a:cs typeface="Verdana" panose="020B0604030504040204" pitchFamily="34" charset="0"/>
              </a:rPr>
              <a:t>The Board of Directors is </a:t>
            </a:r>
            <a:r>
              <a:rPr lang="en-US" dirty="0" smtClean="0">
                <a:solidFill>
                  <a:srgbClr val="139DEB"/>
                </a:solidFill>
                <a:latin typeface="Verdana" panose="020B0604030504040204" pitchFamily="34" charset="0"/>
                <a:ea typeface="Verdana" panose="020B0604030504040204" pitchFamily="34" charset="0"/>
                <a:cs typeface="Verdana" panose="020B0604030504040204" pitchFamily="34" charset="0"/>
              </a:rPr>
              <a:t>comprised of club officers</a:t>
            </a:r>
            <a:r>
              <a:rPr lang="en-US" dirty="0" smtClean="0">
                <a:latin typeface="Verdana" panose="020B0604030504040204" pitchFamily="34" charset="0"/>
                <a:ea typeface="Verdana" panose="020B0604030504040204" pitchFamily="34" charset="0"/>
                <a:cs typeface="Verdana" panose="020B0604030504040204" pitchFamily="34" charset="0"/>
              </a:rPr>
              <a:t> as written in your Bylaws</a:t>
            </a:r>
          </a:p>
          <a:p>
            <a:pPr lvl="1" eaLnBrk="1" hangingPunct="1"/>
            <a:r>
              <a:rPr lang="en-US" dirty="0" smtClean="0">
                <a:latin typeface="Verdana" panose="020B0604030504040204" pitchFamily="34" charset="0"/>
                <a:ea typeface="Verdana" panose="020B0604030504040204" pitchFamily="34" charset="0"/>
                <a:cs typeface="Verdana" panose="020B0604030504040204" pitchFamily="34" charset="0"/>
              </a:rPr>
              <a:t>Usually </a:t>
            </a:r>
            <a:r>
              <a:rPr lang="en-US" dirty="0"/>
              <a:t>the President, Vice President, Secretary, Treasurer, Bulletin Editor, and the four  Class Representatives</a:t>
            </a:r>
            <a:r>
              <a:rPr lang="en-US" dirty="0" smtClean="0"/>
              <a:t>.</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lvl="1" eaLnBrk="1" hangingPunct="1"/>
            <a:r>
              <a:rPr lang="en-US" dirty="0" smtClean="0">
                <a:latin typeface="Verdana" panose="020B0604030504040204" pitchFamily="34" charset="0"/>
                <a:ea typeface="Verdana" panose="020B0604030504040204" pitchFamily="34" charset="0"/>
                <a:cs typeface="Verdana" panose="020B0604030504040204" pitchFamily="34" charset="0"/>
              </a:rPr>
              <a:t>Make sure to </a:t>
            </a:r>
            <a:r>
              <a:rPr lang="en-US" b="1" dirty="0" smtClean="0">
                <a:solidFill>
                  <a:srgbClr val="139DEB"/>
                </a:solidFill>
                <a:latin typeface="Verdana" panose="020B0604030504040204" pitchFamily="34" charset="0"/>
                <a:ea typeface="Verdana" panose="020B0604030504040204" pitchFamily="34" charset="0"/>
                <a:cs typeface="Verdana" panose="020B0604030504040204" pitchFamily="34" charset="0"/>
              </a:rPr>
              <a:t>hold officers accountable</a:t>
            </a:r>
            <a:r>
              <a:rPr lang="en-US" dirty="0" smtClean="0">
                <a:latin typeface="Verdana" panose="020B0604030504040204" pitchFamily="34" charset="0"/>
                <a:ea typeface="Verdana" panose="020B0604030504040204" pitchFamily="34" charset="0"/>
                <a:cs typeface="Verdana" panose="020B0604030504040204" pitchFamily="34" charset="0"/>
              </a:rPr>
              <a:t> for how the club does</a:t>
            </a:r>
          </a:p>
          <a:p>
            <a:pPr lvl="1" eaLnBrk="1" hangingPunct="1"/>
            <a:r>
              <a:rPr lang="en-US" dirty="0" smtClean="0">
                <a:latin typeface="Verdana" panose="020B0604030504040204" pitchFamily="34" charset="0"/>
                <a:ea typeface="Verdana" panose="020B0604030504040204" pitchFamily="34" charset="0"/>
                <a:cs typeface="Verdana" panose="020B0604030504040204" pitchFamily="34" charset="0"/>
              </a:rPr>
              <a:t>Make sure you </a:t>
            </a:r>
            <a:r>
              <a:rPr lang="en-US" dirty="0" smtClean="0">
                <a:solidFill>
                  <a:srgbClr val="139DEB"/>
                </a:solidFill>
                <a:latin typeface="Verdana" panose="020B0604030504040204" pitchFamily="34" charset="0"/>
                <a:ea typeface="Verdana" panose="020B0604030504040204" pitchFamily="34" charset="0"/>
                <a:cs typeface="Verdana" panose="020B0604030504040204" pitchFamily="34" charset="0"/>
              </a:rPr>
              <a:t>advise</a:t>
            </a:r>
            <a:r>
              <a:rPr lang="en-US" dirty="0" smtClean="0">
                <a:latin typeface="Verdana" panose="020B0604030504040204" pitchFamily="34" charset="0"/>
                <a:ea typeface="Verdana" panose="020B0604030504040204" pitchFamily="34" charset="0"/>
                <a:cs typeface="Verdana" panose="020B0604030504040204" pitchFamily="34" charset="0"/>
              </a:rPr>
              <a:t> your club, and </a:t>
            </a:r>
            <a:r>
              <a:rPr lang="en-US" dirty="0" smtClean="0">
                <a:solidFill>
                  <a:srgbClr val="139DEB"/>
                </a:solidFill>
                <a:latin typeface="Verdana" panose="020B0604030504040204" pitchFamily="34" charset="0"/>
                <a:ea typeface="Verdana" panose="020B0604030504040204" pitchFamily="34" charset="0"/>
                <a:cs typeface="Verdana" panose="020B0604030504040204" pitchFamily="34" charset="0"/>
              </a:rPr>
              <a:t>guide</a:t>
            </a:r>
            <a:r>
              <a:rPr lang="en-US" dirty="0" smtClean="0">
                <a:latin typeface="Verdana" panose="020B0604030504040204" pitchFamily="34" charset="0"/>
                <a:ea typeface="Verdana" panose="020B0604030504040204" pitchFamily="34" charset="0"/>
                <a:cs typeface="Verdana" panose="020B0604030504040204" pitchFamily="34" charset="0"/>
              </a:rPr>
              <a:t> them, </a:t>
            </a:r>
            <a:r>
              <a:rPr lang="en-US" b="1" dirty="0" smtClean="0">
                <a:solidFill>
                  <a:srgbClr val="139DEB"/>
                </a:solidFill>
                <a:latin typeface="Verdana" panose="020B0604030504040204" pitchFamily="34" charset="0"/>
                <a:ea typeface="Verdana" panose="020B0604030504040204" pitchFamily="34" charset="0"/>
                <a:cs typeface="Verdana" panose="020B0604030504040204" pitchFamily="34" charset="0"/>
              </a:rPr>
              <a:t>not take over</a:t>
            </a:r>
            <a:r>
              <a:rPr lang="en-US" dirty="0" smtClean="0">
                <a:latin typeface="Verdana" panose="020B0604030504040204" pitchFamily="34" charset="0"/>
                <a:ea typeface="Verdana" panose="020B0604030504040204" pitchFamily="34" charset="0"/>
                <a:cs typeface="Verdana" panose="020B0604030504040204" pitchFamily="34" charset="0"/>
              </a:rPr>
              <a:t>.</a:t>
            </a:r>
          </a:p>
        </p:txBody>
      </p:sp>
      <p:pic>
        <p:nvPicPr>
          <p:cNvPr id="6" name="Picture 5"/>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990600"/>
            <a:ext cx="9144000"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7543800" y="228601"/>
            <a:ext cx="685800" cy="68239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32"/>
          <p:cNvSpPr>
            <a:spLocks noChangeArrowheads="1"/>
          </p:cNvSpPr>
          <p:nvPr/>
        </p:nvSpPr>
        <p:spPr bwMode="auto">
          <a:xfrm>
            <a:off x="0" y="0"/>
            <a:ext cx="9144000" cy="1143000"/>
          </a:xfrm>
          <a:prstGeom prst="rect">
            <a:avLst/>
          </a:prstGeom>
          <a:solidFill>
            <a:srgbClr val="139DEB"/>
          </a:solidFill>
          <a:ln w="9525">
            <a:noFill/>
            <a:miter lim="800000"/>
            <a:headEnd/>
            <a:tailEnd/>
          </a:ln>
        </p:spPr>
        <p:txBody>
          <a:bodyPr wrap="none" anchor="ctr"/>
          <a:lstStyle/>
          <a:p>
            <a:endParaRPr lang="en-US" sz="2400" dirty="0">
              <a:solidFill>
                <a:srgbClr val="000000"/>
              </a:solidFill>
              <a:latin typeface="Times New Roman" pitchFamily="18" charset="0"/>
            </a:endParaRPr>
          </a:p>
        </p:txBody>
      </p:sp>
      <p:sp>
        <p:nvSpPr>
          <p:cNvPr id="27651" name="Title 1"/>
          <p:cNvSpPr>
            <a:spLocks noGrp="1"/>
          </p:cNvSpPr>
          <p:nvPr>
            <p:ph type="title"/>
          </p:nvPr>
        </p:nvSpPr>
        <p:spPr>
          <a:xfrm>
            <a:off x="228600" y="0"/>
            <a:ext cx="7924800" cy="868363"/>
          </a:xfrm>
        </p:spPr>
        <p:txBody>
          <a:bodyPr/>
          <a:lstStyle/>
          <a:p>
            <a:pPr eaLnBrk="1" hangingPunct="1"/>
            <a:r>
              <a:rPr lang="en-US" b="0" dirty="0" smtClean="0">
                <a:latin typeface="Verdana" pitchFamily="34" charset="0"/>
                <a:ea typeface="Verdana" pitchFamily="34" charset="0"/>
                <a:cs typeface="Verdana" pitchFamily="34" charset="0"/>
              </a:rPr>
              <a:t>Club Operations</a:t>
            </a:r>
          </a:p>
        </p:txBody>
      </p:sp>
      <p:sp>
        <p:nvSpPr>
          <p:cNvPr id="27652" name="Content Placeholder 2"/>
          <p:cNvSpPr>
            <a:spLocks noGrp="1"/>
          </p:cNvSpPr>
          <p:nvPr>
            <p:ph idx="1"/>
          </p:nvPr>
        </p:nvSpPr>
        <p:spPr>
          <a:xfrm>
            <a:off x="381000" y="1524000"/>
            <a:ext cx="8458200" cy="4373562"/>
          </a:xfrm>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Club Member Meetings</a:t>
            </a:r>
          </a:p>
          <a:p>
            <a:pPr lvl="1" eaLnBrk="1" hangingPunct="1"/>
            <a:r>
              <a:rPr lang="en-US" dirty="0" smtClean="0">
                <a:latin typeface="Verdana" panose="020B0604030504040204" pitchFamily="34" charset="0"/>
                <a:ea typeface="Verdana" panose="020B0604030504040204" pitchFamily="34" charset="0"/>
                <a:cs typeface="Verdana" panose="020B0604030504040204" pitchFamily="34" charset="0"/>
              </a:rPr>
              <a:t>Meetings are the </a:t>
            </a:r>
            <a:r>
              <a:rPr lang="en-US" dirty="0" smtClean="0">
                <a:solidFill>
                  <a:srgbClr val="139DEB"/>
                </a:solidFill>
                <a:latin typeface="Verdana" panose="020B0604030504040204" pitchFamily="34" charset="0"/>
                <a:ea typeface="Verdana" panose="020B0604030504040204" pitchFamily="34" charset="0"/>
                <a:cs typeface="Verdana" panose="020B0604030504040204" pitchFamily="34" charset="0"/>
              </a:rPr>
              <a:t>President’s responsibility</a:t>
            </a:r>
          </a:p>
          <a:p>
            <a:pPr lvl="1" eaLnBrk="1" hangingPunct="1"/>
            <a:r>
              <a:rPr lang="en-US" dirty="0" smtClean="0">
                <a:latin typeface="Verdana" panose="020B0604030504040204" pitchFamily="34" charset="0"/>
                <a:ea typeface="Verdana" panose="020B0604030504040204" pitchFamily="34" charset="0"/>
                <a:cs typeface="Verdana" panose="020B0604030504040204" pitchFamily="34" charset="0"/>
              </a:rPr>
              <a:t>Should be held at least </a:t>
            </a:r>
            <a:r>
              <a:rPr lang="en-US" dirty="0" smtClean="0">
                <a:solidFill>
                  <a:srgbClr val="139DEB"/>
                </a:solidFill>
                <a:latin typeface="Verdana" panose="020B0604030504040204" pitchFamily="34" charset="0"/>
                <a:ea typeface="Verdana" panose="020B0604030504040204" pitchFamily="34" charset="0"/>
                <a:cs typeface="Verdana" panose="020B0604030504040204" pitchFamily="34" charset="0"/>
              </a:rPr>
              <a:t>twice a month</a:t>
            </a:r>
          </a:p>
          <a:p>
            <a:pPr lvl="1" eaLnBrk="1" hangingPunct="1"/>
            <a:r>
              <a:rPr lang="en-US" dirty="0" smtClean="0">
                <a:latin typeface="Verdana" panose="020B0604030504040204" pitchFamily="34" charset="0"/>
                <a:ea typeface="Verdana" panose="020B0604030504040204" pitchFamily="34" charset="0"/>
                <a:cs typeface="Verdana" panose="020B0604030504040204" pitchFamily="34" charset="0"/>
              </a:rPr>
              <a:t>Meetings should follow an agenda, to ensure important topics are covered</a:t>
            </a:r>
          </a:p>
          <a:p>
            <a:pPr lvl="1" eaLnBrk="1" hangingPunct="1"/>
            <a:r>
              <a:rPr lang="en-US" dirty="0" smtClean="0">
                <a:latin typeface="Verdana" panose="020B0604030504040204" pitchFamily="34" charset="0"/>
                <a:ea typeface="Verdana" panose="020B0604030504040204" pitchFamily="34" charset="0"/>
                <a:cs typeface="Verdana" panose="020B0604030504040204" pitchFamily="34" charset="0"/>
              </a:rPr>
              <a:t>Remind your President that meetings should be both productive and fun to keep members coming back!</a:t>
            </a:r>
          </a:p>
          <a:p>
            <a:pPr marL="457200" lvl="1" indent="0" eaLnBrk="1" hangingPunct="1">
              <a:buNone/>
            </a:pPr>
            <a:endParaRPr lang="en-US" dirty="0" smtClean="0"/>
          </a:p>
        </p:txBody>
      </p:sp>
      <p:pic>
        <p:nvPicPr>
          <p:cNvPr id="27653" name="Picture 3" descr="C:\Users\Richar\AppData\Local\Microsoft\Windows\Temporary Internet Files\Content.IE5\R0RC3805\MC900090109[1].wmf"/>
          <p:cNvPicPr>
            <a:picLocks noChangeAspect="1" noChangeArrowheads="1"/>
          </p:cNvPicPr>
          <p:nvPr/>
        </p:nvPicPr>
        <p:blipFill>
          <a:blip r:embed="rId3" cstate="print"/>
          <a:srcRect/>
          <a:stretch>
            <a:fillRect/>
          </a:stretch>
        </p:blipFill>
        <p:spPr bwMode="auto">
          <a:xfrm>
            <a:off x="9982200" y="838200"/>
            <a:ext cx="2168525" cy="2117725"/>
          </a:xfrm>
          <a:prstGeom prst="rect">
            <a:avLst/>
          </a:prstGeom>
          <a:noFill/>
          <a:ln w="9525">
            <a:noFill/>
            <a:miter lim="800000"/>
            <a:headEnd/>
            <a:tailEnd/>
          </a:ln>
        </p:spPr>
      </p:pic>
      <p:pic>
        <p:nvPicPr>
          <p:cNvPr id="6" name="Picture 5"/>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838200"/>
            <a:ext cx="9144000"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7162800" y="1"/>
            <a:ext cx="765801" cy="762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32"/>
          <p:cNvSpPr>
            <a:spLocks noChangeArrowheads="1"/>
          </p:cNvSpPr>
          <p:nvPr/>
        </p:nvSpPr>
        <p:spPr bwMode="auto">
          <a:xfrm>
            <a:off x="0" y="0"/>
            <a:ext cx="9144000" cy="1219200"/>
          </a:xfrm>
          <a:prstGeom prst="rect">
            <a:avLst/>
          </a:prstGeom>
          <a:solidFill>
            <a:srgbClr val="139DEB"/>
          </a:solidFill>
          <a:ln w="9525">
            <a:noFill/>
            <a:miter lim="800000"/>
            <a:headEnd/>
            <a:tailEnd/>
          </a:ln>
        </p:spPr>
        <p:txBody>
          <a:bodyPr wrap="none" anchor="ctr"/>
          <a:lstStyle/>
          <a:p>
            <a:endParaRPr lang="en-US" sz="2400" dirty="0">
              <a:solidFill>
                <a:srgbClr val="000000"/>
              </a:solidFill>
              <a:latin typeface="Times New Roman" pitchFamily="18" charset="0"/>
            </a:endParaRPr>
          </a:p>
        </p:txBody>
      </p:sp>
      <p:sp>
        <p:nvSpPr>
          <p:cNvPr id="28675" name="Title 1"/>
          <p:cNvSpPr>
            <a:spLocks noGrp="1"/>
          </p:cNvSpPr>
          <p:nvPr>
            <p:ph type="title"/>
          </p:nvPr>
        </p:nvSpPr>
        <p:spPr>
          <a:xfrm>
            <a:off x="381000" y="228600"/>
            <a:ext cx="7924800" cy="868363"/>
          </a:xfrm>
        </p:spPr>
        <p:txBody>
          <a:bodyPr/>
          <a:lstStyle/>
          <a:p>
            <a:pPr eaLnBrk="1" hangingPunct="1"/>
            <a:r>
              <a:rPr lang="en-US" b="0" dirty="0" smtClean="0">
                <a:latin typeface="Verdana" pitchFamily="34" charset="0"/>
                <a:ea typeface="Verdana" pitchFamily="34" charset="0"/>
                <a:cs typeface="Verdana" pitchFamily="34" charset="0"/>
              </a:rPr>
              <a:t>Club Operations</a:t>
            </a:r>
          </a:p>
        </p:txBody>
      </p:sp>
      <p:sp>
        <p:nvSpPr>
          <p:cNvPr id="28676" name="Content Placeholder 2"/>
          <p:cNvSpPr>
            <a:spLocks noGrp="1"/>
          </p:cNvSpPr>
          <p:nvPr>
            <p:ph idx="1"/>
          </p:nvPr>
        </p:nvSpPr>
        <p:spPr>
          <a:xfrm>
            <a:off x="228600" y="1524000"/>
            <a:ext cx="8610600" cy="4267200"/>
          </a:xfrm>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Club Board Meetings</a:t>
            </a:r>
          </a:p>
          <a:p>
            <a:pPr lvl="1" eaLnBrk="1" hangingPunct="1"/>
            <a:r>
              <a:rPr lang="en-US" dirty="0" smtClean="0">
                <a:latin typeface="Verdana" panose="020B0604030504040204" pitchFamily="34" charset="0"/>
                <a:ea typeface="Verdana" panose="020B0604030504040204" pitchFamily="34" charset="0"/>
                <a:cs typeface="Verdana" panose="020B0604030504040204" pitchFamily="34" charset="0"/>
              </a:rPr>
              <a:t>The </a:t>
            </a:r>
            <a:r>
              <a:rPr lang="en-US" dirty="0" smtClean="0">
                <a:solidFill>
                  <a:srgbClr val="139DEB"/>
                </a:solidFill>
                <a:latin typeface="Verdana" panose="020B0604030504040204" pitchFamily="34" charset="0"/>
                <a:ea typeface="Verdana" panose="020B0604030504040204" pitchFamily="34" charset="0"/>
                <a:cs typeface="Verdana" panose="020B0604030504040204" pitchFamily="34" charset="0"/>
              </a:rPr>
              <a:t>President’s</a:t>
            </a:r>
            <a:r>
              <a:rPr lang="en-US" dirty="0" smtClean="0">
                <a:latin typeface="Verdana" panose="020B0604030504040204" pitchFamily="34" charset="0"/>
                <a:ea typeface="Verdana" panose="020B0604030504040204" pitchFamily="34" charset="0"/>
                <a:cs typeface="Verdana" panose="020B0604030504040204" pitchFamily="34" charset="0"/>
              </a:rPr>
              <a:t> responsibility</a:t>
            </a:r>
          </a:p>
          <a:p>
            <a:pPr lvl="1" eaLnBrk="1" hangingPunct="1"/>
            <a:r>
              <a:rPr lang="en-US" dirty="0" smtClean="0">
                <a:latin typeface="Verdana" panose="020B0604030504040204" pitchFamily="34" charset="0"/>
                <a:ea typeface="Verdana" panose="020B0604030504040204" pitchFamily="34" charset="0"/>
                <a:cs typeface="Verdana" panose="020B0604030504040204" pitchFamily="34" charset="0"/>
              </a:rPr>
              <a:t>Should be held </a:t>
            </a:r>
            <a:r>
              <a:rPr lang="en-US" dirty="0" smtClean="0">
                <a:solidFill>
                  <a:srgbClr val="139DEB"/>
                </a:solidFill>
                <a:latin typeface="Verdana" panose="020B0604030504040204" pitchFamily="34" charset="0"/>
                <a:ea typeface="Verdana" panose="020B0604030504040204" pitchFamily="34" charset="0"/>
                <a:cs typeface="Verdana" panose="020B0604030504040204" pitchFamily="34" charset="0"/>
              </a:rPr>
              <a:t>at least once a month </a:t>
            </a:r>
            <a:r>
              <a:rPr lang="en-US" dirty="0" smtClean="0">
                <a:latin typeface="Verdana" panose="020B0604030504040204" pitchFamily="34" charset="0"/>
                <a:ea typeface="Verdana" panose="020B0604030504040204" pitchFamily="34" charset="0"/>
                <a:cs typeface="Verdana" panose="020B0604030504040204" pitchFamily="34" charset="0"/>
              </a:rPr>
              <a:t>to:</a:t>
            </a:r>
          </a:p>
          <a:p>
            <a:pPr lvl="2" eaLnBrk="1" hangingPunct="1">
              <a:buFont typeface="Wingdings" pitchFamily="2" charset="2"/>
              <a:buChar char="ü"/>
            </a:pPr>
            <a:r>
              <a:rPr lang="en-US" dirty="0" smtClean="0">
                <a:solidFill>
                  <a:srgbClr val="139DEB"/>
                </a:solidFill>
                <a:latin typeface="Verdana" panose="020B0604030504040204" pitchFamily="34" charset="0"/>
                <a:ea typeface="Verdana" panose="020B0604030504040204" pitchFamily="34" charset="0"/>
                <a:cs typeface="Verdana" panose="020B0604030504040204" pitchFamily="34" charset="0"/>
              </a:rPr>
              <a:t>Approve</a:t>
            </a:r>
            <a:r>
              <a:rPr lang="en-US" dirty="0" smtClean="0">
                <a:latin typeface="Verdana" panose="020B0604030504040204" pitchFamily="34" charset="0"/>
                <a:ea typeface="Verdana" panose="020B0604030504040204" pitchFamily="34" charset="0"/>
                <a:cs typeface="Verdana" panose="020B0604030504040204" pitchFamily="34" charset="0"/>
              </a:rPr>
              <a:t> projects</a:t>
            </a:r>
          </a:p>
          <a:p>
            <a:pPr lvl="2" eaLnBrk="1" hangingPunct="1">
              <a:buFont typeface="Wingdings" pitchFamily="2" charset="2"/>
              <a:buChar char="ü"/>
            </a:pPr>
            <a:r>
              <a:rPr lang="en-US" dirty="0" smtClean="0">
                <a:latin typeface="Verdana" panose="020B0604030504040204" pitchFamily="34" charset="0"/>
                <a:ea typeface="Verdana" panose="020B0604030504040204" pitchFamily="34" charset="0"/>
                <a:cs typeface="Verdana" panose="020B0604030504040204" pitchFamily="34" charset="0"/>
              </a:rPr>
              <a:t>Long range </a:t>
            </a:r>
            <a:r>
              <a:rPr lang="en-US" dirty="0" smtClean="0">
                <a:solidFill>
                  <a:srgbClr val="139DEB"/>
                </a:solidFill>
                <a:latin typeface="Verdana" panose="020B0604030504040204" pitchFamily="34" charset="0"/>
                <a:ea typeface="Verdana" panose="020B0604030504040204" pitchFamily="34" charset="0"/>
                <a:cs typeface="Verdana" panose="020B0604030504040204" pitchFamily="34" charset="0"/>
              </a:rPr>
              <a:t>planning</a:t>
            </a:r>
          </a:p>
          <a:p>
            <a:pPr lvl="2" eaLnBrk="1" hangingPunct="1">
              <a:buFont typeface="Wingdings" pitchFamily="2" charset="2"/>
              <a:buChar char="ü"/>
            </a:pPr>
            <a:r>
              <a:rPr 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rPr>
              <a:t>Next meeting planning (plan next meetings agenda)</a:t>
            </a:r>
          </a:p>
          <a:p>
            <a:pPr lvl="2" eaLnBrk="1" hangingPunct="1">
              <a:buFont typeface="Wingdings" pitchFamily="2" charset="2"/>
              <a:buChar char="ü"/>
            </a:pPr>
            <a:r>
              <a:rPr 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rPr>
              <a:t>Have Committee Chairs present </a:t>
            </a:r>
            <a:r>
              <a:rPr lang="en-US" dirty="0" smtClean="0">
                <a:solidFill>
                  <a:srgbClr val="139DEB"/>
                </a:solidFill>
                <a:latin typeface="Verdana" panose="020B0604030504040204" pitchFamily="34" charset="0"/>
                <a:ea typeface="Verdana" panose="020B0604030504040204" pitchFamily="34" charset="0"/>
                <a:cs typeface="Verdana" panose="020B0604030504040204" pitchFamily="34" charset="0"/>
              </a:rPr>
              <a:t>Committee Reports</a:t>
            </a:r>
          </a:p>
        </p:txBody>
      </p:sp>
      <p:pic>
        <p:nvPicPr>
          <p:cNvPr id="28677" name="Picture 2" descr="C:\Users\Richar\AppData\Local\Microsoft\Windows\Temporary Internet Files\Content.IE5\SDL6UTO1\MC900230770[1].wmf"/>
          <p:cNvPicPr>
            <a:picLocks noChangeAspect="1" noChangeArrowheads="1"/>
          </p:cNvPicPr>
          <p:nvPr/>
        </p:nvPicPr>
        <p:blipFill>
          <a:blip r:embed="rId3" cstate="print"/>
          <a:srcRect/>
          <a:stretch>
            <a:fillRect/>
          </a:stretch>
        </p:blipFill>
        <p:spPr bwMode="auto">
          <a:xfrm>
            <a:off x="10210800" y="1219200"/>
            <a:ext cx="1973263" cy="1784695"/>
          </a:xfrm>
          <a:prstGeom prst="rect">
            <a:avLst/>
          </a:prstGeom>
          <a:noFill/>
          <a:ln w="9525">
            <a:noFill/>
            <a:miter lim="800000"/>
            <a:headEnd/>
            <a:tailEnd/>
          </a:ln>
        </p:spPr>
      </p:pic>
      <p:pic>
        <p:nvPicPr>
          <p:cNvPr id="6" name="Picture 5"/>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990600"/>
            <a:ext cx="9144000"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459C"/>
      </a:accent2>
      <a:accent3>
        <a:srgbClr val="FFFFFF"/>
      </a:accent3>
      <a:accent4>
        <a:srgbClr val="000000"/>
      </a:accent4>
      <a:accent5>
        <a:srgbClr val="AAE2CA"/>
      </a:accent5>
      <a:accent6>
        <a:srgbClr val="2D3E8D"/>
      </a:accent6>
      <a:hlink>
        <a:srgbClr val="CCCCFF"/>
      </a:hlink>
      <a:folHlink>
        <a:srgbClr val="B2B2B2"/>
      </a:folHlink>
    </a:clrScheme>
    <a:fontScheme name="Default Design">
      <a:majorFont>
        <a:latin typeface="Verdana"/>
        <a:ea typeface=""/>
        <a:cs typeface=""/>
      </a:majorFont>
      <a:minorFont>
        <a:latin typeface="Palatin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8893</TotalTime>
  <Words>2706</Words>
  <Application>Microsoft Macintosh PowerPoint</Application>
  <PresentationFormat>On-screen Show (4:3)</PresentationFormat>
  <Paragraphs>343</Paragraphs>
  <Slides>28</Slides>
  <Notes>27</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Default Design</vt:lpstr>
      <vt:lpstr>Slide 1</vt:lpstr>
      <vt:lpstr>Slide 2</vt:lpstr>
      <vt:lpstr>Slide 3</vt:lpstr>
      <vt:lpstr>Slide 4</vt:lpstr>
      <vt:lpstr>Slide 5</vt:lpstr>
      <vt:lpstr>Club Operations</vt:lpstr>
      <vt:lpstr>Club Operations</vt:lpstr>
      <vt:lpstr>Club Operations</vt:lpstr>
      <vt:lpstr>Club Operations</vt:lpstr>
      <vt:lpstr>Club Operations</vt:lpstr>
      <vt:lpstr>Club Operations</vt:lpstr>
      <vt:lpstr>Club Operations</vt:lpstr>
      <vt:lpstr>Club Operations</vt:lpstr>
      <vt:lpstr>Club Operations</vt:lpstr>
      <vt:lpstr>Club Operations</vt:lpstr>
      <vt:lpstr>Club Operations</vt:lpstr>
      <vt:lpstr>Kiwanis Advisor</vt:lpstr>
      <vt:lpstr>Kiwanis Advisor Responsibilities</vt:lpstr>
      <vt:lpstr>Faculty Advisor</vt:lpstr>
      <vt:lpstr>Slide 20</vt:lpstr>
      <vt:lpstr>Slide 21</vt:lpstr>
      <vt:lpstr>Slide 22</vt:lpstr>
      <vt:lpstr>Slide 23</vt:lpstr>
      <vt:lpstr>Slide 24</vt:lpstr>
      <vt:lpstr>Slide 25</vt:lpstr>
      <vt:lpstr>Resources</vt:lpstr>
      <vt:lpstr>Slide 27</vt:lpstr>
      <vt:lpstr>Slide 28</vt:lpstr>
    </vt:vector>
  </TitlesOfParts>
  <Company>Kiwanis International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Gloria Bidgood</dc:creator>
  <cp:lastModifiedBy>Katie Havemann</cp:lastModifiedBy>
  <cp:revision>242</cp:revision>
  <dcterms:created xsi:type="dcterms:W3CDTF">2009-08-06T15:03:18Z</dcterms:created>
  <dcterms:modified xsi:type="dcterms:W3CDTF">2015-08-25T21:00:45Z</dcterms:modified>
</cp:coreProperties>
</file>