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55"/>
  </p:notesMasterIdLst>
  <p:handoutMasterIdLst>
    <p:handoutMasterId r:id="rId56"/>
  </p:handoutMasterIdLst>
  <p:sldIdLst>
    <p:sldId id="256" r:id="rId2"/>
    <p:sldId id="282" r:id="rId3"/>
    <p:sldId id="283" r:id="rId4"/>
    <p:sldId id="268" r:id="rId5"/>
    <p:sldId id="269" r:id="rId6"/>
    <p:sldId id="270" r:id="rId7"/>
    <p:sldId id="323" r:id="rId8"/>
    <p:sldId id="316" r:id="rId9"/>
    <p:sldId id="317" r:id="rId10"/>
    <p:sldId id="271" r:id="rId11"/>
    <p:sldId id="318" r:id="rId12"/>
    <p:sldId id="272" r:id="rId13"/>
    <p:sldId id="273" r:id="rId14"/>
    <p:sldId id="274" r:id="rId15"/>
    <p:sldId id="314" r:id="rId16"/>
    <p:sldId id="302" r:id="rId17"/>
    <p:sldId id="303" r:id="rId18"/>
    <p:sldId id="304" r:id="rId19"/>
    <p:sldId id="305" r:id="rId20"/>
    <p:sldId id="306" r:id="rId21"/>
    <p:sldId id="307" r:id="rId22"/>
    <p:sldId id="308" r:id="rId23"/>
    <p:sldId id="309" r:id="rId24"/>
    <p:sldId id="322" r:id="rId25"/>
    <p:sldId id="311" r:id="rId26"/>
    <p:sldId id="310" r:id="rId27"/>
    <p:sldId id="321" r:id="rId28"/>
    <p:sldId id="312" r:id="rId29"/>
    <p:sldId id="313" r:id="rId30"/>
    <p:sldId id="275" r:id="rId31"/>
    <p:sldId id="276" r:id="rId32"/>
    <p:sldId id="278" r:id="rId33"/>
    <p:sldId id="279" r:id="rId34"/>
    <p:sldId id="280" r:id="rId35"/>
    <p:sldId id="281" r:id="rId36"/>
    <p:sldId id="286" r:id="rId37"/>
    <p:sldId id="287" r:id="rId38"/>
    <p:sldId id="288" r:id="rId39"/>
    <p:sldId id="289" r:id="rId40"/>
    <p:sldId id="290" r:id="rId41"/>
    <p:sldId id="299" r:id="rId42"/>
    <p:sldId id="293" r:id="rId43"/>
    <p:sldId id="294" r:id="rId44"/>
    <p:sldId id="297" r:id="rId45"/>
    <p:sldId id="295" r:id="rId46"/>
    <p:sldId id="296" r:id="rId47"/>
    <p:sldId id="298" r:id="rId48"/>
    <p:sldId id="319" r:id="rId49"/>
    <p:sldId id="315" r:id="rId50"/>
    <p:sldId id="300" r:id="rId51"/>
    <p:sldId id="301" r:id="rId52"/>
    <p:sldId id="284" r:id="rId53"/>
    <p:sldId id="26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E3C71"/>
    <a:srgbClr val="FFF799"/>
    <a:srgbClr val="F7941E"/>
    <a:srgbClr val="00397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76" autoAdjust="0"/>
    <p:restoredTop sz="94671" autoAdjust="0"/>
  </p:normalViewPr>
  <p:slideViewPr>
    <p:cSldViewPr>
      <p:cViewPr>
        <p:scale>
          <a:sx n="70" d="100"/>
          <a:sy n="70" d="100"/>
        </p:scale>
        <p:origin x="-2814" y="-966"/>
      </p:cViewPr>
      <p:guideLst>
        <p:guide orient="horz" pos="2160"/>
        <p:guide pos="2880"/>
      </p:guideLst>
    </p:cSldViewPr>
  </p:slideViewPr>
  <p:outlineViewPr>
    <p:cViewPr>
      <p:scale>
        <a:sx n="33" d="100"/>
        <a:sy n="33" d="100"/>
      </p:scale>
      <p:origin x="0" y="35664"/>
    </p:cViewPr>
    <p:sldLst>
      <p:sld r:id="rId1" collapse="1"/>
    </p:sldLst>
  </p:outlineViewPr>
  <p:notesTextViewPr>
    <p:cViewPr>
      <p:scale>
        <a:sx n="1" d="1"/>
        <a:sy n="1" d="1"/>
      </p:scale>
      <p:origin x="0" y="0"/>
    </p:cViewPr>
  </p:notesTextViewPr>
  <p:sorterViewPr>
    <p:cViewPr>
      <p:scale>
        <a:sx n="100" d="100"/>
        <a:sy n="100" d="100"/>
      </p:scale>
      <p:origin x="0" y="5208"/>
    </p:cViewPr>
  </p:sorterViewPr>
  <p:notesViewPr>
    <p:cSldViewPr>
      <p:cViewPr varScale="1">
        <p:scale>
          <a:sx n="56" d="100"/>
          <a:sy n="56" d="100"/>
        </p:scale>
        <p:origin x="-151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BBA247-7AB1-49D0-A773-E7E2E6B5B924}" type="datetimeFigureOut">
              <a:rPr lang="en-US" smtClean="0"/>
              <a:pPr/>
              <a:t>4/19/2014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2398F1-2161-4F83-AD7B-A910BFECD998}" type="slidenum">
              <a:rPr lang="en-US" smtClean="0"/>
              <a:pPr/>
              <a:t>‹#›</a:t>
            </a:fld>
            <a:endParaRPr lang="en-US"/>
          </a:p>
        </p:txBody>
      </p:sp>
    </p:spTree>
    <p:extLst>
      <p:ext uri="{BB962C8B-B14F-4D97-AF65-F5344CB8AC3E}">
        <p14:creationId xmlns:p14="http://schemas.microsoft.com/office/powerpoint/2010/main" xmlns="" val="1085599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42C6DC-8D1D-4C35-A043-EE0726C529DC}" type="datetimeFigureOut">
              <a:rPr lang="en-US" smtClean="0"/>
              <a:pPr/>
              <a:t>4/19/2014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7E3DEB-AA6F-4AD2-AF89-E0E9FAE21763}" type="slidenum">
              <a:rPr lang="en-US" smtClean="0"/>
              <a:pPr/>
              <a:t>‹#›</a:t>
            </a:fld>
            <a:endParaRPr lang="en-US"/>
          </a:p>
        </p:txBody>
      </p:sp>
    </p:spTree>
    <p:extLst>
      <p:ext uri="{BB962C8B-B14F-4D97-AF65-F5344CB8AC3E}">
        <p14:creationId xmlns:p14="http://schemas.microsoft.com/office/powerpoint/2010/main" xmlns="" val="3964109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7E3DEB-AA6F-4AD2-AF89-E0E9FAE21763}" type="slidenum">
              <a:rPr lang="en-US" smtClean="0"/>
              <a:pPr/>
              <a:t>1</a:t>
            </a:fld>
            <a:endParaRPr lang="en-US"/>
          </a:p>
        </p:txBody>
      </p:sp>
    </p:spTree>
    <p:extLst>
      <p:ext uri="{BB962C8B-B14F-4D97-AF65-F5344CB8AC3E}">
        <p14:creationId xmlns:p14="http://schemas.microsoft.com/office/powerpoint/2010/main" xmlns="" val="442272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3C26AD4C-8D44-4581-82DF-BEA805A21223}" type="slidenum">
              <a:rPr lang="en-US" altLang="en-US" sz="1200" smtClean="0"/>
              <a:pPr eaLnBrk="1" hangingPunct="1"/>
              <a:t>11</a:t>
            </a:fld>
            <a:endParaRPr lang="en-US" altLang="en-US" sz="1200" smtClean="0"/>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auto" latinLnBrk="0" hangingPunct="1">
              <a:lnSpc>
                <a:spcPct val="100000"/>
              </a:lnSpc>
              <a:spcBef>
                <a:spcPts val="0"/>
              </a:spcBef>
              <a:spcAft>
                <a:spcPts val="0"/>
              </a:spcAft>
              <a:buClrTx/>
              <a:buSzTx/>
              <a:buFontTx/>
              <a:buChar char="•"/>
              <a:tabLst/>
              <a:defRPr/>
            </a:pPr>
            <a:r>
              <a:rPr lang="en-US" altLang="en-US" sz="1000" dirty="0" smtClean="0"/>
              <a:t>Florida is the oldest district and second largest behind California-Nevada-</a:t>
            </a:r>
            <a:r>
              <a:rPr lang="en-US" sz="1200" kern="1200" dirty="0" smtClean="0">
                <a:solidFill>
                  <a:schemeClr val="tx1"/>
                </a:solidFill>
                <a:latin typeface="+mn-lt"/>
                <a:ea typeface="+mn-ea"/>
                <a:cs typeface="+mn-cs"/>
              </a:rPr>
              <a:t>Hawaii</a:t>
            </a:r>
          </a:p>
          <a:p>
            <a:pPr eaLnBrk="1" hangingPunct="1">
              <a:buFontTx/>
              <a:buChar char="•"/>
            </a:pPr>
            <a:r>
              <a:rPr lang="en-US" altLang="en-US" sz="1000" dirty="0" smtClean="0"/>
              <a:t>Florida</a:t>
            </a:r>
            <a:r>
              <a:rPr lang="en-US" altLang="en-US" sz="1000" baseline="0" dirty="0" smtClean="0"/>
              <a:t> District of Key Club, Inc. is a Florida 501(c)(3) corporation</a:t>
            </a:r>
            <a:endParaRPr lang="en-US" altLang="en-US" sz="10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r>
              <a:rPr lang="en-US" altLang="en-US" smtClean="0"/>
              <a:t>Key Club is lead by its members, with the support of Kiwanis. </a:t>
            </a:r>
          </a:p>
          <a:p>
            <a:pPr>
              <a:buFontTx/>
              <a:buChar char="•"/>
            </a:pPr>
            <a:r>
              <a:rPr lang="en-US" altLang="en-US" smtClean="0"/>
              <a:t>Young developing leaders have a unique opportunity to lead an enormous organization doing millions of hours of service each year. </a:t>
            </a:r>
          </a:p>
          <a:p>
            <a:pPr>
              <a:buFontTx/>
              <a:buChar char="•"/>
            </a:pPr>
            <a:r>
              <a:rPr lang="en-US" altLang="en-US" smtClean="0"/>
              <a:t>Student led makes Key Club different from other youth organizations. </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415C2B26-220B-4B10-8D4E-5F1236AD65B1}" type="slidenum">
              <a:rPr lang="en-US" altLang="en-US" sz="1200" smtClean="0"/>
              <a:pPr eaLnBrk="1" hangingPunct="1"/>
              <a:t>12</a:t>
            </a:fld>
            <a:endParaRPr lang="en-US"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7E3DEB-AA6F-4AD2-AF89-E0E9FAE21763}" type="slidenum">
              <a:rPr lang="en-US" smtClean="0"/>
              <a:pPr/>
              <a:t>13</a:t>
            </a:fld>
            <a:endParaRPr lang="en-US"/>
          </a:p>
        </p:txBody>
      </p:sp>
    </p:spTree>
    <p:extLst>
      <p:ext uri="{BB962C8B-B14F-4D97-AF65-F5344CB8AC3E}">
        <p14:creationId xmlns:p14="http://schemas.microsoft.com/office/powerpoint/2010/main" xmlns="" val="2127495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r>
              <a:rPr lang="en-US" altLang="en-US" smtClean="0"/>
              <a:t>Similar structure to Kiwanis. </a:t>
            </a:r>
          </a:p>
          <a:p>
            <a:pPr>
              <a:buFontTx/>
              <a:buChar char="•"/>
            </a:pPr>
            <a:r>
              <a:rPr lang="en-US" altLang="en-US" smtClean="0"/>
              <a:t>How Key Club functions is different at times, because they are a different generation with different needs and interests. </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275E15A6-7B88-4664-82D5-81D5049CCE07}" type="slidenum">
              <a:rPr lang="en-US" altLang="en-US" sz="1200" smtClean="0"/>
              <a:pPr eaLnBrk="1" hangingPunct="1"/>
              <a:t>14</a:t>
            </a:fld>
            <a:endParaRPr lang="en-US"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Found on Florida Key Club website</a:t>
            </a:r>
          </a:p>
          <a:p>
            <a:pPr eaLnBrk="1" hangingPunct="1">
              <a:spcBef>
                <a:spcPct val="0"/>
              </a:spcBef>
            </a:pPr>
            <a:endParaRPr lang="en-US" dirty="0"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A9C7F4-73FC-4B49-8C58-C51FCAC65612}"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David</a:t>
            </a:r>
          </a:p>
          <a:p>
            <a:pPr eaLnBrk="1" hangingPunct="1">
              <a:spcBef>
                <a:spcPct val="0"/>
              </a:spcBef>
            </a:pPr>
            <a:r>
              <a:rPr lang="en-US" dirty="0" smtClean="0"/>
              <a:t>Cover issue of “co-” officers.</a:t>
            </a:r>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2E936D-3A7B-435F-8918-13918F255AF6}"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Reneé:</a:t>
            </a:r>
          </a:p>
          <a:p>
            <a:pPr eaLnBrk="1" hangingPunct="1">
              <a:spcBef>
                <a:spcPct val="0"/>
              </a:spcBef>
            </a:pPr>
            <a:r>
              <a:rPr lang="en-US" dirty="0" smtClean="0"/>
              <a:t>Committees relieve</a:t>
            </a:r>
            <a:r>
              <a:rPr lang="en-US" baseline="0" dirty="0" smtClean="0"/>
              <a:t> officers of doing all the work</a:t>
            </a:r>
          </a:p>
          <a:p>
            <a:pPr eaLnBrk="1" hangingPunct="1">
              <a:spcBef>
                <a:spcPct val="0"/>
              </a:spcBef>
            </a:pPr>
            <a:r>
              <a:rPr lang="en-US" baseline="0" dirty="0" smtClean="0"/>
              <a:t>Committees give other members leadership and participation opportunities</a:t>
            </a:r>
          </a:p>
          <a:p>
            <a:pPr eaLnBrk="1" hangingPunct="1">
              <a:spcBef>
                <a:spcPct val="0"/>
              </a:spcBef>
            </a:pPr>
            <a:r>
              <a:rPr lang="en-US" baseline="0" dirty="0" smtClean="0"/>
              <a:t>They mimic the “real” world in how things get done</a:t>
            </a:r>
          </a:p>
          <a:p>
            <a:pPr eaLnBrk="1" hangingPunct="1">
              <a:spcBef>
                <a:spcPct val="0"/>
              </a:spcBef>
            </a:pPr>
            <a:r>
              <a:rPr lang="en-US" baseline="0" dirty="0" smtClean="0"/>
              <a:t>Lack of training in how committees work and not using them is major problem</a:t>
            </a:r>
            <a:endParaRPr lang="en-US" dirty="0"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110593-95A5-4C6F-9D83-E42891F786DC}"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David &amp; Renee</a:t>
            </a:r>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D58970-74C3-4438-BEE0-818FAB45207A}"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Reneé:</a:t>
            </a:r>
          </a:p>
          <a:p>
            <a:pPr eaLnBrk="1" hangingPunct="1">
              <a:spcBef>
                <a:spcPct val="0"/>
              </a:spcBef>
            </a:pPr>
            <a:r>
              <a:rPr lang="en-US" dirty="0" smtClean="0"/>
              <a:t>Should not plan projects at board meetings.</a:t>
            </a:r>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FE326E-A009-4391-9471-D6FEE845D62F}"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David:</a:t>
            </a:r>
          </a:p>
          <a:p>
            <a:pPr eaLnBrk="1" hangingPunct="1">
              <a:spcBef>
                <a:spcPct val="0"/>
              </a:spcBef>
            </a:pPr>
            <a:r>
              <a:rPr lang="en-US" dirty="0" smtClean="0"/>
              <a:t>What should Kiwanis fund:  primarily training</a:t>
            </a:r>
            <a:r>
              <a:rPr lang="en-US" baseline="0" dirty="0" smtClean="0"/>
              <a:t> costs</a:t>
            </a:r>
            <a:endParaRPr lang="en-US" dirty="0"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50373E-D10D-40BA-A8B4-37239293CF32}"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7E3DEB-AA6F-4AD2-AF89-E0E9FAE21763}" type="slidenum">
              <a:rPr lang="en-US" smtClean="0"/>
              <a:pPr/>
              <a:t>2</a:t>
            </a:fld>
            <a:endParaRPr lang="en-US"/>
          </a:p>
        </p:txBody>
      </p:sp>
    </p:spTree>
    <p:extLst>
      <p:ext uri="{BB962C8B-B14F-4D97-AF65-F5344CB8AC3E}">
        <p14:creationId xmlns:p14="http://schemas.microsoft.com/office/powerpoint/2010/main" xmlns="" val="1383681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David:</a:t>
            </a:r>
          </a:p>
          <a:p>
            <a:pPr eaLnBrk="1" hangingPunct="1">
              <a:spcBef>
                <a:spcPct val="0"/>
              </a:spcBef>
            </a:pPr>
            <a:r>
              <a:rPr lang="en-US" dirty="0" smtClean="0"/>
              <a:t>20 members:  Average club membership</a:t>
            </a:r>
            <a:r>
              <a:rPr lang="en-US" baseline="0" dirty="0" smtClean="0"/>
              <a:t> in Florida is 58.</a:t>
            </a:r>
          </a:p>
          <a:p>
            <a:pPr eaLnBrk="1" hangingPunct="1">
              <a:spcBef>
                <a:spcPct val="0"/>
              </a:spcBef>
            </a:pPr>
            <a:r>
              <a:rPr lang="en-US" baseline="0" dirty="0" smtClean="0"/>
              <a:t>	Small clubs have problems with developing and installing leadership</a:t>
            </a:r>
          </a:p>
          <a:p>
            <a:pPr eaLnBrk="1" hangingPunct="1">
              <a:spcBef>
                <a:spcPct val="0"/>
              </a:spcBef>
            </a:pPr>
            <a:r>
              <a:rPr lang="en-US" baseline="0" dirty="0" smtClean="0"/>
              <a:t>	Risk loss of significant number of members – having to rebuild each year</a:t>
            </a:r>
          </a:p>
          <a:p>
            <a:pPr eaLnBrk="1" hangingPunct="1">
              <a:spcBef>
                <a:spcPct val="0"/>
              </a:spcBef>
            </a:pPr>
            <a:r>
              <a:rPr lang="en-US" baseline="0" dirty="0" smtClean="0"/>
              <a:t>	Lack of project ideas</a:t>
            </a:r>
          </a:p>
          <a:p>
            <a:pPr eaLnBrk="1" hangingPunct="1">
              <a:spcBef>
                <a:spcPct val="0"/>
              </a:spcBef>
            </a:pPr>
            <a:r>
              <a:rPr lang="en-US" baseline="0" dirty="0" smtClean="0"/>
              <a:t>	Lack of volunteers</a:t>
            </a:r>
          </a:p>
          <a:p>
            <a:pPr eaLnBrk="1" hangingPunct="1">
              <a:spcBef>
                <a:spcPct val="0"/>
              </a:spcBef>
            </a:pPr>
            <a:r>
              <a:rPr lang="en-US" baseline="0" dirty="0" smtClean="0"/>
              <a:t>	Cause is usually leadership problems (many reasons for this), overly restrictive advisors, lack of involvement 	beyond local club</a:t>
            </a:r>
          </a:p>
          <a:p>
            <a:pPr eaLnBrk="1" hangingPunct="1">
              <a:spcBef>
                <a:spcPct val="0"/>
              </a:spcBef>
            </a:pPr>
            <a:endParaRPr lang="en-US" dirty="0"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D7A721-2119-44AB-A7BB-04A2F6E28661}"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Dues:</a:t>
            </a:r>
          </a:p>
          <a:p>
            <a:pPr eaLnBrk="1" hangingPunct="1">
              <a:spcBef>
                <a:spcPct val="0"/>
              </a:spcBef>
            </a:pPr>
            <a:r>
              <a:rPr lang="en-US" dirty="0" smtClean="0"/>
              <a:t>Timely dues payment is a life lesson</a:t>
            </a:r>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633BBA-5E76-4F72-A0C1-03A5E2C6C166}"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David:</a:t>
            </a:r>
          </a:p>
          <a:p>
            <a:pPr eaLnBrk="1" hangingPunct="1">
              <a:spcBef>
                <a:spcPct val="0"/>
              </a:spcBef>
            </a:pPr>
            <a:r>
              <a:rPr lang="en-US" dirty="0" smtClean="0"/>
              <a:t>Gives measure of club health</a:t>
            </a:r>
          </a:p>
          <a:p>
            <a:pPr eaLnBrk="1" hangingPunct="1">
              <a:spcBef>
                <a:spcPct val="0"/>
              </a:spcBef>
            </a:pPr>
            <a:r>
              <a:rPr lang="en-US" dirty="0" smtClean="0"/>
              <a:t>Provides information on primary</a:t>
            </a:r>
            <a:r>
              <a:rPr lang="en-US" baseline="0" dirty="0" smtClean="0"/>
              <a:t> activity of Key Club:  Community Service</a:t>
            </a:r>
          </a:p>
          <a:p>
            <a:pPr eaLnBrk="1" hangingPunct="1">
              <a:spcBef>
                <a:spcPct val="0"/>
              </a:spcBef>
            </a:pPr>
            <a:r>
              <a:rPr lang="en-US" baseline="0" dirty="0" smtClean="0"/>
              <a:t>Gives ideas of projects</a:t>
            </a:r>
            <a:endParaRPr lang="en-US" dirty="0"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D69E57-6CF6-4812-942D-B639CA81223D}"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David:</a:t>
            </a:r>
          </a:p>
          <a:p>
            <a:pPr eaLnBrk="1" hangingPunct="1">
              <a:spcBef>
                <a:spcPct val="0"/>
              </a:spcBef>
            </a:pPr>
            <a:r>
              <a:rPr lang="en-US" dirty="0" smtClean="0"/>
              <a:t>Keep updated.</a:t>
            </a:r>
          </a:p>
          <a:p>
            <a:pPr eaLnBrk="1" hangingPunct="1">
              <a:spcBef>
                <a:spcPct val="0"/>
              </a:spcBef>
            </a:pPr>
            <a:r>
              <a:rPr lang="en-US" dirty="0" smtClean="0"/>
              <a:t>Go over registration process.</a:t>
            </a:r>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40AF19-5240-4B46-9EEB-8A16F8FBB036}"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David:</a:t>
            </a:r>
          </a:p>
          <a:p>
            <a:pPr eaLnBrk="1" hangingPunct="1">
              <a:spcBef>
                <a:spcPct val="0"/>
              </a:spcBef>
            </a:pPr>
            <a:r>
              <a:rPr lang="en-US" dirty="0" smtClean="0"/>
              <a:t>Consider at least one “meaningful and</a:t>
            </a:r>
            <a:r>
              <a:rPr lang="en-US" baseline="0" dirty="0" smtClean="0"/>
              <a:t> impactful project”</a:t>
            </a:r>
          </a:p>
          <a:p>
            <a:pPr eaLnBrk="1" hangingPunct="1">
              <a:spcBef>
                <a:spcPct val="0"/>
              </a:spcBef>
            </a:pPr>
            <a:r>
              <a:rPr lang="en-US" baseline="0" dirty="0" smtClean="0"/>
              <a:t>Funding for both club and community needs</a:t>
            </a:r>
            <a:endParaRPr lang="en-US" dirty="0"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9047CA-3D52-42B2-A51E-573D9D73EA95}"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Reneé:</a:t>
            </a:r>
          </a:p>
          <a:p>
            <a:pPr eaLnBrk="1" hangingPunct="1">
              <a:spcBef>
                <a:spcPct val="0"/>
              </a:spcBef>
            </a:pPr>
            <a:r>
              <a:rPr lang="en-US" dirty="0" smtClean="0"/>
              <a:t>Use of Class Directors</a:t>
            </a:r>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DAFBA6-40E4-4147-A511-AD8A6466AAEE}"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7E3DEB-AA6F-4AD2-AF89-E0E9FAE21763}" type="slidenum">
              <a:rPr lang="en-US" smtClean="0"/>
              <a:pPr/>
              <a:t>30</a:t>
            </a:fld>
            <a:endParaRPr lang="en-US"/>
          </a:p>
        </p:txBody>
      </p:sp>
    </p:spTree>
    <p:extLst>
      <p:ext uri="{BB962C8B-B14F-4D97-AF65-F5344CB8AC3E}">
        <p14:creationId xmlns:p14="http://schemas.microsoft.com/office/powerpoint/2010/main" xmlns="" val="3437098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r>
              <a:rPr lang="en-US" altLang="en-US" dirty="0" smtClean="0"/>
              <a:t>Started over 50 years ago, the Major Emphasis has changed and reinvented itself.</a:t>
            </a:r>
          </a:p>
          <a:p>
            <a:pPr>
              <a:buFontTx/>
              <a:buChar char="•"/>
            </a:pPr>
            <a:r>
              <a:rPr lang="en-US" altLang="en-US" dirty="0" smtClean="0"/>
              <a:t>The commitment to benefiting children has remained constant. </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D38E2495-CAB3-4153-9963-BD2912D2F4A1}" type="slidenum">
              <a:rPr lang="en-US" altLang="en-US" sz="1200" smtClean="0"/>
              <a:pPr eaLnBrk="1" hangingPunct="1"/>
              <a:t>31</a:t>
            </a:fld>
            <a:endParaRPr lang="en-US" alt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r>
              <a:rPr lang="en-US" altLang="en-US" smtClean="0"/>
              <a:t>The three service partners have been determined by feedback from members, evaluation, relevance to our Key Clubs mission, and approval by the Key Club International Board. </a:t>
            </a:r>
          </a:p>
          <a:p>
            <a:pPr>
              <a:buFontTx/>
              <a:buChar char="•"/>
            </a:pPr>
            <a:r>
              <a:rPr lang="en-US" altLang="en-US" smtClean="0"/>
              <a:t>All three organizations provide outstanding support and resources to members. </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4E597E9E-9E7E-45D8-80BC-E3BFAFD65CE8}" type="slidenum">
              <a:rPr lang="en-US" altLang="en-US" sz="1200" smtClean="0"/>
              <a:pPr eaLnBrk="1" hangingPunct="1"/>
              <a:t>32</a:t>
            </a:fld>
            <a:endParaRPr lang="en-US" alt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r>
              <a:rPr lang="en-US" altLang="en-US" dirty="0" smtClean="0"/>
              <a:t>Kiwanis International and UNICEF have joined forces to eliminate maternal and neonatal tetanus, through the global campaign of The Eliminate Project. This deadly disease steals the lives of nearly 60,000 innocent babies and a significant number of women each year. The effects of the disease are excruciating — tiny newborns suffer repeated, painful convulsions and extreme sensitivity to light and touch.</a:t>
            </a:r>
          </a:p>
          <a:p>
            <a:pPr>
              <a:buFontTx/>
              <a:buChar char="•"/>
            </a:pPr>
            <a:r>
              <a:rPr lang="en-US" altLang="en-US" dirty="0" smtClean="0"/>
              <a:t> By helping raise money for The Eliminate Project, you can save a life for just $1.80. </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C180063E-C2B0-4CD8-91EF-329A52A0F692}" type="slidenum">
              <a:rPr lang="en-US" altLang="en-US" sz="1200" smtClean="0"/>
              <a:pPr eaLnBrk="1" hangingPunct="1"/>
              <a:t>33</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7E3DEB-AA6F-4AD2-AF89-E0E9FAE21763}" type="slidenum">
              <a:rPr lang="en-US" smtClean="0"/>
              <a:pPr/>
              <a:t>3</a:t>
            </a:fld>
            <a:endParaRPr lang="en-US"/>
          </a:p>
        </p:txBody>
      </p:sp>
    </p:spTree>
    <p:extLst>
      <p:ext uri="{BB962C8B-B14F-4D97-AF65-F5344CB8AC3E}">
        <p14:creationId xmlns:p14="http://schemas.microsoft.com/office/powerpoint/2010/main" xmlns="" val="3910528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0D6A240D-AD51-4251-87E7-82491690796E}" type="slidenum">
              <a:rPr lang="en-US" altLang="en-US" sz="1200" smtClean="0"/>
              <a:pPr eaLnBrk="1" hangingPunct="1"/>
              <a:t>34</a:t>
            </a:fld>
            <a:endParaRPr lang="en-US" altLang="en-US" sz="120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3" tIns="45717" rIns="91433" bIns="45717"/>
          <a:lstStyle/>
          <a:p>
            <a:pPr eaLnBrk="1" hangingPunct="1">
              <a:buFontTx/>
              <a:buChar char="•"/>
            </a:pPr>
            <a:r>
              <a:rPr lang="en-US" altLang="en-US" sz="2000" smtClean="0"/>
              <a:t>Clubs support March of Dimes in the spring typically, which is when March for Babies occurs in many communities. </a:t>
            </a:r>
          </a:p>
          <a:p>
            <a:pPr eaLnBrk="1" hangingPunct="1">
              <a:buFontTx/>
              <a:buChar char="•"/>
            </a:pPr>
            <a:r>
              <a:rPr lang="en-US" altLang="en-US" sz="2000" smtClean="0"/>
              <a:t>If clubs do not have access to support the March of Dimes, they should contact their local children's’ hospital to learn how they can improve the health of babies in their community.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D3B9976C-0D30-4A6F-B039-017D844CC9B0}" type="slidenum">
              <a:rPr lang="en-US" altLang="en-US" sz="1200" smtClean="0"/>
              <a:pPr eaLnBrk="1" hangingPunct="1"/>
              <a:t>35</a:t>
            </a:fld>
            <a:endParaRPr lang="en-US" alt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3" tIns="45717" rIns="91433" bIns="45717"/>
          <a:lstStyle/>
          <a:p>
            <a:pPr eaLnBrk="1" hangingPunct="1">
              <a:buFontTx/>
              <a:buChar char="•"/>
            </a:pPr>
            <a:r>
              <a:rPr lang="en-US" altLang="en-US" dirty="0" smtClean="0"/>
              <a:t>Dance marathon is new to Key Club. Clubs can participate and host their very own Dance a thon, to raise funds. </a:t>
            </a:r>
          </a:p>
          <a:p>
            <a:pPr eaLnBrk="1" hangingPunct="1">
              <a:buFontTx/>
              <a:buChar char="•"/>
            </a:pPr>
            <a:r>
              <a:rPr lang="en-US" altLang="en-US" dirty="0" smtClean="0"/>
              <a:t>If clubs do not have access to support the CMN, they should contact their local children's’ hospital to learn how they can support children's hospital needs in their community. </a:t>
            </a:r>
          </a:p>
          <a:p>
            <a:pPr eaLnBrk="1" hangingPunct="1">
              <a:buFontTx/>
              <a:buChar char="•"/>
            </a:pPr>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7E3DEB-AA6F-4AD2-AF89-E0E9FAE21763}" type="slidenum">
              <a:rPr lang="en-US" smtClean="0"/>
              <a:pPr/>
              <a:t>36</a:t>
            </a:fld>
            <a:endParaRPr lang="en-US"/>
          </a:p>
        </p:txBody>
      </p:sp>
    </p:spTree>
    <p:extLst>
      <p:ext uri="{BB962C8B-B14F-4D97-AF65-F5344CB8AC3E}">
        <p14:creationId xmlns:p14="http://schemas.microsoft.com/office/powerpoint/2010/main" xmlns="" val="511125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7E3DEB-AA6F-4AD2-AF89-E0E9FAE21763}" type="slidenum">
              <a:rPr lang="en-US" smtClean="0"/>
              <a:pPr/>
              <a:t>37</a:t>
            </a:fld>
            <a:endParaRPr lang="en-US"/>
          </a:p>
        </p:txBody>
      </p:sp>
    </p:spTree>
    <p:extLst>
      <p:ext uri="{BB962C8B-B14F-4D97-AF65-F5344CB8AC3E}">
        <p14:creationId xmlns:p14="http://schemas.microsoft.com/office/powerpoint/2010/main" xmlns="" val="2449688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7E3DEB-AA6F-4AD2-AF89-E0E9FAE21763}" type="slidenum">
              <a:rPr lang="en-US" smtClean="0"/>
              <a:pPr/>
              <a:t>38</a:t>
            </a:fld>
            <a:endParaRPr lang="en-US"/>
          </a:p>
        </p:txBody>
      </p:sp>
    </p:spTree>
    <p:extLst>
      <p:ext uri="{BB962C8B-B14F-4D97-AF65-F5344CB8AC3E}">
        <p14:creationId xmlns:p14="http://schemas.microsoft.com/office/powerpoint/2010/main" xmlns="" val="366015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7E3DEB-AA6F-4AD2-AF89-E0E9FAE21763}" type="slidenum">
              <a:rPr lang="en-US" smtClean="0"/>
              <a:pPr/>
              <a:t>39</a:t>
            </a:fld>
            <a:endParaRPr lang="en-US"/>
          </a:p>
        </p:txBody>
      </p:sp>
    </p:spTree>
    <p:extLst>
      <p:ext uri="{BB962C8B-B14F-4D97-AF65-F5344CB8AC3E}">
        <p14:creationId xmlns:p14="http://schemas.microsoft.com/office/powerpoint/2010/main" xmlns="" val="3855274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7E3DEB-AA6F-4AD2-AF89-E0E9FAE21763}" type="slidenum">
              <a:rPr lang="en-US" smtClean="0"/>
              <a:pPr/>
              <a:t>40</a:t>
            </a:fld>
            <a:endParaRPr lang="en-US"/>
          </a:p>
        </p:txBody>
      </p:sp>
    </p:spTree>
    <p:extLst>
      <p:ext uri="{BB962C8B-B14F-4D97-AF65-F5344CB8AC3E}">
        <p14:creationId xmlns:p14="http://schemas.microsoft.com/office/powerpoint/2010/main" xmlns="" val="25877125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7E3DEB-AA6F-4AD2-AF89-E0E9FAE21763}" type="slidenum">
              <a:rPr lang="en-US" smtClean="0"/>
              <a:pPr/>
              <a:t>41</a:t>
            </a:fld>
            <a:endParaRPr lang="en-US"/>
          </a:p>
        </p:txBody>
      </p:sp>
    </p:spTree>
    <p:extLst>
      <p:ext uri="{BB962C8B-B14F-4D97-AF65-F5344CB8AC3E}">
        <p14:creationId xmlns:p14="http://schemas.microsoft.com/office/powerpoint/2010/main" xmlns="" val="18239831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7E3DEB-AA6F-4AD2-AF89-E0E9FAE21763}" type="slidenum">
              <a:rPr lang="en-US" smtClean="0"/>
              <a:pPr/>
              <a:t>42</a:t>
            </a:fld>
            <a:endParaRPr lang="en-US"/>
          </a:p>
        </p:txBody>
      </p:sp>
    </p:spTree>
    <p:extLst>
      <p:ext uri="{BB962C8B-B14F-4D97-AF65-F5344CB8AC3E}">
        <p14:creationId xmlns:p14="http://schemas.microsoft.com/office/powerpoint/2010/main" xmlns="" val="37810450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7E3DEB-AA6F-4AD2-AF89-E0E9FAE21763}" type="slidenum">
              <a:rPr lang="en-US" smtClean="0"/>
              <a:pPr/>
              <a:t>43</a:t>
            </a:fld>
            <a:endParaRPr lang="en-US"/>
          </a:p>
        </p:txBody>
      </p:sp>
    </p:spTree>
    <p:extLst>
      <p:ext uri="{BB962C8B-B14F-4D97-AF65-F5344CB8AC3E}">
        <p14:creationId xmlns:p14="http://schemas.microsoft.com/office/powerpoint/2010/main" xmlns="" val="2484814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r>
              <a:rPr lang="en-US" altLang="en-US" smtClean="0"/>
              <a:t>Key Club is one of the great organizations Kiwanis sponsors. </a:t>
            </a:r>
          </a:p>
          <a:p>
            <a:pPr>
              <a:buFontTx/>
              <a:buChar char="•"/>
            </a:pPr>
            <a:r>
              <a:rPr lang="en-US" altLang="en-US" smtClean="0"/>
              <a:t>These are called the Service Leadership programs. </a:t>
            </a:r>
          </a:p>
          <a:p>
            <a:pPr>
              <a:buFontTx/>
              <a:buChar char="•"/>
            </a:pPr>
            <a:r>
              <a:rPr lang="en-US" altLang="en-US" smtClean="0"/>
              <a:t>Service club for high school age students. </a:t>
            </a:r>
          </a:p>
          <a:p>
            <a:pPr>
              <a:buFontTx/>
              <a:buChar char="•"/>
            </a:pPr>
            <a:r>
              <a:rPr lang="en-US" altLang="en-US" smtClean="0"/>
              <a:t>Key Club was the first of its kind started in 1925 in Sacramento, California at Sacramento High School </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40232A37-3AF1-48FA-A198-5F255DBFEB4F}" type="slidenum">
              <a:rPr lang="en-US" altLang="en-US" sz="1200" smtClean="0"/>
              <a:pPr eaLnBrk="1" hangingPunct="1"/>
              <a:t>4</a:t>
            </a:fld>
            <a:endParaRPr lang="en-US" altLang="en-US" sz="12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7E3DEB-AA6F-4AD2-AF89-E0E9FAE21763}" type="slidenum">
              <a:rPr lang="en-US" smtClean="0"/>
              <a:pPr/>
              <a:t>44</a:t>
            </a:fld>
            <a:endParaRPr lang="en-US"/>
          </a:p>
        </p:txBody>
      </p:sp>
    </p:spTree>
    <p:extLst>
      <p:ext uri="{BB962C8B-B14F-4D97-AF65-F5344CB8AC3E}">
        <p14:creationId xmlns:p14="http://schemas.microsoft.com/office/powerpoint/2010/main" xmlns="" val="22352098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7E3DEB-AA6F-4AD2-AF89-E0E9FAE21763}" type="slidenum">
              <a:rPr lang="en-US" smtClean="0"/>
              <a:pPr/>
              <a:t>45</a:t>
            </a:fld>
            <a:endParaRPr lang="en-US"/>
          </a:p>
        </p:txBody>
      </p:sp>
    </p:spTree>
    <p:extLst>
      <p:ext uri="{BB962C8B-B14F-4D97-AF65-F5344CB8AC3E}">
        <p14:creationId xmlns:p14="http://schemas.microsoft.com/office/powerpoint/2010/main" xmlns="" val="1326869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a budget</a:t>
            </a:r>
            <a:endParaRPr lang="en-US" dirty="0"/>
          </a:p>
        </p:txBody>
      </p:sp>
      <p:sp>
        <p:nvSpPr>
          <p:cNvPr id="4" name="Slide Number Placeholder 3"/>
          <p:cNvSpPr>
            <a:spLocks noGrp="1"/>
          </p:cNvSpPr>
          <p:nvPr>
            <p:ph type="sldNum" sz="quarter" idx="10"/>
          </p:nvPr>
        </p:nvSpPr>
        <p:spPr/>
        <p:txBody>
          <a:bodyPr/>
          <a:lstStyle/>
          <a:p>
            <a:fld id="{FB7E3DEB-AA6F-4AD2-AF89-E0E9FAE21763}" type="slidenum">
              <a:rPr lang="en-US" smtClean="0"/>
              <a:pPr/>
              <a:t>46</a:t>
            </a:fld>
            <a:endParaRPr lang="en-US"/>
          </a:p>
        </p:txBody>
      </p:sp>
    </p:spTree>
    <p:extLst>
      <p:ext uri="{BB962C8B-B14F-4D97-AF65-F5344CB8AC3E}">
        <p14:creationId xmlns:p14="http://schemas.microsoft.com/office/powerpoint/2010/main" xmlns="" val="21003759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7E3DEB-AA6F-4AD2-AF89-E0E9FAE21763}" type="slidenum">
              <a:rPr lang="en-US" smtClean="0"/>
              <a:pPr/>
              <a:t>47</a:t>
            </a:fld>
            <a:endParaRPr lang="en-US"/>
          </a:p>
        </p:txBody>
      </p:sp>
    </p:spTree>
    <p:extLst>
      <p:ext uri="{BB962C8B-B14F-4D97-AF65-F5344CB8AC3E}">
        <p14:creationId xmlns:p14="http://schemas.microsoft.com/office/powerpoint/2010/main" xmlns="" val="39234339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7E3DEB-AA6F-4AD2-AF89-E0E9FAE21763}" type="slidenum">
              <a:rPr lang="en-US" smtClean="0"/>
              <a:pPr/>
              <a:t>48</a:t>
            </a:fld>
            <a:endParaRPr lang="en-US"/>
          </a:p>
        </p:txBody>
      </p:sp>
    </p:spTree>
    <p:extLst>
      <p:ext uri="{BB962C8B-B14F-4D97-AF65-F5344CB8AC3E}">
        <p14:creationId xmlns:p14="http://schemas.microsoft.com/office/powerpoint/2010/main" xmlns="" val="39234339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0B9B69A-CEB6-4E6E-AC62-A53CAC70C96D}" type="slidenum">
              <a:rPr lang="en-US"/>
              <a:pPr/>
              <a:t>50</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0B9B69A-CEB6-4E6E-AC62-A53CAC70C96D}" type="slidenum">
              <a:rPr lang="en-US"/>
              <a:pPr/>
              <a:t>51</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7E3DEB-AA6F-4AD2-AF89-E0E9FAE21763}" type="slidenum">
              <a:rPr lang="en-US" smtClean="0"/>
              <a:pPr/>
              <a:t>52</a:t>
            </a:fld>
            <a:endParaRPr lang="en-US"/>
          </a:p>
        </p:txBody>
      </p:sp>
    </p:spTree>
    <p:extLst>
      <p:ext uri="{BB962C8B-B14F-4D97-AF65-F5344CB8AC3E}">
        <p14:creationId xmlns:p14="http://schemas.microsoft.com/office/powerpoint/2010/main" xmlns="" val="31307221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7E3DEB-AA6F-4AD2-AF89-E0E9FAE21763}" type="slidenum">
              <a:rPr lang="en-US" smtClean="0"/>
              <a:pPr/>
              <a:t>53</a:t>
            </a:fld>
            <a:endParaRPr lang="en-US"/>
          </a:p>
        </p:txBody>
      </p:sp>
    </p:spTree>
    <p:extLst>
      <p:ext uri="{BB962C8B-B14F-4D97-AF65-F5344CB8AC3E}">
        <p14:creationId xmlns:p14="http://schemas.microsoft.com/office/powerpoint/2010/main" xmlns="" val="3772939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7E3DEB-AA6F-4AD2-AF89-E0E9FAE21763}" type="slidenum">
              <a:rPr lang="en-US" smtClean="0"/>
              <a:pPr/>
              <a:t>5</a:t>
            </a:fld>
            <a:endParaRPr lang="en-US"/>
          </a:p>
        </p:txBody>
      </p:sp>
    </p:spTree>
    <p:extLst>
      <p:ext uri="{BB962C8B-B14F-4D97-AF65-F5344CB8AC3E}">
        <p14:creationId xmlns:p14="http://schemas.microsoft.com/office/powerpoint/2010/main" xmlns="" val="3522861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r>
              <a:rPr lang="en-US" altLang="en-US" smtClean="0"/>
              <a:t>Members base their leadership and service on these principles. </a:t>
            </a:r>
          </a:p>
          <a:p>
            <a:pPr>
              <a:buFontTx/>
              <a:buChar char="•"/>
            </a:pPr>
            <a:r>
              <a:rPr lang="en-US" altLang="en-US" smtClean="0"/>
              <a:t>Values, mission, and vision guide decisions and Key Club strategic planning. </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A51FAB21-DACD-4205-A7EF-94484718030F}" type="slidenum">
              <a:rPr lang="en-US" altLang="en-US" sz="1200" smtClean="0"/>
              <a:pPr eaLnBrk="1" hangingPunct="1"/>
              <a:t>6</a:t>
            </a:fld>
            <a:endParaRPr lang="en-US"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r>
              <a:rPr lang="en-US" altLang="en-US" dirty="0" smtClean="0"/>
              <a:t>Slide</a:t>
            </a:r>
            <a:r>
              <a:rPr lang="en-US" altLang="en-US" baseline="0" dirty="0" smtClean="0"/>
              <a:t> one of two:  </a:t>
            </a:r>
            <a:r>
              <a:rPr lang="en-US" altLang="en-US" dirty="0" smtClean="0"/>
              <a:t>Key</a:t>
            </a:r>
            <a:r>
              <a:rPr lang="en-US" altLang="en-US" baseline="0" dirty="0" smtClean="0"/>
              <a:t> Club pledge references “...to uphold the objects of Key Club International...”</a:t>
            </a:r>
          </a:p>
          <a:p>
            <a:pPr>
              <a:buFontTx/>
              <a:buChar char="•"/>
            </a:pPr>
            <a:r>
              <a:rPr lang="en-US" altLang="en-US" baseline="0" dirty="0" smtClean="0"/>
              <a:t>These are similar to those of Kiwanis</a:t>
            </a:r>
            <a:endParaRPr lang="en-US" altLang="en-US" dirty="0"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A51FAB21-DACD-4205-A7EF-94484718030F}" type="slidenum">
              <a:rPr lang="en-US" altLang="en-US" sz="1200" smtClean="0"/>
              <a:pPr eaLnBrk="1" hangingPunct="1"/>
              <a:t>8</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r>
              <a:rPr lang="en-US" altLang="en-US" dirty="0" smtClean="0"/>
              <a:t>Slide</a:t>
            </a:r>
            <a:r>
              <a:rPr lang="en-US" altLang="en-US" baseline="0" dirty="0" smtClean="0"/>
              <a:t> two:  Final object has six parts</a:t>
            </a:r>
            <a:endParaRPr lang="en-US" altLang="en-US" dirty="0"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A51FAB21-DACD-4205-A7EF-94484718030F}" type="slidenum">
              <a:rPr lang="en-US" altLang="en-US" sz="1200" smtClean="0"/>
              <a:pPr eaLnBrk="1" hangingPunct="1"/>
              <a:t>9</a:t>
            </a:fld>
            <a:endParaRPr lang="en-US"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3C26AD4C-8D44-4581-82DF-BEA805A21223}" type="slidenum">
              <a:rPr lang="en-US" altLang="en-US" sz="1200" smtClean="0"/>
              <a:pPr eaLnBrk="1" hangingPunct="1"/>
              <a:t>10</a:t>
            </a:fld>
            <a:endParaRPr lang="en-US" altLang="en-US" sz="1200" smtClean="0"/>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buFontTx/>
              <a:buChar char="•"/>
            </a:pPr>
            <a:r>
              <a:rPr lang="en-US" altLang="en-US" sz="1000" strike="sngStrike" dirty="0" smtClean="0"/>
              <a:t>Of the 28 countries, 5 have been new to Key Club in the last 4 years. </a:t>
            </a:r>
          </a:p>
          <a:p>
            <a:pPr eaLnBrk="1" hangingPunct="1">
              <a:buFontTx/>
              <a:buChar char="•"/>
            </a:pPr>
            <a:r>
              <a:rPr lang="en-US" altLang="en-US" sz="1000" dirty="0" smtClean="0"/>
              <a:t>Growth and interest from young people all over the world. </a:t>
            </a:r>
          </a:p>
          <a:p>
            <a:pPr eaLnBrk="1" hangingPunct="1">
              <a:buFontTx/>
              <a:buChar char="•"/>
            </a:pPr>
            <a:r>
              <a:rPr lang="en-US" altLang="en-US" sz="1000" dirty="0" smtClean="0"/>
              <a:t>Key Club is unique in many countries and is appealing to make communities. </a:t>
            </a:r>
          </a:p>
          <a:p>
            <a:pPr eaLnBrk="1" hangingPunct="1"/>
            <a:endParaRPr lang="en-US" altLang="en-US" sz="1000"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879600"/>
            <a:ext cx="7772400" cy="1470025"/>
          </a:xfrm>
        </p:spPr>
        <p:txBody>
          <a:bodyPr>
            <a:noAutofit/>
          </a:bodyPr>
          <a:lstStyle>
            <a:lvl1pPr algn="ctr">
              <a:defRPr sz="4800" b="1">
                <a:solidFill>
                  <a:schemeClr val="tx1"/>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1371600" y="3425825"/>
            <a:ext cx="6400800" cy="1371600"/>
          </a:xfrm>
        </p:spPr>
        <p:txBody>
          <a:bodyPr>
            <a:normAutofit/>
          </a:bodyPr>
          <a:lstStyle>
            <a:lvl1pPr marL="0" indent="0" algn="ctr">
              <a:buNone/>
              <a:defRPr sz="3200" b="1">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Content Placeholder 12"/>
          <p:cNvSpPr>
            <a:spLocks noGrp="1"/>
          </p:cNvSpPr>
          <p:nvPr>
            <p:ph sz="quarter" idx="10" hasCustomPrompt="1"/>
          </p:nvPr>
        </p:nvSpPr>
        <p:spPr>
          <a:xfrm>
            <a:off x="2628900" y="4876800"/>
            <a:ext cx="3886200" cy="914400"/>
          </a:xfrm>
        </p:spPr>
        <p:txBody>
          <a:bodyPr>
            <a:normAutofit/>
          </a:bodyPr>
          <a:lstStyle>
            <a:lvl1pPr marL="0" indent="0" algn="ctr">
              <a:buNone/>
              <a:defRPr lang="en-US" sz="2000" b="1" kern="1200" dirty="0">
                <a:solidFill>
                  <a:schemeClr val="bg1">
                    <a:lumMod val="50000"/>
                  </a:schemeClr>
                </a:solidFill>
                <a:latin typeface="Verdana" pitchFamily="34" charset="0"/>
                <a:ea typeface="Verdana" pitchFamily="34" charset="0"/>
                <a:cs typeface="Verdana" pitchFamily="34" charset="0"/>
              </a:defRPr>
            </a:lvl1pPr>
          </a:lstStyle>
          <a:p>
            <a:r>
              <a:rPr lang="en-US" dirty="0" smtClean="0"/>
              <a:t>Click to enter date</a:t>
            </a:r>
            <a:endParaRPr lang="en-US" sz="2000" dirty="0">
              <a:solidFill>
                <a:schemeClr val="bg1">
                  <a:lumMod val="75000"/>
                </a:schemeClr>
              </a:solidFill>
            </a:endParaRPr>
          </a:p>
        </p:txBody>
      </p:sp>
    </p:spTree>
    <p:extLst>
      <p:ext uri="{BB962C8B-B14F-4D97-AF65-F5344CB8AC3E}">
        <p14:creationId xmlns:p14="http://schemas.microsoft.com/office/powerpoint/2010/main" xmlns="" val="646714109"/>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27036E-0DF5-4552-BF26-35C07EA93F01}" type="datetimeFigureOut">
              <a:rPr lang="en-US" smtClean="0"/>
              <a:pPr/>
              <a:t>4/19/2014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9D48A9B-5E6F-41F1-8C9E-40EDBDCA26E2}" type="slidenum">
              <a:rPr lang="en-US" smtClean="0"/>
              <a:pPr/>
              <a:t>‹#›</a:t>
            </a:fld>
            <a:endParaRPr lang="en-US"/>
          </a:p>
        </p:txBody>
      </p:sp>
    </p:spTree>
    <p:extLst>
      <p:ext uri="{BB962C8B-B14F-4D97-AF65-F5344CB8AC3E}">
        <p14:creationId xmlns:p14="http://schemas.microsoft.com/office/powerpoint/2010/main" xmlns="" val="3594960327"/>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0775"/>
            <a:ext cx="7772400" cy="1470025"/>
          </a:xfrm>
        </p:spPr>
        <p:txBody>
          <a:bodyPr>
            <a:noAutofit/>
          </a:bodyPr>
          <a:lstStyle>
            <a:lvl1pPr algn="ctr">
              <a:defRPr sz="4800" b="1">
                <a:solidFill>
                  <a:schemeClr val="accent5"/>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1371600" y="2667000"/>
            <a:ext cx="6400800" cy="1371600"/>
          </a:xfrm>
        </p:spPr>
        <p:txBody>
          <a:bodyPr>
            <a:normAutofit/>
          </a:bodyPr>
          <a:lstStyle>
            <a:lvl1pPr marL="0" indent="0" algn="ctr">
              <a:buNone/>
              <a:defRPr sz="3200" b="1">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Content Placeholder 12"/>
          <p:cNvSpPr>
            <a:spLocks noGrp="1"/>
          </p:cNvSpPr>
          <p:nvPr>
            <p:ph sz="quarter" idx="10" hasCustomPrompt="1"/>
          </p:nvPr>
        </p:nvSpPr>
        <p:spPr>
          <a:xfrm>
            <a:off x="2628900" y="4117975"/>
            <a:ext cx="3886200" cy="914400"/>
          </a:xfrm>
        </p:spPr>
        <p:txBody>
          <a:bodyPr>
            <a:normAutofit/>
          </a:bodyPr>
          <a:lstStyle>
            <a:lvl1pPr marL="0" indent="0" algn="ctr">
              <a:buNone/>
              <a:defRPr lang="en-US" sz="2000" b="1" kern="1200" dirty="0">
                <a:solidFill>
                  <a:schemeClr val="accent5"/>
                </a:solidFill>
                <a:latin typeface="Verdana" pitchFamily="34" charset="0"/>
                <a:ea typeface="Verdana" pitchFamily="34" charset="0"/>
                <a:cs typeface="Verdana" pitchFamily="34" charset="0"/>
              </a:defRPr>
            </a:lvl1pPr>
          </a:lstStyle>
          <a:p>
            <a:r>
              <a:rPr lang="en-US" dirty="0" smtClean="0"/>
              <a:t>Click to enter date</a:t>
            </a:r>
            <a:endParaRPr lang="en-US" sz="2000" dirty="0">
              <a:solidFill>
                <a:schemeClr val="bg1">
                  <a:lumMod val="75000"/>
                </a:schemeClr>
              </a:solidFill>
            </a:endParaRPr>
          </a:p>
        </p:txBody>
      </p:sp>
    </p:spTree>
    <p:extLst>
      <p:ext uri="{BB962C8B-B14F-4D97-AF65-F5344CB8AC3E}">
        <p14:creationId xmlns:p14="http://schemas.microsoft.com/office/powerpoint/2010/main" xmlns="" val="2365447022"/>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743200"/>
            <a:ext cx="7848600" cy="3382963"/>
          </a:xfrm>
        </p:spPr>
        <p:txBody>
          <a:bodyPr/>
          <a:lstStyle>
            <a:lvl2pPr marL="742950" indent="-285750">
              <a:buSzPct val="75000"/>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C527FC1E-3D63-4035-8013-B300E06904B7}" type="datetimeFigureOut">
              <a:rPr lang="en-US" smtClean="0"/>
              <a:pPr/>
              <a:t>4/19/2014</a:t>
            </a:fld>
            <a:endParaRPr lang="en-US" dirty="0"/>
          </a:p>
        </p:txBody>
      </p:sp>
      <p:sp>
        <p:nvSpPr>
          <p:cNvPr id="7" name="Title Placeholder 1"/>
          <p:cNvSpPr>
            <a:spLocks noGrp="1"/>
          </p:cNvSpPr>
          <p:nvPr>
            <p:ph type="title"/>
          </p:nvPr>
        </p:nvSpPr>
        <p:spPr>
          <a:xfrm>
            <a:off x="533400" y="1752600"/>
            <a:ext cx="6248400" cy="846138"/>
          </a:xfrm>
          <a:prstGeom prst="rect">
            <a:avLst/>
          </a:prstGeom>
        </p:spPr>
        <p:txBody>
          <a:bodyPr vert="horz" lIns="91440" tIns="45720" rIns="91440" bIns="45720" rtlCol="0" anchor="ctr">
            <a:normAutofit/>
          </a:bodyPr>
          <a:lstStyle/>
          <a:p>
            <a:r>
              <a:rPr lang="en-US" dirty="0" smtClean="0"/>
              <a:t>Click to edit Master</a:t>
            </a:r>
            <a:endParaRPr lang="en-US" dirty="0"/>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50000"/>
                  </a:schemeClr>
                </a:solidFill>
                <a:latin typeface="Verdana" pitchFamily="34" charset="0"/>
                <a:ea typeface="Verdana" pitchFamily="34" charset="0"/>
                <a:cs typeface="Verdana" pitchFamily="34" charset="0"/>
              </a:defRPr>
            </a:lvl1pPr>
          </a:lstStyle>
          <a:p>
            <a:fld id="{2DF1EDE2-1F6D-49E8-84BC-E7E47F967BBA}" type="slidenum">
              <a:rPr lang="en-US" smtClean="0"/>
              <a:pPr/>
              <a:t>‹#›</a:t>
            </a:fld>
            <a:endParaRPr lang="en-US" dirty="0"/>
          </a:p>
        </p:txBody>
      </p:sp>
    </p:spTree>
    <p:extLst>
      <p:ext uri="{BB962C8B-B14F-4D97-AF65-F5344CB8AC3E}">
        <p14:creationId xmlns:p14="http://schemas.microsoft.com/office/powerpoint/2010/main" xmlns="" val="882857024"/>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a:t>
            </a:r>
            <a:endParaRPr lang="en-US" dirty="0"/>
          </a:p>
        </p:txBody>
      </p:sp>
      <p:sp>
        <p:nvSpPr>
          <p:cNvPr id="3" name="Content Placeholder 2"/>
          <p:cNvSpPr>
            <a:spLocks noGrp="1"/>
          </p:cNvSpPr>
          <p:nvPr>
            <p:ph sz="half" idx="1"/>
          </p:nvPr>
        </p:nvSpPr>
        <p:spPr>
          <a:xfrm>
            <a:off x="838200" y="28194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6800" y="28194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527FC1E-3D63-4035-8013-B300E06904B7}" type="datetimeFigureOut">
              <a:rPr lang="en-US" smtClean="0"/>
              <a:pPr/>
              <a:t>4/19/2014</a:t>
            </a:fld>
            <a:endParaRPr lang="en-US"/>
          </a:p>
        </p:txBody>
      </p:sp>
      <p:sp>
        <p:nvSpPr>
          <p:cNvPr id="7" name="Slide Number Placeholder 6"/>
          <p:cNvSpPr>
            <a:spLocks noGrp="1"/>
          </p:cNvSpPr>
          <p:nvPr>
            <p:ph type="sldNum" sz="quarter" idx="12"/>
          </p:nvPr>
        </p:nvSpPr>
        <p:spPr/>
        <p:txBody>
          <a:bodyPr/>
          <a:lstStyle/>
          <a:p>
            <a:fld id="{2DF1EDE2-1F6D-49E8-84BC-E7E47F967BBA}" type="slidenum">
              <a:rPr lang="en-US" smtClean="0"/>
              <a:pPr/>
              <a:t>‹#›</a:t>
            </a:fld>
            <a:endParaRPr lang="en-US"/>
          </a:p>
        </p:txBody>
      </p:sp>
    </p:spTree>
    <p:extLst>
      <p:ext uri="{BB962C8B-B14F-4D97-AF65-F5344CB8AC3E}">
        <p14:creationId xmlns:p14="http://schemas.microsoft.com/office/powerpoint/2010/main" xmlns="" val="78676435"/>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609599"/>
            <a:ext cx="4953000" cy="5562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3754821" y="6356350"/>
            <a:ext cx="2133600" cy="365125"/>
          </a:xfrm>
        </p:spPr>
        <p:txBody>
          <a:bodyPr/>
          <a:lstStyle>
            <a:lvl1pPr>
              <a:defRPr>
                <a:solidFill>
                  <a:schemeClr val="bg1">
                    <a:lumMod val="50000"/>
                  </a:schemeClr>
                </a:solidFill>
              </a:defRPr>
            </a:lvl1pPr>
          </a:lstStyle>
          <a:p>
            <a:fld id="{C527FC1E-3D63-4035-8013-B300E06904B7}" type="datetimeFigureOut">
              <a:rPr lang="en-US" smtClean="0"/>
              <a:pPr/>
              <a:t>4/19/2014</a:t>
            </a:fld>
            <a:endParaRPr lang="en-US" dirty="0"/>
          </a:p>
        </p:txBody>
      </p:sp>
      <p:sp>
        <p:nvSpPr>
          <p:cNvPr id="7" name="Slide Number Placeholder 6"/>
          <p:cNvSpPr>
            <a:spLocks noGrp="1"/>
          </p:cNvSpPr>
          <p:nvPr>
            <p:ph type="sldNum" sz="quarter" idx="12"/>
          </p:nvPr>
        </p:nvSpPr>
        <p:spPr/>
        <p:txBody>
          <a:bodyPr/>
          <a:lstStyle>
            <a:lvl1pPr>
              <a:defRPr>
                <a:solidFill>
                  <a:schemeClr val="bg1">
                    <a:lumMod val="50000"/>
                  </a:schemeClr>
                </a:solidFill>
              </a:defRPr>
            </a:lvl1pPr>
          </a:lstStyle>
          <a:p>
            <a:fld id="{2DF1EDE2-1F6D-49E8-84BC-E7E47F967BBA}" type="slidenum">
              <a:rPr lang="en-US" smtClean="0"/>
              <a:pPr/>
              <a:t>‹#›</a:t>
            </a:fld>
            <a:endParaRPr lang="en-US"/>
          </a:p>
        </p:txBody>
      </p:sp>
      <p:sp>
        <p:nvSpPr>
          <p:cNvPr id="2" name="Title 1"/>
          <p:cNvSpPr>
            <a:spLocks noGrp="1"/>
          </p:cNvSpPr>
          <p:nvPr>
            <p:ph type="title"/>
          </p:nvPr>
        </p:nvSpPr>
        <p:spPr>
          <a:xfrm>
            <a:off x="457201" y="1045755"/>
            <a:ext cx="2743200" cy="706845"/>
          </a:xfrm>
        </p:spPr>
        <p:txBody>
          <a:bodyPr anchor="b"/>
          <a:lstStyle>
            <a:lvl1pPr algn="l">
              <a:defRPr sz="2000" b="1">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1" y="1981200"/>
            <a:ext cx="2743200" cy="3886200"/>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itle 1"/>
          <p:cNvSpPr txBox="1">
            <a:spLocks/>
          </p:cNvSpPr>
          <p:nvPr userDrawn="1"/>
        </p:nvSpPr>
        <p:spPr>
          <a:xfrm>
            <a:off x="3733800" y="228600"/>
            <a:ext cx="4953000" cy="846138"/>
          </a:xfrm>
          <a:prstGeom prst="rect">
            <a:avLst/>
          </a:prstGeom>
        </p:spPr>
        <p:txBody>
          <a:bodyPr vert="horz" lIns="91440" tIns="45720" rIns="91440" bIns="45720" rtlCol="0" anchor="ctr">
            <a:normAutofit fontScale="62500" lnSpcReduction="20000"/>
          </a:bodyPr>
          <a:lstStyle>
            <a:lvl1pPr algn="l" defTabSz="914400" rtl="0" eaLnBrk="1" latinLnBrk="0" hangingPunct="1">
              <a:spcBef>
                <a:spcPct val="0"/>
              </a:spcBef>
              <a:buNone/>
              <a:defRPr sz="4400" i="0" kern="1200">
                <a:solidFill>
                  <a:schemeClr val="bg1"/>
                </a:solidFill>
                <a:latin typeface="Palatino Linotype" pitchFamily="18" charset="0"/>
                <a:ea typeface="Verdana" pitchFamily="34" charset="0"/>
                <a:cs typeface="Verdana"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279290737"/>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609599"/>
            <a:ext cx="4953000" cy="5562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3754821" y="6356350"/>
            <a:ext cx="2133600" cy="365125"/>
          </a:xfrm>
        </p:spPr>
        <p:txBody>
          <a:bodyPr/>
          <a:lstStyle>
            <a:lvl1pPr>
              <a:defRPr>
                <a:solidFill>
                  <a:schemeClr val="bg1">
                    <a:lumMod val="50000"/>
                  </a:schemeClr>
                </a:solidFill>
              </a:defRPr>
            </a:lvl1pPr>
          </a:lstStyle>
          <a:p>
            <a:fld id="{C527FC1E-3D63-4035-8013-B300E06904B7}" type="datetimeFigureOut">
              <a:rPr lang="en-US" smtClean="0"/>
              <a:pPr/>
              <a:t>4/19/2014</a:t>
            </a:fld>
            <a:endParaRPr lang="en-US" dirty="0"/>
          </a:p>
        </p:txBody>
      </p:sp>
      <p:sp>
        <p:nvSpPr>
          <p:cNvPr id="7" name="Slide Number Placeholder 6"/>
          <p:cNvSpPr>
            <a:spLocks noGrp="1"/>
          </p:cNvSpPr>
          <p:nvPr>
            <p:ph type="sldNum" sz="quarter" idx="12"/>
          </p:nvPr>
        </p:nvSpPr>
        <p:spPr/>
        <p:txBody>
          <a:bodyPr/>
          <a:lstStyle>
            <a:lvl1pPr>
              <a:defRPr>
                <a:solidFill>
                  <a:schemeClr val="bg1">
                    <a:lumMod val="50000"/>
                  </a:schemeClr>
                </a:solidFill>
              </a:defRPr>
            </a:lvl1pPr>
          </a:lstStyle>
          <a:p>
            <a:fld id="{2DF1EDE2-1F6D-49E8-84BC-E7E47F967BBA}" type="slidenum">
              <a:rPr lang="en-US" smtClean="0"/>
              <a:pPr/>
              <a:t>‹#›</a:t>
            </a:fld>
            <a:endParaRPr lang="en-US"/>
          </a:p>
        </p:txBody>
      </p:sp>
      <p:sp>
        <p:nvSpPr>
          <p:cNvPr id="10" name="Title 1"/>
          <p:cNvSpPr txBox="1">
            <a:spLocks/>
          </p:cNvSpPr>
          <p:nvPr userDrawn="1"/>
        </p:nvSpPr>
        <p:spPr>
          <a:xfrm>
            <a:off x="3733800" y="228600"/>
            <a:ext cx="4953000" cy="846138"/>
          </a:xfrm>
          <a:prstGeom prst="rect">
            <a:avLst/>
          </a:prstGeom>
        </p:spPr>
        <p:txBody>
          <a:bodyPr vert="horz" lIns="91440" tIns="45720" rIns="91440" bIns="45720" rtlCol="0" anchor="ctr">
            <a:normAutofit fontScale="62500" lnSpcReduction="20000"/>
          </a:bodyPr>
          <a:lstStyle>
            <a:lvl1pPr algn="l" defTabSz="914400" rtl="0" eaLnBrk="1" latinLnBrk="0" hangingPunct="1">
              <a:spcBef>
                <a:spcPct val="0"/>
              </a:spcBef>
              <a:buNone/>
              <a:defRPr sz="4400" i="0" kern="1200">
                <a:solidFill>
                  <a:schemeClr val="bg1"/>
                </a:solidFill>
                <a:latin typeface="Palatino Linotype" pitchFamily="18" charset="0"/>
                <a:ea typeface="Verdana" pitchFamily="34" charset="0"/>
                <a:cs typeface="Verdana"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893723515"/>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lumMod val="50000"/>
                  </a:schemeClr>
                </a:solidFill>
              </a:defRPr>
            </a:lvl1pPr>
          </a:lstStyle>
          <a:p>
            <a:fld id="{C527FC1E-3D63-4035-8013-B300E06904B7}" type="datetimeFigureOut">
              <a:rPr lang="en-US" smtClean="0"/>
              <a:pPr/>
              <a:t>4/19/2014</a:t>
            </a:fld>
            <a:endParaRPr lang="en-US" dirty="0"/>
          </a:p>
        </p:txBody>
      </p:sp>
      <p:sp>
        <p:nvSpPr>
          <p:cNvPr id="7" name="Slide Number Placeholder 6"/>
          <p:cNvSpPr>
            <a:spLocks noGrp="1"/>
          </p:cNvSpPr>
          <p:nvPr>
            <p:ph type="sldNum" sz="quarter" idx="12"/>
          </p:nvPr>
        </p:nvSpPr>
        <p:spPr/>
        <p:txBody>
          <a:bodyPr/>
          <a:lstStyle>
            <a:lvl1pPr>
              <a:defRPr>
                <a:solidFill>
                  <a:schemeClr val="bg1">
                    <a:lumMod val="50000"/>
                  </a:schemeClr>
                </a:solidFill>
              </a:defRPr>
            </a:lvl1pPr>
          </a:lstStyle>
          <a:p>
            <a:fld id="{2DF1EDE2-1F6D-49E8-84BC-E7E47F967BBA}" type="slidenum">
              <a:rPr lang="en-US" smtClean="0"/>
              <a:pPr/>
              <a:t>‹#›</a:t>
            </a:fld>
            <a:endParaRPr lang="en-US" dirty="0"/>
          </a:p>
        </p:txBody>
      </p:sp>
      <p:sp>
        <p:nvSpPr>
          <p:cNvPr id="9" name="Picture Placeholder 2"/>
          <p:cNvSpPr>
            <a:spLocks noGrp="1"/>
          </p:cNvSpPr>
          <p:nvPr>
            <p:ph type="pic" idx="13"/>
          </p:nvPr>
        </p:nvSpPr>
        <p:spPr>
          <a:xfrm>
            <a:off x="1792288" y="1143000"/>
            <a:ext cx="5486400" cy="3508374"/>
          </a:xfrm>
          <a:ln w="76200">
            <a:solidFill>
              <a:schemeClr val="bg1">
                <a:lumMod val="8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Content Placeholder 9"/>
          <p:cNvSpPr>
            <a:spLocks noGrp="1"/>
          </p:cNvSpPr>
          <p:nvPr>
            <p:ph sz="quarter" idx="14" hasCustomPrompt="1"/>
          </p:nvPr>
        </p:nvSpPr>
        <p:spPr>
          <a:xfrm>
            <a:off x="3505200" y="4724400"/>
            <a:ext cx="3697288" cy="1219200"/>
          </a:xfrm>
        </p:spPr>
        <p:txBody>
          <a:bodyPr>
            <a:normAutofit/>
          </a:bodyPr>
          <a:lstStyle>
            <a:lvl1pPr marL="0" indent="0" algn="l" defTabSz="914400" rtl="0" eaLnBrk="1" latinLnBrk="0" hangingPunct="1">
              <a:spcBef>
                <a:spcPts val="1200"/>
              </a:spcBef>
              <a:buNone/>
              <a:defRPr lang="en-US" sz="2000" b="0" i="0" kern="1200" dirty="0">
                <a:solidFill>
                  <a:schemeClr val="bg1">
                    <a:lumMod val="50000"/>
                  </a:schemeClr>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343568367"/>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s with Caption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27FC1E-3D63-4035-8013-B300E06904B7}" type="datetimeFigureOut">
              <a:rPr lang="en-US" smtClean="0"/>
              <a:pPr/>
              <a:t>4/19/2014</a:t>
            </a:fld>
            <a:endParaRPr lang="en-US" dirty="0"/>
          </a:p>
        </p:txBody>
      </p:sp>
      <p:sp>
        <p:nvSpPr>
          <p:cNvPr id="4" name="Slide Number Placeholder 3"/>
          <p:cNvSpPr>
            <a:spLocks noGrp="1"/>
          </p:cNvSpPr>
          <p:nvPr>
            <p:ph type="sldNum" sz="quarter" idx="11"/>
          </p:nvPr>
        </p:nvSpPr>
        <p:spPr/>
        <p:txBody>
          <a:bodyPr/>
          <a:lstStyle/>
          <a:p>
            <a:fld id="{2DF1EDE2-1F6D-49E8-84BC-E7E47F967BBA}" type="slidenum">
              <a:rPr lang="en-US" smtClean="0"/>
              <a:pPr/>
              <a:t>‹#›</a:t>
            </a:fld>
            <a:endParaRPr lang="en-US" dirty="0"/>
          </a:p>
        </p:txBody>
      </p:sp>
      <p:sp>
        <p:nvSpPr>
          <p:cNvPr id="5" name="Picture Placeholder 2"/>
          <p:cNvSpPr>
            <a:spLocks noGrp="1"/>
          </p:cNvSpPr>
          <p:nvPr>
            <p:ph type="pic" idx="1"/>
          </p:nvPr>
        </p:nvSpPr>
        <p:spPr>
          <a:xfrm>
            <a:off x="533400" y="1752600"/>
            <a:ext cx="3862053" cy="2898774"/>
          </a:xfrm>
          <a:ln w="76200">
            <a:solidFill>
              <a:schemeClr val="bg1">
                <a:lumMod val="8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Picture Placeholder 2"/>
          <p:cNvSpPr>
            <a:spLocks noGrp="1"/>
          </p:cNvSpPr>
          <p:nvPr>
            <p:ph type="pic" idx="13"/>
          </p:nvPr>
        </p:nvSpPr>
        <p:spPr>
          <a:xfrm>
            <a:off x="4724400" y="1752600"/>
            <a:ext cx="3862053" cy="2898774"/>
          </a:xfrm>
          <a:ln w="76200">
            <a:solidFill>
              <a:schemeClr val="bg1">
                <a:lumMod val="8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Content Placeholder 8"/>
          <p:cNvSpPr>
            <a:spLocks noGrp="1"/>
          </p:cNvSpPr>
          <p:nvPr>
            <p:ph sz="quarter" idx="14"/>
          </p:nvPr>
        </p:nvSpPr>
        <p:spPr>
          <a:xfrm>
            <a:off x="4724400" y="4876800"/>
            <a:ext cx="3886200" cy="838200"/>
          </a:xfrm>
        </p:spPr>
        <p:txBody>
          <a:bodyPr/>
          <a:lstStyle>
            <a:lvl1pPr marL="0" indent="0" algn="l" defTabSz="914400" rtl="0" eaLnBrk="1" latinLnBrk="0" hangingPunct="1">
              <a:spcBef>
                <a:spcPts val="1200"/>
              </a:spcBef>
              <a:buNone/>
              <a:defRPr lang="en-US" sz="2000" b="0" i="0" kern="1200" dirty="0" smtClean="0">
                <a:solidFill>
                  <a:schemeClr val="bg1">
                    <a:lumMod val="50000"/>
                  </a:schemeClr>
                </a:solidFill>
                <a:latin typeface="Verdana" pitchFamily="34" charset="0"/>
                <a:ea typeface="Verdana" pitchFamily="34" charset="0"/>
                <a:cs typeface="Verdana" pitchFamily="34" charset="0"/>
              </a:defRPr>
            </a:lvl1pPr>
            <a:lvl2pPr marL="457200" indent="0" algn="l" defTabSz="914400" rtl="0" eaLnBrk="1" latinLnBrk="0" hangingPunct="1">
              <a:spcBef>
                <a:spcPct val="0"/>
              </a:spcBef>
              <a:buNone/>
              <a:defRPr lang="en-US" sz="2000" b="0" i="0" kern="1200" dirty="0" smtClean="0">
                <a:solidFill>
                  <a:schemeClr val="bg1">
                    <a:lumMod val="50000"/>
                  </a:schemeClr>
                </a:solidFill>
                <a:latin typeface="Palatino Linotype" pitchFamily="18" charset="0"/>
                <a:ea typeface="Verdana" pitchFamily="34" charset="0"/>
                <a:cs typeface="Verdana" pitchFamily="34" charset="0"/>
              </a:defRPr>
            </a:lvl2pPr>
          </a:lstStyle>
          <a:p>
            <a:pPr lvl="0"/>
            <a:r>
              <a:rPr lang="en-US" dirty="0" smtClean="0"/>
              <a:t>Click to edit Master text styles</a:t>
            </a:r>
            <a:endParaRPr lang="en-US" dirty="0"/>
          </a:p>
        </p:txBody>
      </p:sp>
      <p:sp>
        <p:nvSpPr>
          <p:cNvPr id="10" name="Content Placeholder 9"/>
          <p:cNvSpPr>
            <a:spLocks noGrp="1"/>
          </p:cNvSpPr>
          <p:nvPr>
            <p:ph sz="quarter" idx="15"/>
          </p:nvPr>
        </p:nvSpPr>
        <p:spPr>
          <a:xfrm>
            <a:off x="533400" y="4876800"/>
            <a:ext cx="3886200" cy="838200"/>
          </a:xfrm>
        </p:spPr>
        <p:txBody>
          <a:bodyPr>
            <a:normAutofit/>
          </a:bodyPr>
          <a:lstStyle>
            <a:lvl1pPr marL="514350" indent="-514350">
              <a:spcBef>
                <a:spcPts val="1200"/>
              </a:spcBef>
              <a:buNone/>
              <a:defRPr lang="en-US" sz="2000" b="0" i="0" kern="1200" dirty="0">
                <a:solidFill>
                  <a:schemeClr val="bg1">
                    <a:lumMod val="50000"/>
                  </a:schemeClr>
                </a:solidFill>
                <a:latin typeface="Verdana" pitchFamily="34" charset="0"/>
                <a:ea typeface="Verdana" pitchFamily="34" charset="0"/>
                <a:cs typeface="Verdana" pitchFamily="34" charset="0"/>
              </a:defRPr>
            </a:lvl1pPr>
          </a:lstStyle>
          <a:p>
            <a:pPr marL="0" lvl="0" indent="0" algn="l" defTabSz="914400" rtl="0" eaLnBrk="1" latinLnBrk="0" hangingPunct="1">
              <a:spcBef>
                <a:spcPct val="0"/>
              </a:spcBef>
              <a:buClr>
                <a:schemeClr val="bg1">
                  <a:lumMod val="50000"/>
                </a:schemeClr>
              </a:buClr>
            </a:pPr>
            <a:r>
              <a:rPr lang="en-US" dirty="0" smtClean="0"/>
              <a:t>Click to edit Master text styles</a:t>
            </a:r>
            <a:endParaRPr lang="en-US" dirty="0"/>
          </a:p>
        </p:txBody>
      </p:sp>
    </p:spTree>
    <p:extLst>
      <p:ext uri="{BB962C8B-B14F-4D97-AF65-F5344CB8AC3E}">
        <p14:creationId xmlns:p14="http://schemas.microsoft.com/office/powerpoint/2010/main" xmlns="" val="2724359429"/>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953968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667000"/>
            <a:ext cx="7772400" cy="3459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50000"/>
                  </a:schemeClr>
                </a:solidFill>
                <a:latin typeface="Verdana" pitchFamily="34" charset="0"/>
                <a:ea typeface="Verdana" pitchFamily="34" charset="0"/>
                <a:cs typeface="Verdana" pitchFamily="34" charset="0"/>
              </a:defRPr>
            </a:lvl1pPr>
          </a:lstStyle>
          <a:p>
            <a:fld id="{C527FC1E-3D63-4035-8013-B300E06904B7}" type="datetimeFigureOut">
              <a:rPr lang="en-US" smtClean="0"/>
              <a:pPr/>
              <a:t>4/19/2014</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50000"/>
                  </a:schemeClr>
                </a:solidFill>
                <a:latin typeface="Verdana" pitchFamily="34" charset="0"/>
                <a:ea typeface="Verdana" pitchFamily="34" charset="0"/>
                <a:cs typeface="Verdana" pitchFamily="34" charset="0"/>
              </a:defRPr>
            </a:lvl1pPr>
          </a:lstStyle>
          <a:p>
            <a:fld id="{2DF1EDE2-1F6D-49E8-84BC-E7E47F967BBA}" type="slidenum">
              <a:rPr lang="en-US" smtClean="0"/>
              <a:pPr/>
              <a:t>‹#›</a:t>
            </a:fld>
            <a:endParaRPr lang="en-US" dirty="0"/>
          </a:p>
        </p:txBody>
      </p:sp>
      <p:sp>
        <p:nvSpPr>
          <p:cNvPr id="2" name="Title Placeholder 1"/>
          <p:cNvSpPr>
            <a:spLocks noGrp="1"/>
          </p:cNvSpPr>
          <p:nvPr>
            <p:ph type="title"/>
          </p:nvPr>
        </p:nvSpPr>
        <p:spPr>
          <a:xfrm>
            <a:off x="457200" y="1752600"/>
            <a:ext cx="6324600" cy="846138"/>
          </a:xfrm>
          <a:prstGeom prst="rect">
            <a:avLst/>
          </a:prstGeom>
        </p:spPr>
        <p:txBody>
          <a:bodyPr vert="horz" lIns="91440" tIns="45720" rIns="91440" bIns="45720" rtlCol="0" anchor="ctr">
            <a:normAutofit/>
          </a:bodyPr>
          <a:lstStyle/>
          <a:p>
            <a:r>
              <a:rPr lang="en-US" dirty="0" smtClean="0"/>
              <a:t>Click to edit Master</a:t>
            </a:r>
            <a:endParaRPr lang="en-US" dirty="0"/>
          </a:p>
        </p:txBody>
      </p:sp>
    </p:spTree>
    <p:extLst>
      <p:ext uri="{BB962C8B-B14F-4D97-AF65-F5344CB8AC3E}">
        <p14:creationId xmlns:p14="http://schemas.microsoft.com/office/powerpoint/2010/main" xmlns="" val="4193243221"/>
      </p:ext>
    </p:extLst>
  </p:cSld>
  <p:clrMap bg1="lt1" tx1="dk1" bg2="lt2" tx2="dk2" accent1="accent1" accent2="accent2" accent3="accent3" accent4="accent4" accent5="accent5" accent6="accent6" hlink="hlink" folHlink="folHlink"/>
  <p:sldLayoutIdLst>
    <p:sldLayoutId id="2147483670" r:id="rId1"/>
    <p:sldLayoutId id="2147483675" r:id="rId2"/>
    <p:sldLayoutId id="2147483671" r:id="rId3"/>
    <p:sldLayoutId id="2147483672" r:id="rId4"/>
    <p:sldLayoutId id="2147483673" r:id="rId5"/>
    <p:sldLayoutId id="2147483679" r:id="rId6"/>
    <p:sldLayoutId id="2147483674" r:id="rId7"/>
    <p:sldLayoutId id="2147483678" r:id="rId8"/>
    <p:sldLayoutId id="2147483677" r:id="rId9"/>
    <p:sldLayoutId id="2147483680" r:id="rId10"/>
  </p:sldLayoutIdLst>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hf hdr="0" ftr="0"/>
  <p:txStyles>
    <p:titleStyle>
      <a:lvl1pPr algn="l" defTabSz="914400" rtl="0" eaLnBrk="1" latinLnBrk="0" hangingPunct="1">
        <a:spcBef>
          <a:spcPct val="0"/>
        </a:spcBef>
        <a:buNone/>
        <a:defRPr sz="4400" i="0" kern="1200">
          <a:solidFill>
            <a:schemeClr val="tx1"/>
          </a:solidFill>
          <a:latin typeface="Verdana" pitchFamily="34" charset="0"/>
          <a:ea typeface="Verdana" pitchFamily="34" charset="0"/>
          <a:cs typeface="Verdana" pitchFamily="34" charset="0"/>
        </a:defRPr>
      </a:lvl1pPr>
    </p:titleStyle>
    <p:bodyStyle>
      <a:lvl1pPr marL="514350" indent="-514350" algn="l" defTabSz="914400" rtl="0" eaLnBrk="1" latinLnBrk="0" hangingPunct="1">
        <a:spcBef>
          <a:spcPts val="1200"/>
        </a:spcBef>
        <a:buClr>
          <a:srgbClr val="003974"/>
        </a:buClr>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1200"/>
        </a:spcBef>
        <a:buClr>
          <a:srgbClr val="003974"/>
        </a:buClr>
        <a:buSzPct val="75000"/>
        <a:buFont typeface="Wingdings" pitchFamily="2" charset="2"/>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1200"/>
        </a:spcBef>
        <a:buClr>
          <a:srgbClr val="003974"/>
        </a:buClr>
        <a:buFont typeface="Wingdings" pitchFamily="2" charset="2"/>
        <a:buChar char="s"/>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1200"/>
        </a:spcBef>
        <a:buClr>
          <a:srgbClr val="003974"/>
        </a:buClr>
        <a:buSzPct val="75000"/>
        <a:buFont typeface="Courier New" pitchFamily="49" charset="0"/>
        <a:buChar char="o"/>
        <a:defRPr sz="2000" kern="1200">
          <a:solidFill>
            <a:schemeClr val="tx1"/>
          </a:solidFill>
          <a:latin typeface="Verdana" pitchFamily="34" charset="0"/>
          <a:ea typeface="Verdana" pitchFamily="34" charset="0"/>
          <a:cs typeface="Verdana" pitchFamily="34" charset="0"/>
        </a:defRPr>
      </a:lvl4pPr>
      <a:lvl5pPr marL="2060575" indent="-231775" algn="l" defTabSz="914400" rtl="0" eaLnBrk="1" latinLnBrk="0" hangingPunct="1">
        <a:spcBef>
          <a:spcPts val="1200"/>
        </a:spcBef>
        <a:buClr>
          <a:srgbClr val="003974"/>
        </a:buClr>
        <a:buFont typeface="Calibri"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floridakeyclub.org/"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floridakeyclub.org/"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2060"/>
                </a:solidFill>
                <a:latin typeface="+mj-lt"/>
              </a:rPr>
              <a:t>New Faculty Advisor Workshop</a:t>
            </a:r>
            <a:endParaRPr lang="en-US" dirty="0">
              <a:solidFill>
                <a:srgbClr val="002060"/>
              </a:solidFill>
              <a:latin typeface="+mj-lt"/>
            </a:endParaRPr>
          </a:p>
        </p:txBody>
      </p:sp>
      <p:sp>
        <p:nvSpPr>
          <p:cNvPr id="3" name="Subtitle 2"/>
          <p:cNvSpPr>
            <a:spLocks noGrp="1"/>
          </p:cNvSpPr>
          <p:nvPr>
            <p:ph type="subTitle" idx="1"/>
          </p:nvPr>
        </p:nvSpPr>
        <p:spPr>
          <a:xfrm>
            <a:off x="914400" y="3810000"/>
            <a:ext cx="7162800" cy="1984375"/>
          </a:xfrm>
        </p:spPr>
        <p:txBody>
          <a:bodyPr>
            <a:normAutofit/>
          </a:bodyPr>
          <a:lstStyle/>
          <a:p>
            <a:r>
              <a:rPr lang="en-US" sz="3500" dirty="0" smtClean="0"/>
              <a:t>Liz Kominar</a:t>
            </a:r>
            <a:endParaRPr lang="en-US" sz="2800" dirty="0" smtClean="0"/>
          </a:p>
          <a:p>
            <a:endParaRPr lang="en-US" sz="1000" dirty="0" smtClean="0"/>
          </a:p>
          <a:p>
            <a:r>
              <a:rPr lang="en-US" sz="2000" dirty="0" smtClean="0"/>
              <a:t>Zone I Administrator</a:t>
            </a:r>
          </a:p>
          <a:p>
            <a:r>
              <a:rPr lang="en-US" sz="2000" dirty="0" smtClean="0"/>
              <a:t>Faculty Advisor – Cape Coral High School</a:t>
            </a:r>
            <a:endParaRPr lang="en-US" sz="2800" dirty="0"/>
          </a:p>
        </p:txBody>
      </p:sp>
    </p:spTree>
    <p:extLst>
      <p:ext uri="{BB962C8B-B14F-4D97-AF65-F5344CB8AC3E}">
        <p14:creationId xmlns:p14="http://schemas.microsoft.com/office/powerpoint/2010/main" xmlns="" val="2819167867"/>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a:xfrm>
            <a:off x="533400" y="2362200"/>
            <a:ext cx="7772400" cy="3886200"/>
          </a:xfrm>
        </p:spPr>
        <p:txBody>
          <a:bodyPr/>
          <a:lstStyle/>
          <a:p>
            <a:pPr eaLnBrk="1" hangingPunct="1">
              <a:spcBef>
                <a:spcPts val="1800"/>
              </a:spcBef>
            </a:pPr>
            <a:r>
              <a:rPr lang="en-US" altLang="en-US" sz="3000" dirty="0" smtClean="0">
                <a:latin typeface="Century Gothic" panose="020B0502020202020204" pitchFamily="34" charset="0"/>
              </a:rPr>
              <a:t>5,000 Clubs </a:t>
            </a:r>
          </a:p>
          <a:p>
            <a:pPr eaLnBrk="1" hangingPunct="1">
              <a:spcBef>
                <a:spcPts val="1800"/>
              </a:spcBef>
            </a:pPr>
            <a:r>
              <a:rPr lang="en-US" altLang="en-US" sz="3000" dirty="0" smtClean="0">
                <a:latin typeface="Century Gothic" panose="020B0502020202020204" pitchFamily="34" charset="0"/>
              </a:rPr>
              <a:t>260,000 members </a:t>
            </a:r>
          </a:p>
          <a:p>
            <a:pPr eaLnBrk="1" hangingPunct="1">
              <a:spcBef>
                <a:spcPts val="1800"/>
              </a:spcBef>
            </a:pPr>
            <a:r>
              <a:rPr lang="en-US" altLang="en-US" sz="3000" dirty="0" smtClean="0">
                <a:latin typeface="Century Gothic" panose="020B0502020202020204" pitchFamily="34" charset="0"/>
              </a:rPr>
              <a:t>31 countries</a:t>
            </a:r>
          </a:p>
          <a:p>
            <a:pPr eaLnBrk="1" hangingPunct="1">
              <a:spcBef>
                <a:spcPts val="1800"/>
              </a:spcBef>
            </a:pPr>
            <a:r>
              <a:rPr lang="en-US" altLang="en-US" sz="3000" dirty="0" smtClean="0">
                <a:latin typeface="Century Gothic" panose="020B0502020202020204" pitchFamily="34" charset="0"/>
              </a:rPr>
              <a:t>12 million hours of service each year</a:t>
            </a:r>
          </a:p>
        </p:txBody>
      </p:sp>
      <p:sp>
        <p:nvSpPr>
          <p:cNvPr id="6147" name="Rectangle 3"/>
          <p:cNvSpPr>
            <a:spLocks noGrp="1" noChangeArrowheads="1"/>
          </p:cNvSpPr>
          <p:nvPr>
            <p:ph type="title"/>
          </p:nvPr>
        </p:nvSpPr>
        <p:spPr>
          <a:xfrm>
            <a:off x="381000" y="1219200"/>
            <a:ext cx="8305800" cy="1143000"/>
          </a:xfrm>
          <a:noFill/>
        </p:spPr>
        <p:txBody>
          <a:bodyPr/>
          <a:lstStyle/>
          <a:p>
            <a:pPr algn="l" eaLnBrk="1" hangingPunct="1"/>
            <a:r>
              <a:rPr lang="en-US" altLang="en-US" sz="4000" dirty="0" smtClean="0">
                <a:solidFill>
                  <a:schemeClr val="tx2"/>
                </a:solidFill>
                <a:latin typeface="Century Gothic" panose="020B0502020202020204" pitchFamily="34" charset="0"/>
              </a:rPr>
              <a:t>Key Club is reaching out </a:t>
            </a:r>
          </a:p>
        </p:txBody>
      </p:sp>
    </p:spTree>
    <p:extLst>
      <p:ext uri="{BB962C8B-B14F-4D97-AF65-F5344CB8AC3E}">
        <p14:creationId xmlns:p14="http://schemas.microsoft.com/office/powerpoint/2010/main" xmlns="" val="3606434461"/>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animEffect transition="in" filter="fade">
                                      <p:cBhvr>
                                        <p:cTn id="7" dur="500"/>
                                        <p:tgtEl>
                                          <p:spTgt spid="829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946">
                                            <p:txEl>
                                              <p:pRg st="1" end="1"/>
                                            </p:txEl>
                                          </p:spTgt>
                                        </p:tgtEl>
                                        <p:attrNameLst>
                                          <p:attrName>style.visibility</p:attrName>
                                        </p:attrNameLst>
                                      </p:cBhvr>
                                      <p:to>
                                        <p:strVal val="visible"/>
                                      </p:to>
                                    </p:set>
                                    <p:animEffect transition="in" filter="fade">
                                      <p:cBhvr>
                                        <p:cTn id="12" dur="500"/>
                                        <p:tgtEl>
                                          <p:spTgt spid="829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946">
                                            <p:txEl>
                                              <p:pRg st="2" end="2"/>
                                            </p:txEl>
                                          </p:spTgt>
                                        </p:tgtEl>
                                        <p:attrNameLst>
                                          <p:attrName>style.visibility</p:attrName>
                                        </p:attrNameLst>
                                      </p:cBhvr>
                                      <p:to>
                                        <p:strVal val="visible"/>
                                      </p:to>
                                    </p:set>
                                    <p:animEffect transition="in" filter="fade">
                                      <p:cBhvr>
                                        <p:cTn id="17" dur="500"/>
                                        <p:tgtEl>
                                          <p:spTgt spid="8294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2946">
                                            <p:txEl>
                                              <p:pRg st="3" end="3"/>
                                            </p:txEl>
                                          </p:spTgt>
                                        </p:tgtEl>
                                        <p:attrNameLst>
                                          <p:attrName>style.visibility</p:attrName>
                                        </p:attrNameLst>
                                      </p:cBhvr>
                                      <p:to>
                                        <p:strVal val="visible"/>
                                      </p:to>
                                    </p:set>
                                    <p:animEffect transition="in" filter="fade">
                                      <p:cBhvr>
                                        <p:cTn id="22" dur="500"/>
                                        <p:tgtEl>
                                          <p:spTgt spid="829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a:xfrm>
            <a:off x="533400" y="2362200"/>
            <a:ext cx="7772400" cy="3886200"/>
          </a:xfrm>
        </p:spPr>
        <p:txBody>
          <a:bodyPr/>
          <a:lstStyle/>
          <a:p>
            <a:pPr eaLnBrk="1" hangingPunct="1">
              <a:spcBef>
                <a:spcPts val="1800"/>
              </a:spcBef>
            </a:pPr>
            <a:r>
              <a:rPr lang="en-US" altLang="en-US" sz="3000" dirty="0" smtClean="0">
                <a:latin typeface="Century Gothic" panose="020B0502020202020204" pitchFamily="34" charset="0"/>
              </a:rPr>
              <a:t>370 Clubs </a:t>
            </a:r>
          </a:p>
          <a:p>
            <a:pPr eaLnBrk="1" hangingPunct="1">
              <a:spcBef>
                <a:spcPts val="1800"/>
              </a:spcBef>
            </a:pPr>
            <a:r>
              <a:rPr lang="en-US" altLang="en-US" sz="3000" dirty="0" smtClean="0">
                <a:latin typeface="Century Gothic" panose="020B0502020202020204" pitchFamily="34" charset="0"/>
              </a:rPr>
              <a:t>20,000 members </a:t>
            </a:r>
          </a:p>
          <a:p>
            <a:pPr eaLnBrk="1" hangingPunct="1">
              <a:spcBef>
                <a:spcPts val="1800"/>
              </a:spcBef>
            </a:pPr>
            <a:r>
              <a:rPr lang="en-US" altLang="en-US" sz="3000" dirty="0" smtClean="0">
                <a:latin typeface="Century Gothic" panose="020B0502020202020204" pitchFamily="34" charset="0"/>
              </a:rPr>
              <a:t>Florida and the Cayman Islands</a:t>
            </a:r>
          </a:p>
          <a:p>
            <a:pPr eaLnBrk="1" hangingPunct="1">
              <a:spcBef>
                <a:spcPts val="1800"/>
              </a:spcBef>
            </a:pPr>
            <a:r>
              <a:rPr lang="en-US" altLang="en-US" sz="3000" dirty="0" smtClean="0">
                <a:latin typeface="Century Gothic" panose="020B0502020202020204" pitchFamily="34" charset="0"/>
              </a:rPr>
              <a:t>250,000 hours </a:t>
            </a:r>
            <a:r>
              <a:rPr lang="en-US" altLang="en-US" sz="3000" dirty="0" smtClean="0">
                <a:latin typeface="Century Gothic" panose="020B0502020202020204" pitchFamily="34" charset="0"/>
              </a:rPr>
              <a:t>of service each year</a:t>
            </a:r>
          </a:p>
          <a:p>
            <a:pPr eaLnBrk="1" hangingPunct="1">
              <a:spcBef>
                <a:spcPts val="1800"/>
              </a:spcBef>
            </a:pPr>
            <a:r>
              <a:rPr lang="en-US" altLang="en-US" sz="3000" dirty="0" smtClean="0">
                <a:latin typeface="Century Gothic" panose="020B0502020202020204" pitchFamily="34" charset="0"/>
              </a:rPr>
              <a:t>Led by 48 District Board members</a:t>
            </a:r>
          </a:p>
        </p:txBody>
      </p:sp>
      <p:sp>
        <p:nvSpPr>
          <p:cNvPr id="6147" name="Rectangle 3"/>
          <p:cNvSpPr>
            <a:spLocks noGrp="1" noChangeArrowheads="1"/>
          </p:cNvSpPr>
          <p:nvPr>
            <p:ph type="title"/>
          </p:nvPr>
        </p:nvSpPr>
        <p:spPr>
          <a:xfrm>
            <a:off x="381000" y="1219200"/>
            <a:ext cx="8305800" cy="1143000"/>
          </a:xfrm>
          <a:noFill/>
        </p:spPr>
        <p:txBody>
          <a:bodyPr/>
          <a:lstStyle/>
          <a:p>
            <a:pPr algn="l" eaLnBrk="1" hangingPunct="1"/>
            <a:r>
              <a:rPr lang="en-US" altLang="en-US" sz="4000" dirty="0" smtClean="0">
                <a:solidFill>
                  <a:schemeClr val="tx2"/>
                </a:solidFill>
                <a:latin typeface="Century Gothic" panose="020B0502020202020204" pitchFamily="34" charset="0"/>
              </a:rPr>
              <a:t>Florida District of Key Club </a:t>
            </a:r>
          </a:p>
        </p:txBody>
      </p:sp>
    </p:spTree>
    <p:extLst>
      <p:ext uri="{BB962C8B-B14F-4D97-AF65-F5344CB8AC3E}">
        <p14:creationId xmlns:p14="http://schemas.microsoft.com/office/powerpoint/2010/main" xmlns="" val="3606434461"/>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animEffect transition="in" filter="fade">
                                      <p:cBhvr>
                                        <p:cTn id="7" dur="500"/>
                                        <p:tgtEl>
                                          <p:spTgt spid="829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946">
                                            <p:txEl>
                                              <p:pRg st="1" end="1"/>
                                            </p:txEl>
                                          </p:spTgt>
                                        </p:tgtEl>
                                        <p:attrNameLst>
                                          <p:attrName>style.visibility</p:attrName>
                                        </p:attrNameLst>
                                      </p:cBhvr>
                                      <p:to>
                                        <p:strVal val="visible"/>
                                      </p:to>
                                    </p:set>
                                    <p:animEffect transition="in" filter="fade">
                                      <p:cBhvr>
                                        <p:cTn id="12" dur="500"/>
                                        <p:tgtEl>
                                          <p:spTgt spid="829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946">
                                            <p:txEl>
                                              <p:pRg st="2" end="2"/>
                                            </p:txEl>
                                          </p:spTgt>
                                        </p:tgtEl>
                                        <p:attrNameLst>
                                          <p:attrName>style.visibility</p:attrName>
                                        </p:attrNameLst>
                                      </p:cBhvr>
                                      <p:to>
                                        <p:strVal val="visible"/>
                                      </p:to>
                                    </p:set>
                                    <p:animEffect transition="in" filter="fade">
                                      <p:cBhvr>
                                        <p:cTn id="17" dur="500"/>
                                        <p:tgtEl>
                                          <p:spTgt spid="8294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2946">
                                            <p:txEl>
                                              <p:pRg st="3" end="3"/>
                                            </p:txEl>
                                          </p:spTgt>
                                        </p:tgtEl>
                                        <p:attrNameLst>
                                          <p:attrName>style.visibility</p:attrName>
                                        </p:attrNameLst>
                                      </p:cBhvr>
                                      <p:to>
                                        <p:strVal val="visible"/>
                                      </p:to>
                                    </p:set>
                                    <p:animEffect transition="in" filter="fade">
                                      <p:cBhvr>
                                        <p:cTn id="22" dur="500"/>
                                        <p:tgtEl>
                                          <p:spTgt spid="829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2946">
                                            <p:txEl>
                                              <p:pRg st="4" end="4"/>
                                            </p:txEl>
                                          </p:spTgt>
                                        </p:tgtEl>
                                        <p:attrNameLst>
                                          <p:attrName>style.visibility</p:attrName>
                                        </p:attrNameLst>
                                      </p:cBhvr>
                                      <p:to>
                                        <p:strVal val="visible"/>
                                      </p:to>
                                    </p:set>
                                    <p:animEffect transition="in" filter="fade">
                                      <p:cBhvr>
                                        <p:cTn id="27" dur="500"/>
                                        <p:tgtEl>
                                          <p:spTgt spid="829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 y="1371600"/>
            <a:ext cx="8458200" cy="1143000"/>
          </a:xfrm>
        </p:spPr>
        <p:txBody>
          <a:bodyPr/>
          <a:lstStyle/>
          <a:p>
            <a:pPr marL="465138" algn="l" eaLnBrk="1" hangingPunct="1"/>
            <a:r>
              <a:rPr lang="en-US" altLang="en-US" sz="4000" dirty="0" smtClean="0">
                <a:solidFill>
                  <a:schemeClr val="tx2"/>
                </a:solidFill>
                <a:latin typeface="Century Gothic" panose="020B0502020202020204" pitchFamily="34" charset="0"/>
              </a:rPr>
              <a:t>Student-led organization</a:t>
            </a:r>
          </a:p>
        </p:txBody>
      </p:sp>
      <p:sp>
        <p:nvSpPr>
          <p:cNvPr id="9219" name="Rectangle 3"/>
          <p:cNvSpPr>
            <a:spLocks noGrp="1" noChangeArrowheads="1"/>
          </p:cNvSpPr>
          <p:nvPr>
            <p:ph type="body" idx="1"/>
          </p:nvPr>
        </p:nvSpPr>
        <p:spPr>
          <a:xfrm>
            <a:off x="457200" y="2438400"/>
            <a:ext cx="7924800" cy="2667000"/>
          </a:xfrm>
        </p:spPr>
        <p:txBody>
          <a:bodyPr/>
          <a:lstStyle/>
          <a:p>
            <a:pPr marL="0" indent="0" eaLnBrk="1" hangingPunct="1">
              <a:spcBef>
                <a:spcPts val="1800"/>
              </a:spcBef>
              <a:buFontTx/>
              <a:buNone/>
              <a:defRPr/>
            </a:pPr>
            <a:r>
              <a:rPr lang="en-US" sz="2800" dirty="0" smtClean="0">
                <a:latin typeface="Century Gothic" panose="020B0502020202020204" pitchFamily="34" charset="0"/>
              </a:rPr>
              <a:t>Key Club members decide how: </a:t>
            </a:r>
          </a:p>
          <a:p>
            <a:pPr marL="914400" indent="-457200" eaLnBrk="1" hangingPunct="1">
              <a:spcBef>
                <a:spcPts val="1800"/>
              </a:spcBef>
              <a:defRPr/>
            </a:pPr>
            <a:r>
              <a:rPr lang="en-US" sz="2800" dirty="0" smtClean="0">
                <a:latin typeface="Century Gothic" panose="020B0502020202020204" pitchFamily="34" charset="0"/>
              </a:rPr>
              <a:t>Club will function </a:t>
            </a:r>
          </a:p>
          <a:p>
            <a:pPr marL="914400" indent="-457200" eaLnBrk="1" hangingPunct="1">
              <a:spcBef>
                <a:spcPts val="1800"/>
              </a:spcBef>
              <a:defRPr/>
            </a:pPr>
            <a:r>
              <a:rPr lang="en-US" sz="2800" dirty="0" smtClean="0">
                <a:latin typeface="Century Gothic" panose="020B0502020202020204" pitchFamily="34" charset="0"/>
              </a:rPr>
              <a:t>Budget will be administered</a:t>
            </a:r>
          </a:p>
          <a:p>
            <a:pPr marL="914400" indent="-457200" eaLnBrk="1" hangingPunct="1">
              <a:spcBef>
                <a:spcPts val="1800"/>
              </a:spcBef>
              <a:defRPr/>
            </a:pPr>
            <a:r>
              <a:rPr lang="en-US" sz="2800" dirty="0" smtClean="0">
                <a:latin typeface="Century Gothic" panose="020B0502020202020204" pitchFamily="34" charset="0"/>
              </a:rPr>
              <a:t>Issues will be addressed </a:t>
            </a:r>
          </a:p>
        </p:txBody>
      </p:sp>
      <p:sp>
        <p:nvSpPr>
          <p:cNvPr id="4" name="Rectangle 3"/>
          <p:cNvSpPr txBox="1">
            <a:spLocks noChangeArrowheads="1"/>
          </p:cNvSpPr>
          <p:nvPr/>
        </p:nvSpPr>
        <p:spPr bwMode="auto">
          <a:xfrm>
            <a:off x="609600" y="5181600"/>
            <a:ext cx="7924800" cy="1524000"/>
          </a:xfrm>
          <a:prstGeom prst="rect">
            <a:avLst/>
          </a:prstGeom>
          <a:noFill/>
          <a:ln w="9525">
            <a:noFill/>
            <a:miter lim="800000"/>
            <a:headEnd/>
            <a:tailEnd/>
          </a:ln>
        </p:spPr>
        <p:txBody>
          <a:bodyPr/>
          <a:lstStyle/>
          <a:p>
            <a:pPr>
              <a:spcBef>
                <a:spcPts val="1800"/>
              </a:spcBef>
              <a:buClr>
                <a:schemeClr val="tx1"/>
              </a:buClr>
              <a:defRPr/>
            </a:pPr>
            <a:r>
              <a:rPr lang="en-US" sz="2800" i="1" kern="0" dirty="0">
                <a:latin typeface="+mn-lt"/>
                <a:cs typeface="+mn-cs"/>
              </a:rPr>
              <a:t>From the club to the International Board young men and women are leading their organization. </a:t>
            </a:r>
          </a:p>
        </p:txBody>
      </p:sp>
    </p:spTree>
    <p:extLst>
      <p:ext uri="{BB962C8B-B14F-4D97-AF65-F5344CB8AC3E}">
        <p14:creationId xmlns:p14="http://schemas.microsoft.com/office/powerpoint/2010/main" xmlns="" val="920562211"/>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p:txBody>
          <a:bodyPr>
            <a:normAutofit/>
          </a:bodyPr>
          <a:lstStyle/>
          <a:p>
            <a:r>
              <a:rPr lang="en-US" altLang="en-US" b="1" dirty="0" smtClean="0">
                <a:solidFill>
                  <a:schemeClr val="accent6">
                    <a:lumMod val="75000"/>
                  </a:schemeClr>
                </a:solidFill>
                <a:latin typeface="Century Gothic" panose="020B0502020202020204" pitchFamily="34" charset="0"/>
              </a:rPr>
              <a:t>Structure</a:t>
            </a:r>
            <a:endParaRPr lang="en-US" altLang="en-US" dirty="0" smtClean="0">
              <a:latin typeface="Century Gothic" panose="020B0502020202020204" pitchFamily="34" charset="0"/>
            </a:endParaRPr>
          </a:p>
        </p:txBody>
      </p:sp>
    </p:spTree>
    <p:extLst>
      <p:ext uri="{BB962C8B-B14F-4D97-AF65-F5344CB8AC3E}">
        <p14:creationId xmlns:p14="http://schemas.microsoft.com/office/powerpoint/2010/main" xmlns="" val="108947615"/>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143000"/>
            <a:ext cx="8458200" cy="1295400"/>
          </a:xfrm>
        </p:spPr>
        <p:txBody>
          <a:bodyPr/>
          <a:lstStyle/>
          <a:p>
            <a:pPr marL="465138" indent="42863" algn="l" eaLnBrk="1" hangingPunct="1"/>
            <a:r>
              <a:rPr lang="en-US" altLang="en-US" dirty="0" smtClean="0">
                <a:solidFill>
                  <a:schemeClr val="tx2"/>
                </a:solidFill>
                <a:latin typeface="Century Gothic" panose="020B0502020202020204" pitchFamily="34" charset="0"/>
              </a:rPr>
              <a:t>Key Club Structure</a:t>
            </a:r>
          </a:p>
        </p:txBody>
      </p:sp>
      <p:sp>
        <p:nvSpPr>
          <p:cNvPr id="7" name="Rectangle 3"/>
          <p:cNvSpPr txBox="1">
            <a:spLocks noChangeArrowheads="1"/>
          </p:cNvSpPr>
          <p:nvPr/>
        </p:nvSpPr>
        <p:spPr bwMode="auto">
          <a:xfrm>
            <a:off x="381000" y="2514600"/>
            <a:ext cx="2286000" cy="9144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pPr marL="465138" indent="-465138" algn="ctr">
              <a:lnSpc>
                <a:spcPct val="80000"/>
              </a:lnSpc>
              <a:spcBef>
                <a:spcPct val="50000"/>
              </a:spcBef>
              <a:buClr>
                <a:schemeClr val="tx1"/>
              </a:buClr>
              <a:defRPr/>
            </a:pPr>
            <a:endParaRPr lang="en-US" sz="200" kern="0" dirty="0">
              <a:latin typeface="+mn-lt"/>
              <a:cs typeface="+mn-cs"/>
            </a:endParaRPr>
          </a:p>
          <a:p>
            <a:pPr algn="ctr">
              <a:lnSpc>
                <a:spcPct val="80000"/>
              </a:lnSpc>
              <a:spcBef>
                <a:spcPct val="50000"/>
              </a:spcBef>
              <a:buClr>
                <a:schemeClr val="tx1"/>
              </a:buClr>
              <a:defRPr/>
            </a:pPr>
            <a:r>
              <a:rPr lang="en-US" sz="2800" kern="0" dirty="0">
                <a:latin typeface="Century Gothic" panose="020B0502020202020204" pitchFamily="34" charset="0"/>
              </a:rPr>
              <a:t>Members</a:t>
            </a:r>
            <a:r>
              <a:rPr lang="en-US" sz="3200" kern="0" dirty="0">
                <a:latin typeface="Century Gothic" panose="020B0502020202020204" pitchFamily="34" charset="0"/>
              </a:rPr>
              <a:t> </a:t>
            </a:r>
            <a:r>
              <a:rPr lang="en-US" sz="3200" kern="0" dirty="0" smtClean="0">
                <a:latin typeface="Century Gothic" panose="020B0502020202020204" pitchFamily="34" charset="0"/>
              </a:rPr>
              <a:t>                   </a:t>
            </a:r>
            <a:endParaRPr lang="en-US" sz="3200" kern="0" dirty="0">
              <a:latin typeface="Century Gothic" panose="020B0502020202020204" pitchFamily="34" charset="0"/>
            </a:endParaRPr>
          </a:p>
        </p:txBody>
      </p:sp>
      <p:sp>
        <p:nvSpPr>
          <p:cNvPr id="9" name="Rectangle 3"/>
          <p:cNvSpPr txBox="1">
            <a:spLocks noChangeArrowheads="1"/>
          </p:cNvSpPr>
          <p:nvPr/>
        </p:nvSpPr>
        <p:spPr bwMode="auto">
          <a:xfrm>
            <a:off x="3276600" y="2514600"/>
            <a:ext cx="2590800" cy="9906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pPr marL="465138" indent="-465138" algn="ctr">
              <a:lnSpc>
                <a:spcPct val="80000"/>
              </a:lnSpc>
              <a:spcBef>
                <a:spcPct val="50000"/>
              </a:spcBef>
              <a:buClr>
                <a:schemeClr val="tx1"/>
              </a:buClr>
              <a:defRPr/>
            </a:pPr>
            <a:endParaRPr lang="en-US" sz="200" kern="0" dirty="0">
              <a:latin typeface="+mn-lt"/>
              <a:cs typeface="+mn-cs"/>
            </a:endParaRPr>
          </a:p>
          <a:p>
            <a:pPr algn="ctr">
              <a:lnSpc>
                <a:spcPct val="80000"/>
              </a:lnSpc>
              <a:spcBef>
                <a:spcPct val="50000"/>
              </a:spcBef>
              <a:buClr>
                <a:schemeClr val="tx1"/>
              </a:buClr>
              <a:defRPr/>
            </a:pPr>
            <a:r>
              <a:rPr lang="en-US" sz="2400" kern="0" dirty="0">
                <a:latin typeface="Century Gothic" panose="020B0502020202020204" pitchFamily="34" charset="0"/>
              </a:rPr>
              <a:t>Club board of directors </a:t>
            </a:r>
          </a:p>
        </p:txBody>
      </p:sp>
      <p:sp>
        <p:nvSpPr>
          <p:cNvPr id="10" name="Rectangle 3"/>
          <p:cNvSpPr txBox="1">
            <a:spLocks noChangeArrowheads="1"/>
          </p:cNvSpPr>
          <p:nvPr/>
        </p:nvSpPr>
        <p:spPr bwMode="auto">
          <a:xfrm>
            <a:off x="6629400" y="2514600"/>
            <a:ext cx="1828800" cy="9906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pPr marL="465138" indent="-465138" algn="ctr">
              <a:lnSpc>
                <a:spcPct val="80000"/>
              </a:lnSpc>
              <a:spcBef>
                <a:spcPct val="50000"/>
              </a:spcBef>
              <a:buClr>
                <a:schemeClr val="tx1"/>
              </a:buClr>
              <a:defRPr/>
            </a:pPr>
            <a:endParaRPr lang="en-US" sz="200" kern="0" dirty="0">
              <a:latin typeface="+mn-lt"/>
              <a:cs typeface="+mn-cs"/>
            </a:endParaRPr>
          </a:p>
          <a:p>
            <a:pPr algn="ctr">
              <a:lnSpc>
                <a:spcPct val="80000"/>
              </a:lnSpc>
              <a:spcBef>
                <a:spcPct val="50000"/>
              </a:spcBef>
              <a:buClr>
                <a:schemeClr val="tx1"/>
              </a:buClr>
              <a:defRPr/>
            </a:pPr>
            <a:r>
              <a:rPr lang="en-US" sz="2800" kern="0" dirty="0">
                <a:latin typeface="+mn-lt"/>
                <a:cs typeface="+mn-cs"/>
              </a:rPr>
              <a:t>Clubs</a:t>
            </a:r>
            <a:r>
              <a:rPr lang="en-US" sz="3200" kern="0" dirty="0">
                <a:latin typeface="+mn-lt"/>
                <a:cs typeface="+mn-cs"/>
              </a:rPr>
              <a:t> </a:t>
            </a:r>
          </a:p>
        </p:txBody>
      </p:sp>
      <p:sp>
        <p:nvSpPr>
          <p:cNvPr id="11" name="Rectangle 3"/>
          <p:cNvSpPr txBox="1">
            <a:spLocks noChangeArrowheads="1"/>
          </p:cNvSpPr>
          <p:nvPr/>
        </p:nvSpPr>
        <p:spPr bwMode="auto">
          <a:xfrm>
            <a:off x="990600" y="3810000"/>
            <a:ext cx="1905000" cy="9144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marL="465138" indent="-465138" algn="ctr">
              <a:lnSpc>
                <a:spcPct val="80000"/>
              </a:lnSpc>
              <a:spcBef>
                <a:spcPct val="50000"/>
              </a:spcBef>
              <a:buClr>
                <a:schemeClr val="tx1"/>
              </a:buClr>
              <a:defRPr/>
            </a:pPr>
            <a:endParaRPr lang="en-US" sz="200" kern="0" dirty="0">
              <a:latin typeface="+mn-lt"/>
              <a:cs typeface="+mn-cs"/>
            </a:endParaRPr>
          </a:p>
          <a:p>
            <a:pPr algn="ctr">
              <a:lnSpc>
                <a:spcPct val="80000"/>
              </a:lnSpc>
              <a:spcBef>
                <a:spcPct val="50000"/>
              </a:spcBef>
              <a:buClr>
                <a:schemeClr val="tx1"/>
              </a:buClr>
              <a:defRPr/>
            </a:pPr>
            <a:r>
              <a:rPr lang="en-US" sz="2800" kern="0" dirty="0">
                <a:latin typeface="Century Gothic" panose="020B0502020202020204" pitchFamily="34" charset="0"/>
              </a:rPr>
              <a:t>Divisions</a:t>
            </a:r>
            <a:r>
              <a:rPr lang="en-US" sz="3200" kern="0" dirty="0">
                <a:latin typeface="Century Gothic" panose="020B0502020202020204" pitchFamily="34" charset="0"/>
              </a:rPr>
              <a:t> </a:t>
            </a:r>
          </a:p>
        </p:txBody>
      </p:sp>
      <p:sp>
        <p:nvSpPr>
          <p:cNvPr id="12" name="Rectangle 3"/>
          <p:cNvSpPr txBox="1">
            <a:spLocks noChangeArrowheads="1"/>
          </p:cNvSpPr>
          <p:nvPr/>
        </p:nvSpPr>
        <p:spPr bwMode="auto">
          <a:xfrm>
            <a:off x="3657600" y="3810000"/>
            <a:ext cx="2057400" cy="8382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marL="465138" indent="-465138" algn="ctr">
              <a:lnSpc>
                <a:spcPct val="80000"/>
              </a:lnSpc>
              <a:spcBef>
                <a:spcPct val="50000"/>
              </a:spcBef>
              <a:buClr>
                <a:schemeClr val="tx1"/>
              </a:buClr>
              <a:defRPr/>
            </a:pPr>
            <a:endParaRPr lang="en-US" sz="200" kern="0" dirty="0">
              <a:latin typeface="+mn-lt"/>
              <a:cs typeface="+mn-cs"/>
            </a:endParaRPr>
          </a:p>
          <a:p>
            <a:pPr algn="ctr">
              <a:lnSpc>
                <a:spcPct val="80000"/>
              </a:lnSpc>
              <a:spcBef>
                <a:spcPct val="50000"/>
              </a:spcBef>
              <a:buClr>
                <a:schemeClr val="tx1"/>
              </a:buClr>
              <a:defRPr/>
            </a:pPr>
            <a:r>
              <a:rPr lang="en-US" sz="2800" kern="0" dirty="0">
                <a:latin typeface="Century Gothic" panose="020B0502020202020204" pitchFamily="34" charset="0"/>
              </a:rPr>
              <a:t>33 Districts </a:t>
            </a:r>
          </a:p>
        </p:txBody>
      </p:sp>
      <p:sp>
        <p:nvSpPr>
          <p:cNvPr id="14" name="Rectangle 3"/>
          <p:cNvSpPr txBox="1">
            <a:spLocks noChangeArrowheads="1"/>
          </p:cNvSpPr>
          <p:nvPr/>
        </p:nvSpPr>
        <p:spPr bwMode="auto">
          <a:xfrm>
            <a:off x="6553200" y="3810000"/>
            <a:ext cx="2362200" cy="83820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lstStyle/>
          <a:p>
            <a:pPr algn="ctr">
              <a:lnSpc>
                <a:spcPct val="80000"/>
              </a:lnSpc>
              <a:spcBef>
                <a:spcPct val="50000"/>
              </a:spcBef>
              <a:buClr>
                <a:schemeClr val="tx1"/>
              </a:buClr>
              <a:defRPr/>
            </a:pPr>
            <a:endParaRPr lang="en-US" sz="200" kern="0" dirty="0">
              <a:latin typeface="+mn-lt"/>
              <a:cs typeface="+mn-cs"/>
            </a:endParaRPr>
          </a:p>
          <a:p>
            <a:pPr algn="ctr">
              <a:lnSpc>
                <a:spcPct val="80000"/>
              </a:lnSpc>
              <a:spcBef>
                <a:spcPct val="50000"/>
              </a:spcBef>
              <a:buClr>
                <a:schemeClr val="tx1"/>
              </a:buClr>
              <a:defRPr/>
            </a:pPr>
            <a:r>
              <a:rPr lang="en-US" sz="2400" kern="0" dirty="0">
                <a:latin typeface="Century Gothic" panose="020B0502020202020204" pitchFamily="34" charset="0"/>
              </a:rPr>
              <a:t>District boards </a:t>
            </a:r>
          </a:p>
        </p:txBody>
      </p:sp>
      <p:sp>
        <p:nvSpPr>
          <p:cNvPr id="15" name="Rectangle 3"/>
          <p:cNvSpPr txBox="1">
            <a:spLocks noChangeArrowheads="1"/>
          </p:cNvSpPr>
          <p:nvPr/>
        </p:nvSpPr>
        <p:spPr bwMode="auto">
          <a:xfrm>
            <a:off x="1676400" y="4953000"/>
            <a:ext cx="2590800" cy="12954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pPr marL="465138" indent="-465138" algn="ctr">
              <a:lnSpc>
                <a:spcPct val="80000"/>
              </a:lnSpc>
              <a:spcBef>
                <a:spcPct val="50000"/>
              </a:spcBef>
              <a:buClr>
                <a:schemeClr val="tx1"/>
              </a:buClr>
              <a:defRPr/>
            </a:pPr>
            <a:endParaRPr lang="en-US" sz="200" kern="0" dirty="0">
              <a:latin typeface="+mn-lt"/>
              <a:cs typeface="+mn-cs"/>
            </a:endParaRPr>
          </a:p>
          <a:p>
            <a:pPr algn="ctr">
              <a:buClr>
                <a:schemeClr val="tx1"/>
              </a:buClr>
              <a:defRPr/>
            </a:pPr>
            <a:r>
              <a:rPr lang="en-US" sz="2000" kern="0" dirty="0">
                <a:latin typeface="Century Gothic" panose="020B0502020202020204" pitchFamily="34" charset="0"/>
              </a:rPr>
              <a:t>International Council: </a:t>
            </a:r>
            <a:endParaRPr lang="en-US" sz="2000" kern="0" dirty="0" smtClean="0">
              <a:latin typeface="Century Gothic" panose="020B0502020202020204" pitchFamily="34" charset="0"/>
            </a:endParaRPr>
          </a:p>
          <a:p>
            <a:pPr algn="ctr">
              <a:buClr>
                <a:schemeClr val="tx1"/>
              </a:buClr>
              <a:defRPr/>
            </a:pPr>
            <a:r>
              <a:rPr lang="en-US" sz="2000" kern="0" dirty="0" smtClean="0">
                <a:latin typeface="Century Gothic" panose="020B0502020202020204" pitchFamily="34" charset="0"/>
              </a:rPr>
              <a:t>Board </a:t>
            </a:r>
            <a:r>
              <a:rPr lang="en-US" sz="2000" kern="0" dirty="0">
                <a:latin typeface="Century Gothic" panose="020B0502020202020204" pitchFamily="34" charset="0"/>
              </a:rPr>
              <a:t>and Governors  </a:t>
            </a:r>
          </a:p>
        </p:txBody>
      </p:sp>
      <p:sp>
        <p:nvSpPr>
          <p:cNvPr id="16" name="Rectangle 3"/>
          <p:cNvSpPr txBox="1">
            <a:spLocks noChangeArrowheads="1"/>
          </p:cNvSpPr>
          <p:nvPr/>
        </p:nvSpPr>
        <p:spPr bwMode="auto">
          <a:xfrm>
            <a:off x="5029200" y="4953000"/>
            <a:ext cx="2362200" cy="12954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marL="465138" indent="-465138" algn="ctr">
              <a:lnSpc>
                <a:spcPct val="80000"/>
              </a:lnSpc>
              <a:spcBef>
                <a:spcPct val="50000"/>
              </a:spcBef>
              <a:buClr>
                <a:schemeClr val="tx1"/>
              </a:buClr>
              <a:defRPr/>
            </a:pPr>
            <a:endParaRPr lang="en-US" sz="200" kern="0" dirty="0">
              <a:latin typeface="+mn-lt"/>
              <a:cs typeface="+mn-cs"/>
            </a:endParaRPr>
          </a:p>
          <a:p>
            <a:pPr algn="ctr">
              <a:lnSpc>
                <a:spcPct val="80000"/>
              </a:lnSpc>
              <a:spcBef>
                <a:spcPct val="50000"/>
              </a:spcBef>
              <a:buClr>
                <a:schemeClr val="tx1"/>
              </a:buClr>
              <a:defRPr/>
            </a:pPr>
            <a:r>
              <a:rPr lang="en-US" sz="2400" kern="0" dirty="0">
                <a:latin typeface="Century Gothic" panose="020B0502020202020204" pitchFamily="34" charset="0"/>
              </a:rPr>
              <a:t>International Board of trustees</a:t>
            </a:r>
          </a:p>
        </p:txBody>
      </p:sp>
      <p:cxnSp>
        <p:nvCxnSpPr>
          <p:cNvPr id="20" name="Straight Arrow Connector 19"/>
          <p:cNvCxnSpPr/>
          <p:nvPr/>
        </p:nvCxnSpPr>
        <p:spPr>
          <a:xfrm>
            <a:off x="2590800" y="2971800"/>
            <a:ext cx="762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867400" y="2970212"/>
            <a:ext cx="762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28600" y="4267200"/>
            <a:ext cx="762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4267200"/>
            <a:ext cx="762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791200" y="4267200"/>
            <a:ext cx="762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838200" y="5562600"/>
            <a:ext cx="762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267200" y="5562600"/>
            <a:ext cx="762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14476365"/>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solidFill>
                  <a:schemeClr val="accent6">
                    <a:lumMod val="75000"/>
                  </a:schemeClr>
                </a:solidFill>
                <a:latin typeface="+mj-lt"/>
              </a:rPr>
              <a:t>Club Operations</a:t>
            </a:r>
          </a:p>
        </p:txBody>
      </p:sp>
      <p:sp>
        <p:nvSpPr>
          <p:cNvPr id="6" name="Slide Number Placeholder 5"/>
          <p:cNvSpPr>
            <a:spLocks noGrp="1"/>
          </p:cNvSpPr>
          <p:nvPr>
            <p:ph type="sldNum" sz="quarter" idx="4294967295"/>
          </p:nvPr>
        </p:nvSpPr>
        <p:spPr>
          <a:xfrm>
            <a:off x="7010400" y="6356350"/>
            <a:ext cx="2133600" cy="365125"/>
          </a:xfrm>
        </p:spPr>
        <p:txBody>
          <a:bodyPr/>
          <a:lstStyle/>
          <a:p>
            <a:fld id="{2DF1EDE2-1F6D-49E8-84BC-E7E47F967BBA}" type="slidenum">
              <a:rPr lang="en-US" smtClean="0"/>
              <a:pPr/>
              <a:t>15</a:t>
            </a:fld>
            <a:endParaRPr lang="en-US"/>
          </a:p>
        </p:txBody>
      </p:sp>
    </p:spTree>
    <p:extLst>
      <p:ext uri="{BB962C8B-B14F-4D97-AF65-F5344CB8AC3E}">
        <p14:creationId xmlns:p14="http://schemas.microsoft.com/office/powerpoint/2010/main" xmlns="" val="2921194093"/>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Content Placeholder 2"/>
          <p:cNvSpPr>
            <a:spLocks noGrp="1"/>
          </p:cNvSpPr>
          <p:nvPr>
            <p:ph idx="1"/>
          </p:nvPr>
        </p:nvSpPr>
        <p:spPr>
          <a:xfrm>
            <a:off x="533400" y="1828800"/>
            <a:ext cx="7924800" cy="4373562"/>
          </a:xfrm>
        </p:spPr>
        <p:txBody>
          <a:bodyPr>
            <a:normAutofit/>
          </a:bodyPr>
          <a:lstStyle/>
          <a:p>
            <a:pPr marL="0" indent="0" eaLnBrk="1" hangingPunct="1">
              <a:buNone/>
            </a:pPr>
            <a:r>
              <a:rPr lang="en-US" dirty="0" smtClean="0">
                <a:solidFill>
                  <a:schemeClr val="tx2"/>
                </a:solidFill>
                <a:latin typeface="+mn-lt"/>
              </a:rPr>
              <a:t>Overview of Bylaws</a:t>
            </a:r>
          </a:p>
          <a:p>
            <a:pPr lvl="1" eaLnBrk="1" hangingPunct="1"/>
            <a:r>
              <a:rPr lang="en-US" dirty="0" smtClean="0">
                <a:latin typeface="+mn-lt"/>
              </a:rPr>
              <a:t>Importance of Bylaws</a:t>
            </a:r>
          </a:p>
          <a:p>
            <a:pPr lvl="1" eaLnBrk="1" hangingPunct="1"/>
            <a:r>
              <a:rPr lang="en-US" dirty="0" smtClean="0">
                <a:latin typeface="+mn-lt"/>
              </a:rPr>
              <a:t>Make copies accessible to membership</a:t>
            </a:r>
          </a:p>
          <a:p>
            <a:pPr lvl="1" eaLnBrk="1" hangingPunct="1"/>
            <a:r>
              <a:rPr lang="en-US" dirty="0" smtClean="0">
                <a:latin typeface="+mn-lt"/>
              </a:rPr>
              <a:t>Review of sections</a:t>
            </a:r>
          </a:p>
          <a:p>
            <a:pPr lvl="1" eaLnBrk="1" hangingPunct="1"/>
            <a:r>
              <a:rPr lang="en-US" dirty="0" smtClean="0">
                <a:latin typeface="+mn-lt"/>
              </a:rPr>
              <a:t>Amendments</a:t>
            </a:r>
          </a:p>
          <a:p>
            <a:pPr lvl="1" eaLnBrk="1" hangingPunct="1"/>
            <a:endParaRPr lang="en-US" dirty="0" smtClean="0">
              <a:latin typeface="+mn-lt"/>
            </a:endParaRPr>
          </a:p>
          <a:p>
            <a:pPr eaLnBrk="1" hangingPunct="1">
              <a:buNone/>
            </a:pPr>
            <a:r>
              <a:rPr lang="en-US" sz="3000" dirty="0" smtClean="0">
                <a:latin typeface="+mn-lt"/>
              </a:rPr>
              <a:t>Standard Form of Club Bylaws</a:t>
            </a:r>
          </a:p>
        </p:txBody>
      </p:sp>
    </p:spTree>
    <p:extLst>
      <p:ext uri="{BB962C8B-B14F-4D97-AF65-F5344CB8AC3E}">
        <p14:creationId xmlns:p14="http://schemas.microsoft.com/office/powerpoint/2010/main" xmlns="" val="3390526306"/>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2" descr="C:\Users\Richar\AppData\Local\Microsoft\Windows\Temporary Internet Files\Content.IE5\3IL2HYLW\MC900438736[1].jpg"/>
          <p:cNvPicPr>
            <a:picLocks noChangeAspect="1" noChangeArrowheads="1"/>
          </p:cNvPicPr>
          <p:nvPr/>
        </p:nvPicPr>
        <p:blipFill>
          <a:blip r:embed="rId3" cstate="print"/>
          <a:srcRect/>
          <a:stretch>
            <a:fillRect/>
          </a:stretch>
        </p:blipFill>
        <p:spPr bwMode="auto">
          <a:xfrm>
            <a:off x="6019800" y="2514600"/>
            <a:ext cx="3124200" cy="2343150"/>
          </a:xfrm>
          <a:prstGeom prst="rect">
            <a:avLst/>
          </a:prstGeom>
          <a:noFill/>
          <a:ln w="9525">
            <a:noFill/>
            <a:miter lim="800000"/>
            <a:headEnd/>
            <a:tailEnd/>
          </a:ln>
        </p:spPr>
      </p:pic>
      <p:sp>
        <p:nvSpPr>
          <p:cNvPr id="25604" name="Content Placeholder 2"/>
          <p:cNvSpPr>
            <a:spLocks noGrp="1"/>
          </p:cNvSpPr>
          <p:nvPr>
            <p:ph idx="1"/>
          </p:nvPr>
        </p:nvSpPr>
        <p:spPr>
          <a:xfrm>
            <a:off x="609600" y="1905000"/>
            <a:ext cx="7924800" cy="4373562"/>
          </a:xfrm>
          <a:ln>
            <a:noFill/>
          </a:ln>
        </p:spPr>
        <p:txBody>
          <a:bodyPr>
            <a:normAutofit/>
          </a:bodyPr>
          <a:lstStyle/>
          <a:p>
            <a:pPr marL="0" indent="0" eaLnBrk="1" hangingPunct="1">
              <a:buNone/>
            </a:pPr>
            <a:r>
              <a:rPr lang="en-US" dirty="0" smtClean="0">
                <a:solidFill>
                  <a:schemeClr val="tx2"/>
                </a:solidFill>
                <a:latin typeface="+mn-lt"/>
              </a:rPr>
              <a:t>Key Club Board of Directors</a:t>
            </a:r>
          </a:p>
          <a:p>
            <a:pPr lvl="1" eaLnBrk="1" hangingPunct="1"/>
            <a:r>
              <a:rPr lang="en-US" dirty="0" smtClean="0">
                <a:latin typeface="+mn-lt"/>
              </a:rPr>
              <a:t>Required board members</a:t>
            </a:r>
          </a:p>
          <a:p>
            <a:pPr lvl="1" eaLnBrk="1" hangingPunct="1"/>
            <a:r>
              <a:rPr lang="en-US" dirty="0" smtClean="0">
                <a:latin typeface="+mn-lt"/>
              </a:rPr>
              <a:t>Duties of officers</a:t>
            </a:r>
          </a:p>
          <a:p>
            <a:pPr lvl="1" eaLnBrk="1" hangingPunct="1"/>
            <a:r>
              <a:rPr lang="en-US" dirty="0" smtClean="0">
                <a:latin typeface="+mn-lt"/>
              </a:rPr>
              <a:t>Hold officers accountable</a:t>
            </a:r>
          </a:p>
          <a:p>
            <a:pPr lvl="1" eaLnBrk="1" hangingPunct="1"/>
            <a:r>
              <a:rPr lang="en-US" dirty="0" smtClean="0">
                <a:latin typeface="+mn-lt"/>
              </a:rPr>
              <a:t>Advise, do not take over</a:t>
            </a:r>
          </a:p>
          <a:p>
            <a:pPr lvl="1" eaLnBrk="1" hangingPunct="1"/>
            <a:endParaRPr lang="en-US" dirty="0" smtClean="0">
              <a:latin typeface="+mn-lt"/>
            </a:endParaRPr>
          </a:p>
        </p:txBody>
      </p:sp>
    </p:spTree>
    <p:extLst>
      <p:ext uri="{BB962C8B-B14F-4D97-AF65-F5344CB8AC3E}">
        <p14:creationId xmlns:p14="http://schemas.microsoft.com/office/powerpoint/2010/main" xmlns="" val="2335673994"/>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Content Placeholder 2"/>
          <p:cNvSpPr>
            <a:spLocks noGrp="1"/>
          </p:cNvSpPr>
          <p:nvPr>
            <p:ph idx="1"/>
          </p:nvPr>
        </p:nvSpPr>
        <p:spPr>
          <a:xfrm>
            <a:off x="533400" y="1981200"/>
            <a:ext cx="7924800" cy="3962400"/>
          </a:xfrm>
        </p:spPr>
        <p:txBody>
          <a:bodyPr/>
          <a:lstStyle/>
          <a:p>
            <a:pPr marL="0" indent="0" eaLnBrk="1" hangingPunct="1">
              <a:buNone/>
            </a:pPr>
            <a:r>
              <a:rPr lang="en-US" dirty="0" smtClean="0">
                <a:solidFill>
                  <a:schemeClr val="tx2"/>
                </a:solidFill>
                <a:latin typeface="+mn-lt"/>
              </a:rPr>
              <a:t>Committees</a:t>
            </a:r>
          </a:p>
          <a:p>
            <a:pPr lvl="1" eaLnBrk="1" hangingPunct="1"/>
            <a:r>
              <a:rPr lang="en-US" dirty="0" smtClean="0">
                <a:latin typeface="+mn-lt"/>
              </a:rPr>
              <a:t>Vice President’s responsibility</a:t>
            </a:r>
          </a:p>
          <a:p>
            <a:pPr lvl="1" eaLnBrk="1" hangingPunct="1"/>
            <a:r>
              <a:rPr lang="en-US" dirty="0" smtClean="0">
                <a:latin typeface="+mn-lt"/>
              </a:rPr>
              <a:t>Purpose of committees</a:t>
            </a:r>
          </a:p>
          <a:p>
            <a:pPr lvl="1" eaLnBrk="1" hangingPunct="1"/>
            <a:r>
              <a:rPr lang="en-US" dirty="0" smtClean="0">
                <a:latin typeface="+mn-lt"/>
              </a:rPr>
              <a:t>Role of committees</a:t>
            </a:r>
          </a:p>
          <a:p>
            <a:pPr lvl="1" eaLnBrk="1" hangingPunct="1"/>
            <a:r>
              <a:rPr lang="en-US" dirty="0" smtClean="0">
                <a:latin typeface="+mn-lt"/>
              </a:rPr>
              <a:t>Problems with committees</a:t>
            </a:r>
          </a:p>
          <a:p>
            <a:pPr lvl="1" eaLnBrk="1" hangingPunct="1"/>
            <a:endParaRPr lang="en-US" dirty="0" smtClean="0"/>
          </a:p>
        </p:txBody>
      </p:sp>
      <p:pic>
        <p:nvPicPr>
          <p:cNvPr id="26629" name="Picture 2" descr="U:\SOAP\gbidgood\Growth\SLP NCB Process Presentation\BUG White.gif"/>
          <p:cNvPicPr>
            <a:picLocks noChangeAspect="1" noChangeArrowheads="1"/>
          </p:cNvPicPr>
          <p:nvPr/>
        </p:nvPicPr>
        <p:blipFill>
          <a:blip r:embed="rId3" cstate="print"/>
          <a:srcRect/>
          <a:stretch>
            <a:fillRect/>
          </a:stretch>
        </p:blipFill>
        <p:spPr bwMode="auto">
          <a:xfrm>
            <a:off x="5562600" y="5999163"/>
            <a:ext cx="839788" cy="485775"/>
          </a:xfrm>
          <a:prstGeom prst="rect">
            <a:avLst/>
          </a:prstGeom>
          <a:noFill/>
          <a:ln w="9525">
            <a:noFill/>
            <a:miter lim="800000"/>
            <a:headEnd/>
            <a:tailEnd/>
          </a:ln>
        </p:spPr>
      </p:pic>
      <p:pic>
        <p:nvPicPr>
          <p:cNvPr id="26630" name="Picture 2" descr="U:\SOAP\gbidgood\Growth\SLP NCB Process Presentation\core members.jpg"/>
          <p:cNvPicPr>
            <a:picLocks noChangeAspect="1" noChangeArrowheads="1"/>
          </p:cNvPicPr>
          <p:nvPr/>
        </p:nvPicPr>
        <p:blipFill>
          <a:blip r:embed="rId4" cstate="print"/>
          <a:srcRect/>
          <a:stretch>
            <a:fillRect/>
          </a:stretch>
        </p:blipFill>
        <p:spPr bwMode="auto">
          <a:xfrm>
            <a:off x="6067425" y="5137150"/>
            <a:ext cx="2543175" cy="1644650"/>
          </a:xfrm>
          <a:prstGeom prst="rect">
            <a:avLst/>
          </a:prstGeom>
          <a:noFill/>
          <a:ln w="9525">
            <a:noFill/>
            <a:miter lim="800000"/>
            <a:headEnd/>
            <a:tailEnd/>
          </a:ln>
        </p:spPr>
      </p:pic>
    </p:spTree>
    <p:extLst>
      <p:ext uri="{BB962C8B-B14F-4D97-AF65-F5344CB8AC3E}">
        <p14:creationId xmlns:p14="http://schemas.microsoft.com/office/powerpoint/2010/main" xmlns="" val="13084236"/>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Content Placeholder 2"/>
          <p:cNvSpPr>
            <a:spLocks noGrp="1"/>
          </p:cNvSpPr>
          <p:nvPr>
            <p:ph idx="1"/>
          </p:nvPr>
        </p:nvSpPr>
        <p:spPr>
          <a:xfrm>
            <a:off x="533400" y="1905000"/>
            <a:ext cx="7924800" cy="4373562"/>
          </a:xfrm>
        </p:spPr>
        <p:txBody>
          <a:bodyPr>
            <a:normAutofit/>
          </a:bodyPr>
          <a:lstStyle/>
          <a:p>
            <a:pPr marL="0" indent="0" eaLnBrk="1" hangingPunct="1">
              <a:buNone/>
            </a:pPr>
            <a:r>
              <a:rPr lang="en-US" dirty="0" smtClean="0">
                <a:solidFill>
                  <a:schemeClr val="tx2"/>
                </a:solidFill>
                <a:latin typeface="+mn-lt"/>
              </a:rPr>
              <a:t>Club Member Meetings</a:t>
            </a:r>
          </a:p>
          <a:p>
            <a:pPr lvl="1" eaLnBrk="1" hangingPunct="1"/>
            <a:r>
              <a:rPr lang="en-US" dirty="0" smtClean="0">
                <a:latin typeface="+mn-lt"/>
              </a:rPr>
              <a:t>President’s responsibility</a:t>
            </a:r>
          </a:p>
          <a:p>
            <a:pPr lvl="1" eaLnBrk="1" hangingPunct="1"/>
            <a:r>
              <a:rPr lang="en-US" dirty="0" smtClean="0">
                <a:latin typeface="+mn-lt"/>
              </a:rPr>
              <a:t>Held at least twice a month</a:t>
            </a:r>
          </a:p>
          <a:p>
            <a:pPr lvl="1" eaLnBrk="1" hangingPunct="1"/>
            <a:r>
              <a:rPr lang="en-US" dirty="0" smtClean="0">
                <a:latin typeface="+mn-lt"/>
              </a:rPr>
              <a:t>Agenda</a:t>
            </a:r>
          </a:p>
          <a:p>
            <a:pPr lvl="1" eaLnBrk="1" hangingPunct="1"/>
            <a:r>
              <a:rPr lang="en-US" dirty="0" smtClean="0">
                <a:latin typeface="+mn-lt"/>
              </a:rPr>
              <a:t>Make them interesting, informative, FUN!</a:t>
            </a:r>
          </a:p>
          <a:p>
            <a:pPr lvl="1" eaLnBrk="1" hangingPunct="1"/>
            <a:endParaRPr lang="en-US" dirty="0" smtClean="0">
              <a:latin typeface="+mn-lt"/>
            </a:endParaRPr>
          </a:p>
        </p:txBody>
      </p:sp>
    </p:spTree>
    <p:extLst>
      <p:ext uri="{BB962C8B-B14F-4D97-AF65-F5344CB8AC3E}">
        <p14:creationId xmlns:p14="http://schemas.microsoft.com/office/powerpoint/2010/main" xmlns="" val="1218396595"/>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1752600"/>
            <a:ext cx="6781800" cy="846138"/>
          </a:xfrm>
        </p:spPr>
        <p:txBody>
          <a:bodyPr/>
          <a:lstStyle/>
          <a:p>
            <a:r>
              <a:rPr lang="en-US" dirty="0" smtClean="0"/>
              <a:t>    </a:t>
            </a:r>
            <a:r>
              <a:rPr lang="en-US" b="1" dirty="0" smtClean="0">
                <a:solidFill>
                  <a:schemeClr val="tx2"/>
                </a:solidFill>
                <a:latin typeface="Century Gothic" panose="020B0502020202020204" pitchFamily="34" charset="0"/>
              </a:rPr>
              <a:t>Agenda</a:t>
            </a:r>
            <a:endParaRPr lang="en-US" b="1" dirty="0">
              <a:solidFill>
                <a:schemeClr val="tx2"/>
              </a:solidFill>
              <a:latin typeface="Century Gothic" panose="020B0502020202020204" pitchFamily="34" charset="0"/>
            </a:endParaRPr>
          </a:p>
        </p:txBody>
      </p:sp>
      <p:sp>
        <p:nvSpPr>
          <p:cNvPr id="9" name="Content Placeholder 8"/>
          <p:cNvSpPr>
            <a:spLocks noGrp="1"/>
          </p:cNvSpPr>
          <p:nvPr>
            <p:ph sz="half" idx="1"/>
          </p:nvPr>
        </p:nvSpPr>
        <p:spPr/>
        <p:txBody>
          <a:bodyPr>
            <a:normAutofit lnSpcReduction="10000"/>
          </a:bodyPr>
          <a:lstStyle/>
          <a:p>
            <a:r>
              <a:rPr lang="en-US" dirty="0" smtClean="0">
                <a:latin typeface="Century Gothic" panose="020B0502020202020204" pitchFamily="34" charset="0"/>
              </a:rPr>
              <a:t>Background information</a:t>
            </a:r>
          </a:p>
          <a:p>
            <a:r>
              <a:rPr lang="en-US" dirty="0" smtClean="0">
                <a:latin typeface="Century Gothic" panose="020B0502020202020204" pitchFamily="34" charset="0"/>
              </a:rPr>
              <a:t>Structure of Key Club</a:t>
            </a:r>
          </a:p>
          <a:p>
            <a:r>
              <a:rPr lang="en-US" dirty="0">
                <a:latin typeface="Century Gothic" panose="020B0502020202020204" pitchFamily="34" charset="0"/>
              </a:rPr>
              <a:t>Club Operations</a:t>
            </a:r>
            <a:endParaRPr lang="en-US" dirty="0" smtClean="0">
              <a:latin typeface="Century Gothic" panose="020B0502020202020204" pitchFamily="34" charset="0"/>
            </a:endParaRPr>
          </a:p>
          <a:p>
            <a:r>
              <a:rPr lang="en-US" dirty="0" smtClean="0">
                <a:latin typeface="Century Gothic" panose="020B0502020202020204" pitchFamily="34" charset="0"/>
              </a:rPr>
              <a:t>Global </a:t>
            </a:r>
            <a:r>
              <a:rPr lang="en-US" dirty="0">
                <a:latin typeface="Century Gothic" panose="020B0502020202020204" pitchFamily="34" charset="0"/>
              </a:rPr>
              <a:t>service </a:t>
            </a:r>
            <a:endParaRPr lang="en-US" dirty="0" smtClean="0">
              <a:latin typeface="Century Gothic" panose="020B0502020202020204" pitchFamily="34" charset="0"/>
            </a:endParaRPr>
          </a:p>
          <a:p>
            <a:endParaRPr lang="en-US" dirty="0" smtClean="0"/>
          </a:p>
          <a:p>
            <a:endParaRPr lang="en-US" dirty="0" smtClean="0"/>
          </a:p>
          <a:p>
            <a:endParaRPr lang="en-US" dirty="0"/>
          </a:p>
        </p:txBody>
      </p:sp>
      <p:sp>
        <p:nvSpPr>
          <p:cNvPr id="10" name="Content Placeholder 9"/>
          <p:cNvSpPr>
            <a:spLocks noGrp="1"/>
          </p:cNvSpPr>
          <p:nvPr>
            <p:ph sz="half" idx="2"/>
          </p:nvPr>
        </p:nvSpPr>
        <p:spPr/>
        <p:txBody>
          <a:bodyPr>
            <a:normAutofit lnSpcReduction="10000"/>
          </a:bodyPr>
          <a:lstStyle/>
          <a:p>
            <a:r>
              <a:rPr lang="en-US" dirty="0">
                <a:latin typeface="Century Gothic" panose="020B0502020202020204" pitchFamily="34" charset="0"/>
              </a:rPr>
              <a:t>Faculty Advisor Responsibilities</a:t>
            </a:r>
          </a:p>
          <a:p>
            <a:r>
              <a:rPr lang="en-US" dirty="0" smtClean="0">
                <a:latin typeface="Century Gothic" panose="020B0502020202020204" pitchFamily="34" charset="0"/>
              </a:rPr>
              <a:t>TO </a:t>
            </a:r>
            <a:r>
              <a:rPr lang="en-US" dirty="0">
                <a:latin typeface="Century Gothic" panose="020B0502020202020204" pitchFamily="34" charset="0"/>
              </a:rPr>
              <a:t>DO </a:t>
            </a:r>
            <a:r>
              <a:rPr lang="en-US" dirty="0" smtClean="0">
                <a:latin typeface="Century Gothic" panose="020B0502020202020204" pitchFamily="34" charset="0"/>
              </a:rPr>
              <a:t>LIST</a:t>
            </a:r>
          </a:p>
          <a:p>
            <a:r>
              <a:rPr lang="en-US" dirty="0">
                <a:latin typeface="Century Gothic" panose="020B0502020202020204" pitchFamily="34" charset="0"/>
              </a:rPr>
              <a:t>Club Officers </a:t>
            </a:r>
            <a:r>
              <a:rPr lang="en-US" dirty="0" smtClean="0">
                <a:latin typeface="Century Gothic" panose="020B0502020202020204" pitchFamily="34" charset="0"/>
              </a:rPr>
              <a:t>Responsibilities</a:t>
            </a:r>
          </a:p>
          <a:p>
            <a:r>
              <a:rPr lang="en-US" dirty="0" smtClean="0">
                <a:latin typeface="Century Gothic" panose="020B0502020202020204" pitchFamily="34" charset="0"/>
              </a:rPr>
              <a:t>Service </a:t>
            </a:r>
            <a:r>
              <a:rPr lang="en-US" dirty="0">
                <a:latin typeface="Century Gothic" panose="020B0502020202020204" pitchFamily="34" charset="0"/>
              </a:rPr>
              <a:t>hour</a:t>
            </a:r>
            <a:endParaRPr lang="en-US" dirty="0" smtClean="0">
              <a:latin typeface="Century Gothic" panose="020B0502020202020204" pitchFamily="34" charset="0"/>
            </a:endParaRPr>
          </a:p>
          <a:p>
            <a:r>
              <a:rPr lang="en-US" dirty="0" smtClean="0">
                <a:latin typeface="Century Gothic" panose="020B0502020202020204" pitchFamily="34" charset="0"/>
              </a:rPr>
              <a:t>Resources </a:t>
            </a:r>
            <a:endParaRPr lang="en-US" dirty="0">
              <a:latin typeface="Century Gothic" panose="020B0502020202020204" pitchFamily="34" charset="0"/>
            </a:endParaRPr>
          </a:p>
        </p:txBody>
      </p:sp>
      <p:sp>
        <p:nvSpPr>
          <p:cNvPr id="3" name="Slide Number Placeholder 2"/>
          <p:cNvSpPr>
            <a:spLocks noGrp="1"/>
          </p:cNvSpPr>
          <p:nvPr>
            <p:ph type="sldNum" sz="quarter" idx="12"/>
          </p:nvPr>
        </p:nvSpPr>
        <p:spPr/>
        <p:txBody>
          <a:bodyPr/>
          <a:lstStyle/>
          <a:p>
            <a:fld id="{2DF1EDE2-1F6D-49E8-84BC-E7E47F967BBA}" type="slidenum">
              <a:rPr lang="en-US" smtClean="0"/>
              <a:pPr/>
              <a:t>2</a:t>
            </a:fld>
            <a:endParaRPr lang="en-US" dirty="0"/>
          </a:p>
        </p:txBody>
      </p:sp>
    </p:spTree>
    <p:extLst>
      <p:ext uri="{BB962C8B-B14F-4D97-AF65-F5344CB8AC3E}">
        <p14:creationId xmlns:p14="http://schemas.microsoft.com/office/powerpoint/2010/main" xmlns="" val="144830994"/>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Content Placeholder 2"/>
          <p:cNvSpPr>
            <a:spLocks noGrp="1"/>
          </p:cNvSpPr>
          <p:nvPr>
            <p:ph idx="1"/>
          </p:nvPr>
        </p:nvSpPr>
        <p:spPr>
          <a:xfrm>
            <a:off x="609600" y="1981200"/>
            <a:ext cx="7924800" cy="4373562"/>
          </a:xfrm>
        </p:spPr>
        <p:txBody>
          <a:bodyPr>
            <a:normAutofit lnSpcReduction="10000"/>
          </a:bodyPr>
          <a:lstStyle/>
          <a:p>
            <a:pPr marL="0" indent="0" eaLnBrk="1" hangingPunct="1">
              <a:buNone/>
            </a:pPr>
            <a:r>
              <a:rPr lang="en-US" dirty="0" smtClean="0">
                <a:solidFill>
                  <a:schemeClr val="tx2"/>
                </a:solidFill>
                <a:latin typeface="+mn-lt"/>
              </a:rPr>
              <a:t>Club Board Meetings</a:t>
            </a:r>
          </a:p>
          <a:p>
            <a:pPr lvl="1" eaLnBrk="1" hangingPunct="1"/>
            <a:r>
              <a:rPr lang="en-US" dirty="0" smtClean="0">
                <a:latin typeface="+mn-lt"/>
              </a:rPr>
              <a:t>President’s responsibility</a:t>
            </a:r>
          </a:p>
          <a:p>
            <a:pPr lvl="1" eaLnBrk="1" hangingPunct="1"/>
            <a:r>
              <a:rPr lang="en-US" dirty="0" smtClean="0">
                <a:latin typeface="+mn-lt"/>
              </a:rPr>
              <a:t>At least once a month</a:t>
            </a:r>
          </a:p>
          <a:p>
            <a:pPr lvl="1" eaLnBrk="1" hangingPunct="1"/>
            <a:r>
              <a:rPr lang="en-US" dirty="0" smtClean="0">
                <a:latin typeface="+mn-lt"/>
              </a:rPr>
              <a:t>Officer vs. Board meetings</a:t>
            </a:r>
          </a:p>
          <a:p>
            <a:pPr lvl="1" eaLnBrk="1" hangingPunct="1"/>
            <a:r>
              <a:rPr lang="en-US" dirty="0" smtClean="0">
                <a:latin typeface="+mn-lt"/>
              </a:rPr>
              <a:t>Purpose</a:t>
            </a:r>
          </a:p>
          <a:p>
            <a:pPr lvl="2" eaLnBrk="1" hangingPunct="1">
              <a:buFont typeface="Wingdings" pitchFamily="2" charset="2"/>
              <a:buChar char="ü"/>
            </a:pPr>
            <a:r>
              <a:rPr lang="en-US" dirty="0" smtClean="0">
                <a:latin typeface="+mn-lt"/>
              </a:rPr>
              <a:t>Project approval</a:t>
            </a:r>
          </a:p>
          <a:p>
            <a:pPr lvl="2" eaLnBrk="1" hangingPunct="1">
              <a:buFont typeface="Wingdings" pitchFamily="2" charset="2"/>
              <a:buChar char="ü"/>
            </a:pPr>
            <a:r>
              <a:rPr lang="en-US" dirty="0" smtClean="0">
                <a:latin typeface="+mn-lt"/>
              </a:rPr>
              <a:t>Long range planning</a:t>
            </a:r>
          </a:p>
          <a:p>
            <a:pPr lvl="2" eaLnBrk="1" hangingPunct="1">
              <a:buFont typeface="Wingdings" pitchFamily="2" charset="2"/>
              <a:buChar char="ü"/>
            </a:pPr>
            <a:r>
              <a:rPr lang="en-US" dirty="0" smtClean="0">
                <a:latin typeface="+mn-lt"/>
              </a:rPr>
              <a:t>Next meeting planning</a:t>
            </a:r>
          </a:p>
        </p:txBody>
      </p:sp>
    </p:spTree>
    <p:extLst>
      <p:ext uri="{BB962C8B-B14F-4D97-AF65-F5344CB8AC3E}">
        <p14:creationId xmlns:p14="http://schemas.microsoft.com/office/powerpoint/2010/main" xmlns="" val="77065592"/>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Content Placeholder 2"/>
          <p:cNvSpPr>
            <a:spLocks noGrp="1"/>
          </p:cNvSpPr>
          <p:nvPr>
            <p:ph idx="1"/>
          </p:nvPr>
        </p:nvSpPr>
        <p:spPr>
          <a:xfrm>
            <a:off x="609600" y="1905000"/>
            <a:ext cx="7924800" cy="3962400"/>
          </a:xfrm>
        </p:spPr>
        <p:txBody>
          <a:bodyPr/>
          <a:lstStyle/>
          <a:p>
            <a:pPr marL="0" indent="0" eaLnBrk="1" hangingPunct="1">
              <a:buNone/>
            </a:pPr>
            <a:r>
              <a:rPr lang="en-US" dirty="0" smtClean="0">
                <a:solidFill>
                  <a:schemeClr val="tx2"/>
                </a:solidFill>
                <a:latin typeface="+mn-lt"/>
              </a:rPr>
              <a:t>Budget and Finances</a:t>
            </a:r>
          </a:p>
          <a:p>
            <a:pPr lvl="1" eaLnBrk="1" hangingPunct="1"/>
            <a:r>
              <a:rPr lang="en-US" dirty="0" smtClean="0">
                <a:latin typeface="+mn-lt"/>
              </a:rPr>
              <a:t>Treasurer’s responsibility (primarily)</a:t>
            </a:r>
          </a:p>
          <a:p>
            <a:pPr lvl="1" eaLnBrk="1" hangingPunct="1"/>
            <a:r>
              <a:rPr lang="en-US" dirty="0" smtClean="0">
                <a:latin typeface="+mn-lt"/>
              </a:rPr>
              <a:t>Follow school rules for accountability</a:t>
            </a:r>
          </a:p>
          <a:p>
            <a:pPr lvl="1" eaLnBrk="1" hangingPunct="1"/>
            <a:r>
              <a:rPr lang="en-US" dirty="0" smtClean="0">
                <a:latin typeface="+mn-lt"/>
              </a:rPr>
              <a:t>Create a budget</a:t>
            </a:r>
          </a:p>
          <a:p>
            <a:pPr lvl="1" eaLnBrk="1" hangingPunct="1"/>
            <a:r>
              <a:rPr lang="en-US" dirty="0" smtClean="0">
                <a:latin typeface="+mn-lt"/>
              </a:rPr>
              <a:t>Request Kiwanis Support in summer</a:t>
            </a:r>
          </a:p>
          <a:p>
            <a:pPr lvl="1" eaLnBrk="1" hangingPunct="1"/>
            <a:r>
              <a:rPr lang="en-US" dirty="0" smtClean="0">
                <a:latin typeface="+mn-lt"/>
              </a:rPr>
              <a:t>Board approval of expenditures</a:t>
            </a:r>
          </a:p>
          <a:p>
            <a:pPr lvl="1" eaLnBrk="1" hangingPunct="1"/>
            <a:endParaRPr lang="en-US" dirty="0" smtClean="0">
              <a:latin typeface="+mn-lt"/>
            </a:endParaRPr>
          </a:p>
        </p:txBody>
      </p:sp>
    </p:spTree>
    <p:extLst>
      <p:ext uri="{BB962C8B-B14F-4D97-AF65-F5344CB8AC3E}">
        <p14:creationId xmlns:p14="http://schemas.microsoft.com/office/powerpoint/2010/main" xmlns="" val="3369663573"/>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2" descr="C:\Users\Richar\AppData\Local\Microsoft\Windows\Temporary Internet Files\Content.IE5\R0RC3805\MP900442981[1].jpg"/>
          <p:cNvPicPr>
            <a:picLocks noChangeAspect="1" noChangeArrowheads="1"/>
          </p:cNvPicPr>
          <p:nvPr/>
        </p:nvPicPr>
        <p:blipFill>
          <a:blip r:embed="rId3" cstate="print"/>
          <a:srcRect/>
          <a:stretch>
            <a:fillRect/>
          </a:stretch>
        </p:blipFill>
        <p:spPr bwMode="auto">
          <a:xfrm>
            <a:off x="6229350" y="4510088"/>
            <a:ext cx="2914650" cy="2347912"/>
          </a:xfrm>
          <a:prstGeom prst="rect">
            <a:avLst/>
          </a:prstGeom>
          <a:noFill/>
          <a:ln w="9525">
            <a:noFill/>
            <a:miter lim="800000"/>
            <a:headEnd/>
            <a:tailEnd/>
          </a:ln>
        </p:spPr>
      </p:pic>
      <p:sp>
        <p:nvSpPr>
          <p:cNvPr id="30724" name="Content Placeholder 2"/>
          <p:cNvSpPr>
            <a:spLocks noGrp="1"/>
          </p:cNvSpPr>
          <p:nvPr>
            <p:ph idx="1"/>
          </p:nvPr>
        </p:nvSpPr>
        <p:spPr>
          <a:xfrm>
            <a:off x="533400" y="1905000"/>
            <a:ext cx="7924800" cy="3962400"/>
          </a:xfrm>
        </p:spPr>
        <p:txBody>
          <a:bodyPr>
            <a:normAutofit/>
          </a:bodyPr>
          <a:lstStyle/>
          <a:p>
            <a:pPr marL="0" indent="0" eaLnBrk="1" hangingPunct="1">
              <a:buNone/>
            </a:pPr>
            <a:r>
              <a:rPr lang="en-US" dirty="0" smtClean="0">
                <a:solidFill>
                  <a:schemeClr val="tx2"/>
                </a:solidFill>
                <a:latin typeface="+mn-lt"/>
              </a:rPr>
              <a:t>Member selection and recruitment</a:t>
            </a:r>
          </a:p>
          <a:p>
            <a:pPr lvl="1" eaLnBrk="1" hangingPunct="1"/>
            <a:r>
              <a:rPr lang="en-US" dirty="0" smtClean="0">
                <a:latin typeface="+mn-lt"/>
              </a:rPr>
              <a:t>Board’s responsibility</a:t>
            </a:r>
          </a:p>
          <a:p>
            <a:pPr lvl="1" eaLnBrk="1" hangingPunct="1"/>
            <a:r>
              <a:rPr lang="en-US" dirty="0" smtClean="0">
                <a:latin typeface="+mn-lt"/>
              </a:rPr>
              <a:t>Minimum 20 members</a:t>
            </a:r>
          </a:p>
          <a:p>
            <a:pPr lvl="1" eaLnBrk="1" hangingPunct="1"/>
            <a:r>
              <a:rPr lang="en-US" dirty="0" smtClean="0">
                <a:latin typeface="+mn-lt"/>
              </a:rPr>
              <a:t>Membership application</a:t>
            </a:r>
          </a:p>
          <a:p>
            <a:pPr lvl="1" eaLnBrk="1" hangingPunct="1"/>
            <a:r>
              <a:rPr lang="en-US" dirty="0" smtClean="0">
                <a:latin typeface="+mn-lt"/>
              </a:rPr>
              <a:t>Membership requirements</a:t>
            </a:r>
          </a:p>
          <a:p>
            <a:pPr lvl="1" eaLnBrk="1" hangingPunct="1">
              <a:spcAft>
                <a:spcPct val="0"/>
              </a:spcAft>
            </a:pPr>
            <a:r>
              <a:rPr lang="en-US" dirty="0" smtClean="0">
                <a:latin typeface="+mn-lt"/>
              </a:rPr>
              <a:t>Plan well to provide service </a:t>
            </a:r>
          </a:p>
          <a:p>
            <a:pPr lvl="1" eaLnBrk="1" hangingPunct="1">
              <a:spcBef>
                <a:spcPct val="0"/>
              </a:spcBef>
              <a:buFont typeface="Arial" pitchFamily="34" charset="0"/>
              <a:buNone/>
            </a:pPr>
            <a:r>
              <a:rPr lang="en-US" dirty="0" smtClean="0">
                <a:latin typeface="+mn-lt"/>
              </a:rPr>
              <a:t>    opportunities for all members</a:t>
            </a:r>
          </a:p>
          <a:p>
            <a:pPr lvl="1" eaLnBrk="1" hangingPunct="1"/>
            <a:endParaRPr lang="en-US" dirty="0" smtClean="0"/>
          </a:p>
        </p:txBody>
      </p:sp>
      <p:sp>
        <p:nvSpPr>
          <p:cNvPr id="7" name="TextBox 6"/>
          <p:cNvSpPr txBox="1"/>
          <p:nvPr/>
        </p:nvSpPr>
        <p:spPr>
          <a:xfrm>
            <a:off x="6858000" y="5486400"/>
            <a:ext cx="1676400" cy="646113"/>
          </a:xfrm>
          <a:prstGeom prst="rect">
            <a:avLst/>
          </a:prstGeom>
          <a:noFill/>
        </p:spPr>
        <p:txBody>
          <a:bodyPr>
            <a:spAutoFit/>
          </a:bodyPr>
          <a:lstStyle/>
          <a:p>
            <a:pPr algn="ctr">
              <a:defRPr/>
            </a:pPr>
            <a:r>
              <a:rPr lang="en-US" dirty="0">
                <a:solidFill>
                  <a:schemeClr val="tx2">
                    <a:lumMod val="75000"/>
                  </a:schemeClr>
                </a:solidFill>
              </a:rPr>
              <a:t>KEY CLUB NEEDS YOU!</a:t>
            </a:r>
          </a:p>
        </p:txBody>
      </p:sp>
    </p:spTree>
    <p:extLst>
      <p:ext uri="{BB962C8B-B14F-4D97-AF65-F5344CB8AC3E}">
        <p14:creationId xmlns:p14="http://schemas.microsoft.com/office/powerpoint/2010/main" xmlns="" val="4155066339"/>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Content Placeholder 2"/>
          <p:cNvSpPr>
            <a:spLocks noGrp="1"/>
          </p:cNvSpPr>
          <p:nvPr>
            <p:ph idx="1"/>
          </p:nvPr>
        </p:nvSpPr>
        <p:spPr>
          <a:xfrm>
            <a:off x="533400" y="1828800"/>
            <a:ext cx="7924800" cy="4495800"/>
          </a:xfrm>
        </p:spPr>
        <p:txBody>
          <a:bodyPr>
            <a:normAutofit fontScale="92500" lnSpcReduction="20000"/>
          </a:bodyPr>
          <a:lstStyle/>
          <a:p>
            <a:pPr marL="0" indent="0" eaLnBrk="1" hangingPunct="1">
              <a:buNone/>
              <a:defRPr/>
            </a:pPr>
            <a:r>
              <a:rPr lang="en-US" dirty="0" smtClean="0">
                <a:solidFill>
                  <a:schemeClr val="tx2"/>
                </a:solidFill>
                <a:latin typeface="+mn-lt"/>
              </a:rPr>
              <a:t>Registering members/paying dues</a:t>
            </a:r>
          </a:p>
          <a:p>
            <a:pPr lvl="1" eaLnBrk="1" hangingPunct="1">
              <a:defRPr/>
            </a:pPr>
            <a:r>
              <a:rPr lang="en-US" dirty="0" smtClean="0">
                <a:latin typeface="+mn-lt"/>
              </a:rPr>
              <a:t>Treasurer’s and Secretary’s responsibility</a:t>
            </a:r>
          </a:p>
          <a:p>
            <a:pPr lvl="1" eaLnBrk="1" hangingPunct="1">
              <a:defRPr/>
            </a:pPr>
            <a:r>
              <a:rPr lang="en-US" dirty="0" smtClean="0">
                <a:latin typeface="+mn-lt"/>
              </a:rPr>
              <a:t>Clubs are required to pay dues on time</a:t>
            </a:r>
          </a:p>
          <a:p>
            <a:pPr lvl="1" eaLnBrk="1" hangingPunct="1">
              <a:defRPr/>
            </a:pPr>
            <a:r>
              <a:rPr lang="en-US" dirty="0" smtClean="0">
                <a:latin typeface="+mn-lt"/>
              </a:rPr>
              <a:t>Look for dues mailing from KCI mid-September</a:t>
            </a:r>
          </a:p>
          <a:p>
            <a:pPr lvl="1" eaLnBrk="1" hangingPunct="1">
              <a:defRPr/>
            </a:pPr>
            <a:r>
              <a:rPr lang="en-US" dirty="0" smtClean="0">
                <a:latin typeface="+mn-lt"/>
              </a:rPr>
              <a:t>Plan deadlines ahead to get Early Bird Dues award</a:t>
            </a:r>
          </a:p>
          <a:p>
            <a:pPr lvl="1" eaLnBrk="1" hangingPunct="1">
              <a:defRPr/>
            </a:pPr>
            <a:r>
              <a:rPr lang="en-US" dirty="0" smtClean="0">
                <a:latin typeface="+mn-lt"/>
              </a:rPr>
              <a:t>Dues process</a:t>
            </a:r>
          </a:p>
          <a:p>
            <a:pPr lvl="1" eaLnBrk="1" hangingPunct="1">
              <a:defRPr/>
            </a:pPr>
            <a:endParaRPr lang="en-US" dirty="0" smtClean="0">
              <a:latin typeface="+mn-lt"/>
            </a:endParaRPr>
          </a:p>
          <a:p>
            <a:pPr eaLnBrk="1" hangingPunct="1">
              <a:defRPr/>
            </a:pPr>
            <a:r>
              <a:rPr lang="en-US" dirty="0" smtClean="0">
                <a:latin typeface="+mn-lt"/>
              </a:rPr>
              <a:t>Reasons to Pay Dues link</a:t>
            </a:r>
          </a:p>
        </p:txBody>
      </p:sp>
    </p:spTree>
    <p:extLst>
      <p:ext uri="{BB962C8B-B14F-4D97-AF65-F5344CB8AC3E}">
        <p14:creationId xmlns:p14="http://schemas.microsoft.com/office/powerpoint/2010/main" xmlns="" val="1212974457"/>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2DF1EDE2-1F6D-49E8-84BC-E7E47F967BBA}" type="slidenum">
              <a:rPr lang="en-US" smtClean="0"/>
              <a:pPr/>
              <a:t>24</a:t>
            </a:fld>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445" t="12040" r="14444" b="9699"/>
          <a:stretch/>
        </p:blipFill>
        <p:spPr bwMode="auto">
          <a:xfrm>
            <a:off x="304800" y="1524000"/>
            <a:ext cx="8382000" cy="48480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56062674"/>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Content Placeholder 2"/>
          <p:cNvSpPr>
            <a:spLocks noGrp="1"/>
          </p:cNvSpPr>
          <p:nvPr>
            <p:ph idx="1"/>
          </p:nvPr>
        </p:nvSpPr>
        <p:spPr>
          <a:xfrm>
            <a:off x="609600" y="1905000"/>
            <a:ext cx="7924800" cy="4495800"/>
          </a:xfrm>
        </p:spPr>
        <p:txBody>
          <a:bodyPr>
            <a:normAutofit/>
          </a:bodyPr>
          <a:lstStyle/>
          <a:p>
            <a:pPr marL="0" indent="0" eaLnBrk="1" hangingPunct="1">
              <a:buNone/>
              <a:defRPr/>
            </a:pPr>
            <a:r>
              <a:rPr lang="en-US" dirty="0" smtClean="0">
                <a:solidFill>
                  <a:schemeClr val="tx2"/>
                </a:solidFill>
                <a:latin typeface="+mn-lt"/>
              </a:rPr>
              <a:t>Pride Reports (Monthly Reports)</a:t>
            </a:r>
          </a:p>
          <a:p>
            <a:pPr lvl="1" eaLnBrk="1" hangingPunct="1">
              <a:defRPr/>
            </a:pPr>
            <a:r>
              <a:rPr lang="en-US" dirty="0" smtClean="0">
                <a:latin typeface="+mn-lt"/>
              </a:rPr>
              <a:t>Secretary’s responsibility</a:t>
            </a:r>
          </a:p>
          <a:p>
            <a:pPr lvl="1" eaLnBrk="1" hangingPunct="1">
              <a:defRPr/>
            </a:pPr>
            <a:r>
              <a:rPr lang="en-US" dirty="0" smtClean="0">
                <a:latin typeface="+mn-lt"/>
              </a:rPr>
              <a:t>Report on club meetings</a:t>
            </a:r>
          </a:p>
          <a:p>
            <a:pPr lvl="1" eaLnBrk="1" hangingPunct="1">
              <a:defRPr/>
            </a:pPr>
            <a:r>
              <a:rPr lang="en-US" dirty="0" smtClean="0">
                <a:latin typeface="+mn-lt"/>
              </a:rPr>
              <a:t>Report on club activities</a:t>
            </a:r>
          </a:p>
          <a:p>
            <a:pPr lvl="1" eaLnBrk="1" hangingPunct="1">
              <a:defRPr/>
            </a:pPr>
            <a:r>
              <a:rPr lang="en-US" dirty="0" smtClean="0">
                <a:latin typeface="+mn-lt"/>
              </a:rPr>
              <a:t>Filed online at Florida Key Club website</a:t>
            </a:r>
          </a:p>
          <a:p>
            <a:pPr lvl="1" eaLnBrk="1" hangingPunct="1">
              <a:defRPr/>
            </a:pPr>
            <a:r>
              <a:rPr lang="en-US" dirty="0" smtClean="0">
                <a:latin typeface="+mn-lt"/>
                <a:hlinkClick r:id="rId3"/>
              </a:rPr>
              <a:t>www.FloridaKeyClub.org</a:t>
            </a:r>
            <a:r>
              <a:rPr lang="en-US" dirty="0" smtClean="0">
                <a:latin typeface="+mn-lt"/>
              </a:rPr>
              <a:t>  </a:t>
            </a:r>
          </a:p>
        </p:txBody>
      </p:sp>
    </p:spTree>
    <p:extLst>
      <p:ext uri="{BB962C8B-B14F-4D97-AF65-F5344CB8AC3E}">
        <p14:creationId xmlns:p14="http://schemas.microsoft.com/office/powerpoint/2010/main" xmlns="" val="1682535984"/>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Content Placeholder 2"/>
          <p:cNvSpPr>
            <a:spLocks noGrp="1"/>
          </p:cNvSpPr>
          <p:nvPr>
            <p:ph idx="1"/>
          </p:nvPr>
        </p:nvSpPr>
        <p:spPr>
          <a:xfrm>
            <a:off x="685800" y="1905000"/>
            <a:ext cx="7924800" cy="4495800"/>
          </a:xfrm>
        </p:spPr>
        <p:txBody>
          <a:bodyPr>
            <a:normAutofit/>
          </a:bodyPr>
          <a:lstStyle/>
          <a:p>
            <a:pPr marL="0" indent="0" eaLnBrk="1" hangingPunct="1">
              <a:buNone/>
            </a:pPr>
            <a:r>
              <a:rPr lang="en-US" dirty="0" smtClean="0">
                <a:solidFill>
                  <a:schemeClr val="tx2"/>
                </a:solidFill>
                <a:latin typeface="+mn-lt"/>
              </a:rPr>
              <a:t>Officer Information Forms (OIF)</a:t>
            </a:r>
          </a:p>
          <a:p>
            <a:pPr lvl="1" eaLnBrk="1" hangingPunct="1"/>
            <a:r>
              <a:rPr lang="en-US" dirty="0" smtClean="0">
                <a:latin typeface="+mn-lt"/>
              </a:rPr>
              <a:t>Secretary’s responsibility</a:t>
            </a:r>
          </a:p>
          <a:p>
            <a:pPr lvl="1" eaLnBrk="1" hangingPunct="1"/>
            <a:r>
              <a:rPr lang="en-US" dirty="0" smtClean="0">
                <a:latin typeface="+mn-lt"/>
              </a:rPr>
              <a:t>District does not receive contact information from International</a:t>
            </a:r>
          </a:p>
          <a:p>
            <a:pPr lvl="1" eaLnBrk="1" hangingPunct="1"/>
            <a:r>
              <a:rPr lang="en-US" dirty="0" smtClean="0">
                <a:latin typeface="+mn-lt"/>
              </a:rPr>
              <a:t>Our central database</a:t>
            </a:r>
          </a:p>
          <a:p>
            <a:pPr lvl="1" eaLnBrk="1" hangingPunct="1"/>
            <a:r>
              <a:rPr lang="en-US" dirty="0" smtClean="0">
                <a:latin typeface="+mn-lt"/>
              </a:rPr>
              <a:t>Filed online at Florida Key Club website</a:t>
            </a:r>
          </a:p>
          <a:p>
            <a:pPr lvl="1" eaLnBrk="1" hangingPunct="1"/>
            <a:r>
              <a:rPr lang="en-US" dirty="0" smtClean="0">
                <a:latin typeface="+mn-lt"/>
                <a:hlinkClick r:id="rId3"/>
              </a:rPr>
              <a:t>www.FloridaKeyClub.org</a:t>
            </a:r>
            <a:r>
              <a:rPr lang="en-US" dirty="0" smtClean="0">
                <a:latin typeface="+mn-lt"/>
              </a:rPr>
              <a:t> </a:t>
            </a:r>
          </a:p>
        </p:txBody>
      </p:sp>
    </p:spTree>
    <p:extLst>
      <p:ext uri="{BB962C8B-B14F-4D97-AF65-F5344CB8AC3E}">
        <p14:creationId xmlns:p14="http://schemas.microsoft.com/office/powerpoint/2010/main" xmlns="" val="1779982685"/>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2DF1EDE2-1F6D-49E8-84BC-E7E47F967BBA}" type="slidenum">
              <a:rPr lang="en-US" smtClean="0"/>
              <a:pPr/>
              <a:t>27</a:t>
            </a:fld>
            <a:endParaRPr lang="en-US" dirty="0"/>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2040" b="7405"/>
          <a:stretch/>
        </p:blipFill>
        <p:spPr bwMode="auto">
          <a:xfrm>
            <a:off x="76200" y="1470338"/>
            <a:ext cx="6930018" cy="29751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2303" r="16389" b="6570"/>
          <a:stretch/>
        </p:blipFill>
        <p:spPr bwMode="auto">
          <a:xfrm>
            <a:off x="3704605" y="2098813"/>
            <a:ext cx="5439395" cy="28127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2016" r="12111"/>
          <a:stretch/>
        </p:blipFill>
        <p:spPr bwMode="auto">
          <a:xfrm>
            <a:off x="496714" y="3505200"/>
            <a:ext cx="5936589" cy="31672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Oval 5"/>
          <p:cNvSpPr/>
          <p:nvPr/>
        </p:nvSpPr>
        <p:spPr>
          <a:xfrm>
            <a:off x="2057400" y="1905000"/>
            <a:ext cx="533400" cy="3048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20029641">
            <a:off x="2209800" y="4724400"/>
            <a:ext cx="457200" cy="187187"/>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84999740"/>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Content Placeholder 2"/>
          <p:cNvSpPr>
            <a:spLocks noGrp="1"/>
          </p:cNvSpPr>
          <p:nvPr>
            <p:ph idx="1"/>
          </p:nvPr>
        </p:nvSpPr>
        <p:spPr>
          <a:xfrm>
            <a:off x="533400" y="1905000"/>
            <a:ext cx="8153400" cy="4495800"/>
          </a:xfrm>
        </p:spPr>
        <p:txBody>
          <a:bodyPr>
            <a:normAutofit fontScale="92500" lnSpcReduction="10000"/>
          </a:bodyPr>
          <a:lstStyle/>
          <a:p>
            <a:pPr marL="0" indent="0" eaLnBrk="1" hangingPunct="1">
              <a:buNone/>
            </a:pPr>
            <a:r>
              <a:rPr lang="en-US" dirty="0" smtClean="0">
                <a:solidFill>
                  <a:schemeClr val="tx2"/>
                </a:solidFill>
                <a:latin typeface="+mn-lt"/>
              </a:rPr>
              <a:t>Projects and Social Activities</a:t>
            </a:r>
          </a:p>
          <a:p>
            <a:pPr lvl="1" eaLnBrk="1" hangingPunct="1"/>
            <a:r>
              <a:rPr lang="en-US" dirty="0" smtClean="0">
                <a:latin typeface="+mn-lt"/>
              </a:rPr>
              <a:t>Board’s responsibility (including committees)</a:t>
            </a:r>
          </a:p>
          <a:p>
            <a:pPr lvl="1" eaLnBrk="1" hangingPunct="1"/>
            <a:r>
              <a:rPr lang="en-US" dirty="0" smtClean="0">
                <a:latin typeface="+mn-lt"/>
              </a:rPr>
              <a:t>Approval at board meetings</a:t>
            </a:r>
          </a:p>
          <a:p>
            <a:pPr lvl="1" eaLnBrk="1" hangingPunct="1"/>
            <a:r>
              <a:rPr lang="en-US" dirty="0" smtClean="0">
                <a:latin typeface="+mn-lt"/>
              </a:rPr>
              <a:t>Planned in committees</a:t>
            </a:r>
          </a:p>
          <a:p>
            <a:pPr lvl="1" eaLnBrk="1" hangingPunct="1"/>
            <a:r>
              <a:rPr lang="en-US" dirty="0" smtClean="0">
                <a:latin typeface="+mn-lt"/>
              </a:rPr>
              <a:t>Think about</a:t>
            </a:r>
          </a:p>
          <a:p>
            <a:pPr lvl="2" eaLnBrk="1" hangingPunct="1">
              <a:buFont typeface="Wingdings" pitchFamily="2" charset="2"/>
              <a:buChar char="ü"/>
            </a:pPr>
            <a:r>
              <a:rPr lang="en-US" dirty="0" smtClean="0">
                <a:latin typeface="+mn-lt"/>
              </a:rPr>
              <a:t>Funding needed</a:t>
            </a:r>
          </a:p>
          <a:p>
            <a:pPr lvl="2" eaLnBrk="1" hangingPunct="1">
              <a:buFont typeface="Wingdings" pitchFamily="2" charset="2"/>
              <a:buChar char="ü"/>
            </a:pPr>
            <a:r>
              <a:rPr lang="en-US" dirty="0" smtClean="0">
                <a:latin typeface="+mn-lt"/>
              </a:rPr>
              <a:t>Member interest/involvement</a:t>
            </a:r>
          </a:p>
          <a:p>
            <a:pPr lvl="2" eaLnBrk="1" hangingPunct="1">
              <a:buFont typeface="Wingdings" pitchFamily="2" charset="2"/>
              <a:buChar char="ü"/>
            </a:pPr>
            <a:r>
              <a:rPr lang="en-US" dirty="0" smtClean="0">
                <a:latin typeface="+mn-lt"/>
              </a:rPr>
              <a:t>School and community </a:t>
            </a:r>
          </a:p>
          <a:p>
            <a:pPr lvl="2" eaLnBrk="1" hangingPunct="1">
              <a:buFont typeface="Wingdings" pitchFamily="2" charset="2"/>
              <a:buChar char="ü"/>
            </a:pPr>
            <a:r>
              <a:rPr lang="en-US" dirty="0" smtClean="0">
                <a:latin typeface="+mn-lt"/>
              </a:rPr>
              <a:t>Meaningful/impactful service</a:t>
            </a:r>
          </a:p>
        </p:txBody>
      </p:sp>
    </p:spTree>
    <p:extLst>
      <p:ext uri="{BB962C8B-B14F-4D97-AF65-F5344CB8AC3E}">
        <p14:creationId xmlns:p14="http://schemas.microsoft.com/office/powerpoint/2010/main" xmlns="" val="1264245718"/>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Content Placeholder 2"/>
          <p:cNvSpPr>
            <a:spLocks noGrp="1"/>
          </p:cNvSpPr>
          <p:nvPr>
            <p:ph idx="1"/>
          </p:nvPr>
        </p:nvSpPr>
        <p:spPr>
          <a:xfrm>
            <a:off x="609600" y="1905000"/>
            <a:ext cx="8229600" cy="4495800"/>
          </a:xfrm>
        </p:spPr>
        <p:txBody>
          <a:bodyPr>
            <a:normAutofit fontScale="92500" lnSpcReduction="10000"/>
          </a:bodyPr>
          <a:lstStyle/>
          <a:p>
            <a:pPr marL="0" indent="0" eaLnBrk="1" hangingPunct="1">
              <a:buNone/>
            </a:pPr>
            <a:r>
              <a:rPr lang="en-US" dirty="0" smtClean="0">
                <a:solidFill>
                  <a:schemeClr val="tx2"/>
                </a:solidFill>
                <a:latin typeface="+mn-lt"/>
              </a:rPr>
              <a:t>Methods of Communication</a:t>
            </a:r>
          </a:p>
          <a:p>
            <a:pPr lvl="1" eaLnBrk="1" hangingPunct="1"/>
            <a:r>
              <a:rPr lang="en-US" dirty="0" smtClean="0">
                <a:latin typeface="+mn-lt"/>
              </a:rPr>
              <a:t>Board responsible to keep members informed</a:t>
            </a:r>
          </a:p>
          <a:p>
            <a:pPr lvl="1" eaLnBrk="1" hangingPunct="1"/>
            <a:r>
              <a:rPr lang="en-US" dirty="0" smtClean="0">
                <a:latin typeface="+mn-lt"/>
              </a:rPr>
              <a:t>Types</a:t>
            </a:r>
          </a:p>
          <a:p>
            <a:pPr lvl="2" eaLnBrk="1" hangingPunct="1">
              <a:buFont typeface="Wingdings" pitchFamily="2" charset="2"/>
              <a:buChar char="ü"/>
            </a:pPr>
            <a:r>
              <a:rPr lang="en-US" dirty="0" smtClean="0">
                <a:latin typeface="+mn-lt"/>
              </a:rPr>
              <a:t>Agendas at meetings</a:t>
            </a:r>
          </a:p>
          <a:p>
            <a:pPr lvl="2" eaLnBrk="1" hangingPunct="1">
              <a:buFont typeface="Wingdings" pitchFamily="2" charset="2"/>
              <a:buChar char="ü"/>
            </a:pPr>
            <a:r>
              <a:rPr lang="en-US" dirty="0" smtClean="0">
                <a:latin typeface="+mn-lt"/>
              </a:rPr>
              <a:t>Email/</a:t>
            </a:r>
            <a:r>
              <a:rPr lang="en-US" dirty="0" err="1" smtClean="0">
                <a:latin typeface="+mn-lt"/>
              </a:rPr>
              <a:t>FaceBook</a:t>
            </a:r>
            <a:endParaRPr lang="en-US" dirty="0" smtClean="0">
              <a:latin typeface="+mn-lt"/>
            </a:endParaRPr>
          </a:p>
          <a:p>
            <a:pPr lvl="2" eaLnBrk="1" hangingPunct="1">
              <a:buFont typeface="Wingdings" pitchFamily="2" charset="2"/>
              <a:buChar char="ü"/>
            </a:pPr>
            <a:r>
              <a:rPr lang="en-US" dirty="0" smtClean="0">
                <a:latin typeface="+mn-lt"/>
              </a:rPr>
              <a:t>Notes through school</a:t>
            </a:r>
          </a:p>
          <a:p>
            <a:pPr lvl="2" eaLnBrk="1" hangingPunct="1">
              <a:buFont typeface="Wingdings" pitchFamily="2" charset="2"/>
              <a:buChar char="ü"/>
            </a:pPr>
            <a:r>
              <a:rPr lang="en-US" dirty="0" smtClean="0">
                <a:latin typeface="+mn-lt"/>
              </a:rPr>
              <a:t>Newsletters</a:t>
            </a:r>
          </a:p>
          <a:p>
            <a:pPr lvl="2" eaLnBrk="1" hangingPunct="1">
              <a:buFont typeface="Wingdings" pitchFamily="2" charset="2"/>
              <a:buChar char="ü"/>
            </a:pPr>
            <a:r>
              <a:rPr lang="en-US" dirty="0" smtClean="0">
                <a:latin typeface="+mn-lt"/>
              </a:rPr>
              <a:t>Phone calls or phone tree</a:t>
            </a:r>
          </a:p>
          <a:p>
            <a:pPr lvl="2" eaLnBrk="1" hangingPunct="1">
              <a:buFont typeface="Wingdings" pitchFamily="2" charset="2"/>
              <a:buChar char="ü"/>
            </a:pPr>
            <a:r>
              <a:rPr lang="en-US" dirty="0" smtClean="0">
                <a:latin typeface="+mn-lt"/>
              </a:rPr>
              <a:t>Buddy system</a:t>
            </a:r>
          </a:p>
        </p:txBody>
      </p:sp>
    </p:spTree>
    <p:extLst>
      <p:ext uri="{BB962C8B-B14F-4D97-AF65-F5344CB8AC3E}">
        <p14:creationId xmlns:p14="http://schemas.microsoft.com/office/powerpoint/2010/main" xmlns="" val="1092758541"/>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b="1" dirty="0" smtClean="0">
                <a:solidFill>
                  <a:schemeClr val="accent6">
                    <a:lumMod val="75000"/>
                  </a:schemeClr>
                </a:solidFill>
                <a:latin typeface="Century Gothic" panose="020B0502020202020204" pitchFamily="34" charset="0"/>
              </a:rPr>
              <a:t>Background information</a:t>
            </a:r>
            <a:endParaRPr lang="en-US" b="1" dirty="0">
              <a:solidFill>
                <a:schemeClr val="accent6">
                  <a:lumMod val="75000"/>
                </a:schemeClr>
              </a:solidFill>
              <a:latin typeface="Century Gothic" panose="020B0502020202020204" pitchFamily="34" charset="0"/>
            </a:endParaRPr>
          </a:p>
        </p:txBody>
      </p:sp>
      <p:sp>
        <p:nvSpPr>
          <p:cNvPr id="5" name="Slide Number Placeholder 4"/>
          <p:cNvSpPr>
            <a:spLocks noGrp="1"/>
          </p:cNvSpPr>
          <p:nvPr>
            <p:ph type="sldNum" sz="quarter" idx="4294967295"/>
          </p:nvPr>
        </p:nvSpPr>
        <p:spPr>
          <a:xfrm>
            <a:off x="7010400" y="6356350"/>
            <a:ext cx="2133600" cy="365125"/>
          </a:xfrm>
        </p:spPr>
        <p:txBody>
          <a:bodyPr/>
          <a:lstStyle/>
          <a:p>
            <a:fld id="{2DF1EDE2-1F6D-49E8-84BC-E7E47F967BBA}" type="slidenum">
              <a:rPr lang="en-US" smtClean="0"/>
              <a:pPr/>
              <a:t>3</a:t>
            </a:fld>
            <a:endParaRPr lang="en-US" dirty="0"/>
          </a:p>
        </p:txBody>
      </p:sp>
    </p:spTree>
    <p:extLst>
      <p:ext uri="{BB962C8B-B14F-4D97-AF65-F5344CB8AC3E}">
        <p14:creationId xmlns:p14="http://schemas.microsoft.com/office/powerpoint/2010/main" xmlns="" val="4232827893"/>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normAutofit/>
          </a:bodyPr>
          <a:lstStyle/>
          <a:p>
            <a:r>
              <a:rPr lang="en-US" altLang="en-US" b="1" dirty="0" smtClean="0">
                <a:solidFill>
                  <a:schemeClr val="accent6">
                    <a:lumMod val="75000"/>
                  </a:schemeClr>
                </a:solidFill>
                <a:latin typeface="Century Gothic" panose="020B0502020202020204" pitchFamily="34" charset="0"/>
              </a:rPr>
              <a:t>Global Service  </a:t>
            </a:r>
            <a:endParaRPr lang="en-US" altLang="en-US" dirty="0" smtClean="0">
              <a:latin typeface="Century Gothic" panose="020B0502020202020204" pitchFamily="34" charset="0"/>
            </a:endParaRPr>
          </a:p>
        </p:txBody>
      </p:sp>
    </p:spTree>
    <p:extLst>
      <p:ext uri="{BB962C8B-B14F-4D97-AF65-F5344CB8AC3E}">
        <p14:creationId xmlns:p14="http://schemas.microsoft.com/office/powerpoint/2010/main" xmlns="" val="3014115990"/>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0" y="1143000"/>
            <a:ext cx="9144000" cy="1905000"/>
          </a:xfrm>
          <a:prstGeom prst="rect">
            <a:avLst/>
          </a:prstGeom>
          <a:noFill/>
          <a:ln w="9525">
            <a:noFill/>
            <a:miter lim="800000"/>
            <a:headEnd/>
            <a:tailEnd/>
          </a:ln>
        </p:spPr>
        <p:txBody>
          <a:bodyPr anchor="ctr"/>
          <a:lstStyle/>
          <a:p>
            <a:pPr marL="465138" indent="42863">
              <a:defRPr/>
            </a:pPr>
            <a:r>
              <a:rPr lang="en-US" sz="4000" kern="0" dirty="0" smtClean="0">
                <a:solidFill>
                  <a:schemeClr val="tx2"/>
                </a:solidFill>
                <a:latin typeface="Century Gothic" pitchFamily="34" charset="0"/>
                <a:ea typeface="+mj-ea"/>
                <a:cs typeface="+mj-cs"/>
              </a:rPr>
              <a:t>What </a:t>
            </a:r>
            <a:r>
              <a:rPr lang="en-US" sz="4000" kern="0" dirty="0">
                <a:solidFill>
                  <a:schemeClr val="tx2"/>
                </a:solidFill>
                <a:latin typeface="Century Gothic" pitchFamily="34" charset="0"/>
                <a:ea typeface="+mj-ea"/>
                <a:cs typeface="+mj-cs"/>
              </a:rPr>
              <a:t>is the Key Club </a:t>
            </a:r>
            <a:br>
              <a:rPr lang="en-US" sz="4000" kern="0" dirty="0">
                <a:solidFill>
                  <a:schemeClr val="tx2"/>
                </a:solidFill>
                <a:latin typeface="Century Gothic" pitchFamily="34" charset="0"/>
                <a:ea typeface="+mj-ea"/>
                <a:cs typeface="+mj-cs"/>
              </a:rPr>
            </a:br>
            <a:r>
              <a:rPr lang="en-US" sz="4000" kern="0" dirty="0">
                <a:solidFill>
                  <a:schemeClr val="tx2"/>
                </a:solidFill>
                <a:latin typeface="Century Gothic" pitchFamily="34" charset="0"/>
                <a:ea typeface="+mj-ea"/>
                <a:cs typeface="+mj-cs"/>
              </a:rPr>
              <a:t>       Major </a:t>
            </a:r>
            <a:r>
              <a:rPr lang="en-US" sz="4000" kern="0" dirty="0" smtClean="0">
                <a:solidFill>
                  <a:schemeClr val="tx2"/>
                </a:solidFill>
                <a:latin typeface="Century Gothic" pitchFamily="34" charset="0"/>
                <a:ea typeface="+mj-ea"/>
                <a:cs typeface="+mj-cs"/>
              </a:rPr>
              <a:t>Emphasis? </a:t>
            </a:r>
            <a:endParaRPr lang="en-US" sz="4000" kern="0" dirty="0">
              <a:solidFill>
                <a:schemeClr val="tx2"/>
              </a:solidFill>
              <a:latin typeface="Century Gothic" pitchFamily="34" charset="0"/>
              <a:ea typeface="+mj-ea"/>
              <a:cs typeface="+mj-cs"/>
            </a:endParaRPr>
          </a:p>
        </p:txBody>
      </p:sp>
      <p:sp>
        <p:nvSpPr>
          <p:cNvPr id="18435" name="Rectangle 4"/>
          <p:cNvSpPr>
            <a:spLocks noChangeArrowheads="1"/>
          </p:cNvSpPr>
          <p:nvPr/>
        </p:nvSpPr>
        <p:spPr bwMode="auto">
          <a:xfrm>
            <a:off x="533400" y="3124200"/>
            <a:ext cx="79248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7305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20000"/>
              </a:spcBef>
              <a:buClr>
                <a:srgbClr val="9EAB27"/>
              </a:buClr>
              <a:buSzPct val="80000"/>
              <a:buFont typeface="Wingdings" pitchFamily="2" charset="2"/>
              <a:buNone/>
            </a:pPr>
            <a:r>
              <a:rPr lang="en-US" altLang="en-US" sz="3200" dirty="0">
                <a:solidFill>
                  <a:srgbClr val="000000"/>
                </a:solidFill>
                <a:latin typeface="Century Gothic" pitchFamily="34" charset="0"/>
                <a:ea typeface="Arial Unicode MS" pitchFamily="34" charset="-128"/>
                <a:cs typeface="Arial Unicode MS" pitchFamily="34" charset="-128"/>
              </a:rPr>
              <a:t>A service program to bring together all Key Club members to focus energies on making an international impact benefiting children. </a:t>
            </a:r>
            <a:endParaRPr lang="en-US" altLang="en-US" sz="3200" dirty="0">
              <a:solidFill>
                <a:srgbClr val="000000"/>
              </a:solidFill>
              <a:latin typeface="Century Gothic" pitchFamily="34" charset="0"/>
            </a:endParaRPr>
          </a:p>
        </p:txBody>
      </p:sp>
    </p:spTree>
    <p:extLst>
      <p:ext uri="{BB962C8B-B14F-4D97-AF65-F5344CB8AC3E}">
        <p14:creationId xmlns:p14="http://schemas.microsoft.com/office/powerpoint/2010/main" xmlns="" val="3290701230"/>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371600"/>
            <a:ext cx="7772400" cy="1143000"/>
          </a:xfrm>
        </p:spPr>
        <p:txBody>
          <a:bodyPr>
            <a:normAutofit/>
          </a:bodyPr>
          <a:lstStyle/>
          <a:p>
            <a:pPr marL="465138" algn="l" eaLnBrk="1" hangingPunct="1"/>
            <a:r>
              <a:rPr lang="en-US" altLang="en-US" sz="4000" dirty="0" smtClean="0">
                <a:solidFill>
                  <a:schemeClr val="tx2"/>
                </a:solidFill>
                <a:latin typeface="Century Gothic" panose="020B0502020202020204" pitchFamily="34" charset="0"/>
              </a:rPr>
              <a:t>Key Club service partners </a:t>
            </a:r>
          </a:p>
        </p:txBody>
      </p:sp>
      <p:sp>
        <p:nvSpPr>
          <p:cNvPr id="20483" name="Rectangle 3"/>
          <p:cNvSpPr>
            <a:spLocks noGrp="1" noChangeArrowheads="1"/>
          </p:cNvSpPr>
          <p:nvPr>
            <p:ph type="body" idx="1"/>
          </p:nvPr>
        </p:nvSpPr>
        <p:spPr>
          <a:xfrm>
            <a:off x="685800" y="2667000"/>
            <a:ext cx="7772400" cy="3200400"/>
          </a:xfrm>
        </p:spPr>
        <p:txBody>
          <a:bodyPr/>
          <a:lstStyle/>
          <a:p>
            <a:pPr eaLnBrk="1" hangingPunct="1">
              <a:spcBef>
                <a:spcPts val="1800"/>
              </a:spcBef>
            </a:pPr>
            <a:r>
              <a:rPr lang="en-US" altLang="en-US" dirty="0" smtClean="0">
                <a:latin typeface="Century Gothic" panose="020B0502020202020204" pitchFamily="34" charset="0"/>
              </a:rPr>
              <a:t>The Eliminate Project: UNICEF </a:t>
            </a:r>
          </a:p>
          <a:p>
            <a:pPr eaLnBrk="1" hangingPunct="1">
              <a:spcBef>
                <a:spcPts val="1800"/>
              </a:spcBef>
            </a:pPr>
            <a:r>
              <a:rPr lang="en-US" altLang="en-US" dirty="0" smtClean="0">
                <a:latin typeface="Century Gothic" panose="020B0502020202020204" pitchFamily="34" charset="0"/>
              </a:rPr>
              <a:t>March of Dimes</a:t>
            </a:r>
          </a:p>
          <a:p>
            <a:pPr eaLnBrk="1" hangingPunct="1">
              <a:spcBef>
                <a:spcPts val="1800"/>
              </a:spcBef>
            </a:pPr>
            <a:r>
              <a:rPr lang="en-US" altLang="en-US" dirty="0" smtClean="0">
                <a:latin typeface="Century Gothic" panose="020B0502020202020204" pitchFamily="34" charset="0"/>
              </a:rPr>
              <a:t>Children’s Miracle Network</a:t>
            </a:r>
          </a:p>
        </p:txBody>
      </p:sp>
    </p:spTree>
    <p:extLst>
      <p:ext uri="{BB962C8B-B14F-4D97-AF65-F5344CB8AC3E}">
        <p14:creationId xmlns:p14="http://schemas.microsoft.com/office/powerpoint/2010/main" xmlns="" val="1350707168"/>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anim calcmode="lin" valueType="num">
                                      <p:cBhvr>
                                        <p:cTn id="8"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Effect transition="in" filter="fade">
                                      <p:cBhvr>
                                        <p:cTn id="14" dur="1000"/>
                                        <p:tgtEl>
                                          <p:spTgt spid="20483">
                                            <p:txEl>
                                              <p:pRg st="1" end="1"/>
                                            </p:txEl>
                                          </p:spTgt>
                                        </p:tgtEl>
                                      </p:cBhvr>
                                    </p:animEffect>
                                    <p:anim calcmode="lin" valueType="num">
                                      <p:cBhvr>
                                        <p:cTn id="15"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4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Effect transition="in" filter="fade">
                                      <p:cBhvr>
                                        <p:cTn id="21" dur="1000"/>
                                        <p:tgtEl>
                                          <p:spTgt spid="20483">
                                            <p:txEl>
                                              <p:pRg st="2" end="2"/>
                                            </p:txEl>
                                          </p:spTgt>
                                        </p:tgtEl>
                                      </p:cBhvr>
                                    </p:animEffect>
                                    <p:anim calcmode="lin" valueType="num">
                                      <p:cBhvr>
                                        <p:cTn id="22" dur="10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48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0600"/>
            <a:ext cx="8458200" cy="1752600"/>
          </a:xfrm>
        </p:spPr>
        <p:txBody>
          <a:bodyPr>
            <a:normAutofit/>
          </a:bodyPr>
          <a:lstStyle/>
          <a:p>
            <a:pPr marL="465138" algn="l" eaLnBrk="1" hangingPunct="1"/>
            <a:r>
              <a:rPr lang="en-US" altLang="en-US" sz="4000" dirty="0" smtClean="0">
                <a:solidFill>
                  <a:schemeClr val="tx2"/>
                </a:solidFill>
                <a:latin typeface="Century Gothic" panose="020B0502020202020204" pitchFamily="34" charset="0"/>
              </a:rPr>
              <a:t>The Eliminate Project: UNICEF</a:t>
            </a:r>
            <a:endParaRPr lang="en-US" altLang="en-US" sz="4000" i="1" dirty="0" smtClean="0">
              <a:solidFill>
                <a:schemeClr val="tx2"/>
              </a:solidFill>
              <a:latin typeface="Century Gothic" panose="020B0502020202020204" pitchFamily="34" charset="0"/>
              <a:cs typeface="Arial" charset="0"/>
            </a:endParaRPr>
          </a:p>
        </p:txBody>
      </p:sp>
      <p:sp>
        <p:nvSpPr>
          <p:cNvPr id="21507" name="Rectangle 6"/>
          <p:cNvSpPr>
            <a:spLocks noChangeArrowheads="1"/>
          </p:cNvSpPr>
          <p:nvPr/>
        </p:nvSpPr>
        <p:spPr bwMode="auto">
          <a:xfrm>
            <a:off x="3124200" y="6019800"/>
            <a:ext cx="5638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spcBef>
                <a:spcPct val="20000"/>
              </a:spcBef>
              <a:spcAft>
                <a:spcPct val="25000"/>
              </a:spcAft>
              <a:buClr>
                <a:srgbClr val="24B5F6"/>
              </a:buClr>
              <a:buSzPct val="80000"/>
              <a:buFont typeface="Wingdings" pitchFamily="2" charset="2"/>
              <a:buNone/>
            </a:pPr>
            <a:r>
              <a:rPr lang="en-US" altLang="en-US" sz="2800" dirty="0">
                <a:solidFill>
                  <a:schemeClr val="accent1">
                    <a:lumMod val="75000"/>
                  </a:schemeClr>
                </a:solidFill>
                <a:latin typeface="Century Gothic" pitchFamily="34" charset="0"/>
              </a:rPr>
              <a:t>www.unicefusa.org/keyclub</a:t>
            </a:r>
          </a:p>
        </p:txBody>
      </p:sp>
      <p:sp>
        <p:nvSpPr>
          <p:cNvPr id="334855" name="Rectangle 7"/>
          <p:cNvSpPr>
            <a:spLocks noChangeArrowheads="1"/>
          </p:cNvSpPr>
          <p:nvPr/>
        </p:nvSpPr>
        <p:spPr bwMode="auto">
          <a:xfrm>
            <a:off x="381000" y="2209800"/>
            <a:ext cx="8305800" cy="3886200"/>
          </a:xfrm>
          <a:prstGeom prst="rect">
            <a:avLst/>
          </a:prstGeom>
          <a:noFill/>
          <a:ln w="9525">
            <a:noFill/>
            <a:miter lim="800000"/>
            <a:headEnd/>
            <a:tailEnd/>
          </a:ln>
        </p:spPr>
        <p:txBody>
          <a:bodyPr/>
          <a:lstStyle/>
          <a:p>
            <a:pPr marL="465138" indent="-465138">
              <a:spcBef>
                <a:spcPct val="20000"/>
              </a:spcBef>
              <a:spcAft>
                <a:spcPct val="20000"/>
              </a:spcAft>
              <a:buClr>
                <a:schemeClr val="tx1"/>
              </a:buClr>
              <a:buSzPct val="95000"/>
              <a:buFontTx/>
              <a:buChar char="•"/>
              <a:defRPr/>
            </a:pPr>
            <a:endParaRPr lang="en-US" sz="2800" dirty="0">
              <a:latin typeface="Century Gothic" pitchFamily="34" charset="0"/>
            </a:endParaRPr>
          </a:p>
        </p:txBody>
      </p:sp>
      <p:sp>
        <p:nvSpPr>
          <p:cNvPr id="2" name="Rectangle 1"/>
          <p:cNvSpPr/>
          <p:nvPr/>
        </p:nvSpPr>
        <p:spPr>
          <a:xfrm>
            <a:off x="571500" y="2383185"/>
            <a:ext cx="7924800" cy="3046988"/>
          </a:xfrm>
          <a:prstGeom prst="rect">
            <a:avLst/>
          </a:prstGeom>
        </p:spPr>
        <p:txBody>
          <a:bodyPr wrap="square">
            <a:spAutoFit/>
          </a:bodyPr>
          <a:lstStyle/>
          <a:p>
            <a:pPr marL="457200" indent="-457200">
              <a:buFont typeface="Arial" panose="020B0604020202020204" pitchFamily="34" charset="0"/>
              <a:buChar char="•"/>
            </a:pPr>
            <a:r>
              <a:rPr lang="en-US" sz="3200" dirty="0" smtClean="0">
                <a:latin typeface="Century Gothic" panose="020B0502020202020204" pitchFamily="34" charset="0"/>
              </a:rPr>
              <a:t>To </a:t>
            </a:r>
            <a:r>
              <a:rPr lang="en-US" sz="3200" dirty="0">
                <a:latin typeface="Century Gothic" panose="020B0502020202020204" pitchFamily="34" charset="0"/>
              </a:rPr>
              <a:t>eliminate maternal and neonatal tetanus. </a:t>
            </a:r>
            <a:endParaRPr lang="en-US" sz="3200" dirty="0" smtClean="0">
              <a:latin typeface="Century Gothic" panose="020B0502020202020204" pitchFamily="34" charset="0"/>
            </a:endParaRPr>
          </a:p>
          <a:p>
            <a:pPr marL="457200" indent="-457200">
              <a:buFont typeface="Arial" panose="020B0604020202020204" pitchFamily="34" charset="0"/>
              <a:buChar char="•"/>
            </a:pPr>
            <a:endParaRPr lang="en-US" sz="3200" dirty="0">
              <a:latin typeface="Century Gothic" panose="020B0502020202020204" pitchFamily="34" charset="0"/>
            </a:endParaRPr>
          </a:p>
          <a:p>
            <a:pPr marL="457200" indent="-457200">
              <a:buFont typeface="Arial" panose="020B0604020202020204" pitchFamily="34" charset="0"/>
              <a:buChar char="•"/>
            </a:pPr>
            <a:r>
              <a:rPr lang="en-US" sz="3200" dirty="0">
                <a:latin typeface="Century Gothic" panose="020B0502020202020204" pitchFamily="34" charset="0"/>
              </a:rPr>
              <a:t>It will take $110 million—and the dedicated work of UNICEF and every member of the Kiwanis family.</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94823" y="5315411"/>
            <a:ext cx="1118077" cy="14087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3915191"/>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9970" name="Rectangle 2"/>
          <p:cNvSpPr>
            <a:spLocks noGrp="1" noChangeArrowheads="1"/>
          </p:cNvSpPr>
          <p:nvPr>
            <p:ph type="body" idx="1"/>
          </p:nvPr>
        </p:nvSpPr>
        <p:spPr>
          <a:xfrm>
            <a:off x="685800" y="2438400"/>
            <a:ext cx="7696200" cy="3429000"/>
          </a:xfrm>
        </p:spPr>
        <p:txBody>
          <a:bodyPr>
            <a:normAutofit/>
          </a:bodyPr>
          <a:lstStyle/>
          <a:p>
            <a:pPr eaLnBrk="1" hangingPunct="1">
              <a:lnSpc>
                <a:spcPct val="90000"/>
              </a:lnSpc>
              <a:spcBef>
                <a:spcPct val="0"/>
              </a:spcBef>
              <a:spcAft>
                <a:spcPct val="40000"/>
              </a:spcAft>
            </a:pPr>
            <a:r>
              <a:rPr lang="en-US" altLang="en-US" dirty="0" smtClean="0">
                <a:latin typeface="Century Gothic" panose="020B0502020202020204" pitchFamily="34" charset="0"/>
                <a:cs typeface="Arial" charset="0"/>
              </a:rPr>
              <a:t>Mission is to improve the health of babies.</a:t>
            </a:r>
          </a:p>
          <a:p>
            <a:pPr eaLnBrk="1" hangingPunct="1">
              <a:lnSpc>
                <a:spcPct val="90000"/>
              </a:lnSpc>
              <a:spcBef>
                <a:spcPct val="0"/>
              </a:spcBef>
              <a:spcAft>
                <a:spcPct val="40000"/>
              </a:spcAft>
            </a:pPr>
            <a:r>
              <a:rPr lang="en-US" altLang="en-US" dirty="0" smtClean="0">
                <a:latin typeface="Century Gothic" panose="020B0502020202020204" pitchFamily="34" charset="0"/>
              </a:rPr>
              <a:t>Key Club members raised over US$90,000 last year: March for Babies and other fundraising. </a:t>
            </a:r>
          </a:p>
        </p:txBody>
      </p:sp>
      <p:sp>
        <p:nvSpPr>
          <p:cNvPr id="22531" name="Rectangle 4"/>
          <p:cNvSpPr>
            <a:spLocks noGrp="1" noChangeArrowheads="1"/>
          </p:cNvSpPr>
          <p:nvPr>
            <p:ph type="title"/>
          </p:nvPr>
        </p:nvSpPr>
        <p:spPr>
          <a:xfrm>
            <a:off x="0" y="1371600"/>
            <a:ext cx="7772400" cy="1143000"/>
          </a:xfrm>
        </p:spPr>
        <p:txBody>
          <a:bodyPr>
            <a:normAutofit/>
          </a:bodyPr>
          <a:lstStyle/>
          <a:p>
            <a:pPr marL="465138" algn="l" eaLnBrk="1" hangingPunct="1"/>
            <a:r>
              <a:rPr lang="en-US" altLang="en-US" sz="4000" dirty="0" smtClean="0">
                <a:solidFill>
                  <a:schemeClr val="tx2"/>
                </a:solidFill>
                <a:latin typeface="Century Gothic" panose="020B0502020202020204" pitchFamily="34" charset="0"/>
              </a:rPr>
              <a:t>March of Dimes </a:t>
            </a:r>
          </a:p>
        </p:txBody>
      </p:sp>
      <p:sp>
        <p:nvSpPr>
          <p:cNvPr id="22532" name="Text Box 6"/>
          <p:cNvSpPr txBox="1">
            <a:spLocks noChangeArrowheads="1"/>
          </p:cNvSpPr>
          <p:nvPr/>
        </p:nvSpPr>
        <p:spPr bwMode="auto">
          <a:xfrm>
            <a:off x="2743200" y="5957887"/>
            <a:ext cx="60198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spcAft>
                <a:spcPct val="40000"/>
              </a:spcAft>
              <a:buClr>
                <a:srgbClr val="24B5F6"/>
              </a:buClr>
              <a:buSzPct val="80000"/>
              <a:buFont typeface="Wingdings" pitchFamily="2" charset="2"/>
              <a:buNone/>
            </a:pPr>
            <a:r>
              <a:rPr lang="en-US" altLang="en-US" sz="2800" dirty="0">
                <a:solidFill>
                  <a:srgbClr val="660066"/>
                </a:solidFill>
                <a:latin typeface="Century Gothic" pitchFamily="34" charset="0"/>
              </a:rPr>
              <a:t>www.marchofdimes.com/youth</a:t>
            </a:r>
            <a:endParaRPr lang="en-US" altLang="en-US" dirty="0">
              <a:solidFill>
                <a:srgbClr val="660066"/>
              </a:solidFill>
              <a:latin typeface="Century Gothic" pitchFamily="34" charset="0"/>
            </a:endParaRPr>
          </a:p>
        </p:txBody>
      </p:sp>
      <p:pic>
        <p:nvPicPr>
          <p:cNvPr id="22533" name="Picture 7" descr="MarchofDimesTeamYouthLogoNEW200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4903787"/>
            <a:ext cx="3340100"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58942599"/>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9970">
                                            <p:txEl>
                                              <p:pRg st="0" end="0"/>
                                            </p:txEl>
                                          </p:spTgt>
                                        </p:tgtEl>
                                        <p:attrNameLst>
                                          <p:attrName>style.visibility</p:attrName>
                                        </p:attrNameLst>
                                      </p:cBhvr>
                                      <p:to>
                                        <p:strVal val="visible"/>
                                      </p:to>
                                    </p:set>
                                    <p:animEffect transition="in" filter="fade">
                                      <p:cBhvr>
                                        <p:cTn id="7" dur="500"/>
                                        <p:tgtEl>
                                          <p:spTgt spid="3399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9970">
                                            <p:txEl>
                                              <p:pRg st="1" end="1"/>
                                            </p:txEl>
                                          </p:spTgt>
                                        </p:tgtEl>
                                        <p:attrNameLst>
                                          <p:attrName>style.visibility</p:attrName>
                                        </p:attrNameLst>
                                      </p:cBhvr>
                                      <p:to>
                                        <p:strVal val="visible"/>
                                      </p:to>
                                    </p:set>
                                    <p:animEffect transition="in" filter="fade">
                                      <p:cBhvr>
                                        <p:cTn id="12" dur="500"/>
                                        <p:tgtEl>
                                          <p:spTgt spid="3399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0"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371600"/>
            <a:ext cx="8382000" cy="1143000"/>
          </a:xfrm>
        </p:spPr>
        <p:txBody>
          <a:bodyPr>
            <a:normAutofit/>
          </a:bodyPr>
          <a:lstStyle/>
          <a:p>
            <a:pPr marL="465138" algn="l" eaLnBrk="1" hangingPunct="1"/>
            <a:r>
              <a:rPr lang="en-US" altLang="en-US" sz="4000" dirty="0" smtClean="0">
                <a:solidFill>
                  <a:schemeClr val="tx2"/>
                </a:solidFill>
                <a:latin typeface="Century Gothic" panose="020B0502020202020204" pitchFamily="34" charset="0"/>
              </a:rPr>
              <a:t>Children’s Miracle Network </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9629" t="36606" r="51775" b="8997"/>
          <a:stretch/>
        </p:blipFill>
        <p:spPr bwMode="auto">
          <a:xfrm>
            <a:off x="4191000" y="4848184"/>
            <a:ext cx="1860331" cy="18860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3556" name="Text Box 6"/>
          <p:cNvSpPr txBox="1">
            <a:spLocks noChangeArrowheads="1"/>
          </p:cNvSpPr>
          <p:nvPr/>
        </p:nvSpPr>
        <p:spPr bwMode="auto">
          <a:xfrm>
            <a:off x="5410200" y="5957887"/>
            <a:ext cx="32766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spcBef>
                <a:spcPct val="20000"/>
              </a:spcBef>
              <a:spcAft>
                <a:spcPct val="20000"/>
              </a:spcAft>
              <a:buClr>
                <a:srgbClr val="24B5F6"/>
              </a:buClr>
              <a:buSzPct val="80000"/>
              <a:buFont typeface="Wingdings" pitchFamily="2" charset="2"/>
              <a:buNone/>
            </a:pPr>
            <a:r>
              <a:rPr lang="en-US" altLang="en-US" sz="2800" dirty="0" smtClean="0">
                <a:solidFill>
                  <a:srgbClr val="C00000"/>
                </a:solidFill>
                <a:latin typeface="Century Gothic" pitchFamily="34" charset="0"/>
              </a:rPr>
              <a:t>www.cmn.org </a:t>
            </a:r>
            <a:endParaRPr lang="en-US" altLang="en-US" dirty="0">
              <a:solidFill>
                <a:srgbClr val="C00000"/>
              </a:solidFill>
              <a:latin typeface="Century Gothic" pitchFamily="34" charset="0"/>
            </a:endParaRPr>
          </a:p>
        </p:txBody>
      </p:sp>
      <p:sp>
        <p:nvSpPr>
          <p:cNvPr id="337923" name="Rectangle 3"/>
          <p:cNvSpPr>
            <a:spLocks noGrp="1" noChangeArrowheads="1"/>
          </p:cNvSpPr>
          <p:nvPr>
            <p:ph type="body" idx="1"/>
          </p:nvPr>
        </p:nvSpPr>
        <p:spPr>
          <a:xfrm>
            <a:off x="685800" y="2667000"/>
            <a:ext cx="7772400" cy="3276600"/>
          </a:xfrm>
        </p:spPr>
        <p:txBody>
          <a:bodyPr>
            <a:normAutofit/>
          </a:bodyPr>
          <a:lstStyle/>
          <a:p>
            <a:pPr eaLnBrk="1" hangingPunct="1">
              <a:lnSpc>
                <a:spcPct val="90000"/>
              </a:lnSpc>
              <a:spcAft>
                <a:spcPct val="20000"/>
              </a:spcAft>
            </a:pPr>
            <a:r>
              <a:rPr lang="en-US" altLang="en-US" dirty="0" smtClean="0">
                <a:latin typeface="Century Gothic" panose="020B0502020202020204" pitchFamily="34" charset="0"/>
              </a:rPr>
              <a:t>Network of hospitals providing healthcare for children whose parents aren’t able to pay.</a:t>
            </a:r>
          </a:p>
          <a:p>
            <a:pPr eaLnBrk="1" hangingPunct="1">
              <a:lnSpc>
                <a:spcPct val="90000"/>
              </a:lnSpc>
              <a:spcAft>
                <a:spcPct val="20000"/>
              </a:spcAft>
            </a:pPr>
            <a:r>
              <a:rPr lang="en-US" altLang="en-US" dirty="0" smtClean="0">
                <a:latin typeface="Century Gothic" panose="020B0502020202020204" pitchFamily="34" charset="0"/>
              </a:rPr>
              <a:t>Dance marathon, telethons, trauma dolls, serve meals at the Ronald McDonald House. </a:t>
            </a:r>
          </a:p>
        </p:txBody>
      </p:sp>
    </p:spTree>
    <p:extLst>
      <p:ext uri="{BB962C8B-B14F-4D97-AF65-F5344CB8AC3E}">
        <p14:creationId xmlns:p14="http://schemas.microsoft.com/office/powerpoint/2010/main" xmlns="" val="2381537033"/>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23">
                                            <p:txEl>
                                              <p:pRg st="0" end="0"/>
                                            </p:txEl>
                                          </p:spTgt>
                                        </p:tgtEl>
                                        <p:attrNameLst>
                                          <p:attrName>style.visibility</p:attrName>
                                        </p:attrNameLst>
                                      </p:cBhvr>
                                      <p:to>
                                        <p:strVal val="visible"/>
                                      </p:to>
                                    </p:set>
                                    <p:animEffect transition="in" filter="fade">
                                      <p:cBhvr>
                                        <p:cTn id="7" dur="500"/>
                                        <p:tgtEl>
                                          <p:spTgt spid="3379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23">
                                            <p:txEl>
                                              <p:pRg st="1" end="1"/>
                                            </p:txEl>
                                          </p:spTgt>
                                        </p:tgtEl>
                                        <p:attrNameLst>
                                          <p:attrName>style.visibility</p:attrName>
                                        </p:attrNameLst>
                                      </p:cBhvr>
                                      <p:to>
                                        <p:strVal val="visible"/>
                                      </p:to>
                                    </p:set>
                                    <p:animEffect transition="in" filter="fade">
                                      <p:cBhvr>
                                        <p:cTn id="12" dur="500"/>
                                        <p:tgtEl>
                                          <p:spTgt spid="3379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b="1" dirty="0" smtClean="0">
                <a:solidFill>
                  <a:schemeClr val="accent6">
                    <a:lumMod val="75000"/>
                  </a:schemeClr>
                </a:solidFill>
                <a:latin typeface="Century Gothic" panose="020B0502020202020204" pitchFamily="34" charset="0"/>
              </a:rPr>
              <a:t>Faculty Advisor</a:t>
            </a:r>
            <a:br>
              <a:rPr lang="en-US" b="1" dirty="0" smtClean="0">
                <a:solidFill>
                  <a:schemeClr val="accent6">
                    <a:lumMod val="75000"/>
                  </a:schemeClr>
                </a:solidFill>
                <a:latin typeface="Century Gothic" panose="020B0502020202020204" pitchFamily="34" charset="0"/>
              </a:rPr>
            </a:br>
            <a:r>
              <a:rPr lang="en-US" b="1" dirty="0" smtClean="0">
                <a:solidFill>
                  <a:schemeClr val="accent6">
                    <a:lumMod val="75000"/>
                  </a:schemeClr>
                </a:solidFill>
                <a:latin typeface="Century Gothic" panose="020B0502020202020204" pitchFamily="34" charset="0"/>
              </a:rPr>
              <a:t>Responsibilities</a:t>
            </a:r>
            <a:endParaRPr lang="en-US" b="1" dirty="0">
              <a:solidFill>
                <a:schemeClr val="accent6">
                  <a:lumMod val="75000"/>
                </a:schemeClr>
              </a:solidFill>
              <a:latin typeface="Century Gothic" panose="020B0502020202020204" pitchFamily="34" charset="0"/>
            </a:endParaRPr>
          </a:p>
        </p:txBody>
      </p:sp>
      <p:sp>
        <p:nvSpPr>
          <p:cNvPr id="5" name="Slide Number Placeholder 4"/>
          <p:cNvSpPr>
            <a:spLocks noGrp="1"/>
          </p:cNvSpPr>
          <p:nvPr>
            <p:ph type="sldNum" sz="quarter" idx="4294967295"/>
          </p:nvPr>
        </p:nvSpPr>
        <p:spPr>
          <a:xfrm>
            <a:off x="7010400" y="6356350"/>
            <a:ext cx="2133600" cy="365125"/>
          </a:xfrm>
        </p:spPr>
        <p:txBody>
          <a:bodyPr/>
          <a:lstStyle/>
          <a:p>
            <a:fld id="{2DF1EDE2-1F6D-49E8-84BC-E7E47F967BBA}" type="slidenum">
              <a:rPr lang="en-US" smtClean="0"/>
              <a:pPr/>
              <a:t>36</a:t>
            </a:fld>
            <a:endParaRPr lang="en-US" dirty="0"/>
          </a:p>
        </p:txBody>
      </p:sp>
    </p:spTree>
    <p:extLst>
      <p:ext uri="{BB962C8B-B14F-4D97-AF65-F5344CB8AC3E}">
        <p14:creationId xmlns:p14="http://schemas.microsoft.com/office/powerpoint/2010/main" xmlns="" val="761352344"/>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0"/>
            <a:ext cx="8153400" cy="4876800"/>
          </a:xfrm>
        </p:spPr>
        <p:txBody>
          <a:bodyPr>
            <a:noAutofit/>
          </a:bodyPr>
          <a:lstStyle/>
          <a:p>
            <a:pPr marL="0" indent="0">
              <a:buNone/>
            </a:pPr>
            <a:r>
              <a:rPr lang="en-US" sz="2400" b="1" dirty="0">
                <a:solidFill>
                  <a:schemeClr val="tx2"/>
                </a:solidFill>
                <a:latin typeface="Century Gothic" panose="020B0502020202020204" pitchFamily="34" charset="0"/>
              </a:rPr>
              <a:t>To the school and principal:</a:t>
            </a:r>
          </a:p>
          <a:p>
            <a:r>
              <a:rPr lang="en-US" sz="2000" dirty="0" smtClean="0">
                <a:latin typeface="Century Gothic" panose="020B0502020202020204" pitchFamily="34" charset="0"/>
              </a:rPr>
              <a:t>Make </a:t>
            </a:r>
            <a:r>
              <a:rPr lang="en-US" sz="2000" dirty="0">
                <a:latin typeface="Century Gothic" panose="020B0502020202020204" pitchFamily="34" charset="0"/>
              </a:rPr>
              <a:t>certain that all Key Club projects and fund-raising activities are acceptable to the school and are </a:t>
            </a:r>
            <a:r>
              <a:rPr lang="en-US" sz="2000" dirty="0" smtClean="0">
                <a:latin typeface="Century Gothic" panose="020B0502020202020204" pitchFamily="34" charset="0"/>
              </a:rPr>
              <a:t>in accord </a:t>
            </a:r>
            <a:r>
              <a:rPr lang="en-US" sz="2000" dirty="0">
                <a:latin typeface="Century Gothic" panose="020B0502020202020204" pitchFamily="34" charset="0"/>
              </a:rPr>
              <a:t>with regulations</a:t>
            </a:r>
            <a:r>
              <a:rPr lang="en-US" sz="2000" dirty="0" smtClean="0">
                <a:latin typeface="Century Gothic" panose="020B0502020202020204" pitchFamily="34" charset="0"/>
              </a:rPr>
              <a:t>.  </a:t>
            </a:r>
            <a:r>
              <a:rPr lang="en-US" sz="2000" i="1" dirty="0" smtClean="0">
                <a:latin typeface="Century Gothic" panose="020B0502020202020204" pitchFamily="34" charset="0"/>
              </a:rPr>
              <a:t>Also understand the schools policy regarding transportation. </a:t>
            </a:r>
            <a:endParaRPr lang="en-US" sz="2000" i="1" dirty="0">
              <a:latin typeface="Century Gothic" panose="020B0502020202020204" pitchFamily="34" charset="0"/>
            </a:endParaRPr>
          </a:p>
          <a:p>
            <a:r>
              <a:rPr lang="en-US" sz="2000" dirty="0" smtClean="0">
                <a:latin typeface="Century Gothic" panose="020B0502020202020204" pitchFamily="34" charset="0"/>
              </a:rPr>
              <a:t>Ascertain </a:t>
            </a:r>
            <a:r>
              <a:rPr lang="en-US" sz="2000" dirty="0">
                <a:latin typeface="Century Gothic" panose="020B0502020202020204" pitchFamily="34" charset="0"/>
              </a:rPr>
              <a:t>that Key Club Bylaws are always in keeping with school regulations that govern </a:t>
            </a:r>
            <a:r>
              <a:rPr lang="en-US" sz="2000" dirty="0" smtClean="0">
                <a:latin typeface="Century Gothic" panose="020B0502020202020204" pitchFamily="34" charset="0"/>
              </a:rPr>
              <a:t>student organizations</a:t>
            </a:r>
            <a:r>
              <a:rPr lang="en-US" sz="2000" dirty="0">
                <a:latin typeface="Century Gothic" panose="020B0502020202020204" pitchFamily="34" charset="0"/>
              </a:rPr>
              <a:t>.</a:t>
            </a:r>
          </a:p>
          <a:p>
            <a:r>
              <a:rPr lang="en-US" sz="2000" dirty="0" smtClean="0">
                <a:latin typeface="Century Gothic" panose="020B0502020202020204" pitchFamily="34" charset="0"/>
              </a:rPr>
              <a:t>See </a:t>
            </a:r>
            <a:r>
              <a:rPr lang="en-US" sz="2000" dirty="0">
                <a:latin typeface="Century Gothic" panose="020B0502020202020204" pitchFamily="34" charset="0"/>
              </a:rPr>
              <a:t>to it that the financial records of the Key Club are kept in accordance with standard procedure for </a:t>
            </a:r>
            <a:r>
              <a:rPr lang="en-US" sz="2000" dirty="0" smtClean="0">
                <a:latin typeface="Century Gothic" panose="020B0502020202020204" pitchFamily="34" charset="0"/>
              </a:rPr>
              <a:t>student groups</a:t>
            </a:r>
            <a:r>
              <a:rPr lang="en-US" sz="2000" dirty="0">
                <a:latin typeface="Century Gothic" panose="020B0502020202020204" pitchFamily="34" charset="0"/>
              </a:rPr>
              <a:t>.</a:t>
            </a:r>
          </a:p>
          <a:p>
            <a:r>
              <a:rPr lang="en-US" sz="2000" dirty="0" smtClean="0">
                <a:latin typeface="Century Gothic" panose="020B0502020202020204" pitchFamily="34" charset="0"/>
              </a:rPr>
              <a:t>Work </a:t>
            </a:r>
            <a:r>
              <a:rPr lang="en-US" sz="2000" dirty="0">
                <a:latin typeface="Century Gothic" panose="020B0502020202020204" pitchFamily="34" charset="0"/>
              </a:rPr>
              <a:t>with the advisors of other student groups in forming a possible joint service project to promote </a:t>
            </a:r>
            <a:r>
              <a:rPr lang="en-US" sz="2000" dirty="0" smtClean="0">
                <a:latin typeface="Century Gothic" panose="020B0502020202020204" pitchFamily="34" charset="0"/>
              </a:rPr>
              <a:t>a cooperative </a:t>
            </a:r>
            <a:r>
              <a:rPr lang="en-US" sz="2000" dirty="0">
                <a:latin typeface="Century Gothic" panose="020B0502020202020204" pitchFamily="34" charset="0"/>
              </a:rPr>
              <a:t>spirit in the school.</a:t>
            </a:r>
          </a:p>
          <a:p>
            <a:r>
              <a:rPr lang="en-US" sz="2000" dirty="0" smtClean="0">
                <a:latin typeface="Century Gothic" panose="020B0502020202020204" pitchFamily="34" charset="0"/>
              </a:rPr>
              <a:t>Seek </a:t>
            </a:r>
            <a:r>
              <a:rPr lang="en-US" sz="2000" dirty="0">
                <a:latin typeface="Century Gothic" panose="020B0502020202020204" pitchFamily="34" charset="0"/>
              </a:rPr>
              <a:t>to bring a “Key Club Understanding” to all members of the administration and faculty</a:t>
            </a:r>
          </a:p>
        </p:txBody>
      </p:sp>
      <p:sp>
        <p:nvSpPr>
          <p:cNvPr id="5" name="Slide Number Placeholder 4"/>
          <p:cNvSpPr>
            <a:spLocks noGrp="1"/>
          </p:cNvSpPr>
          <p:nvPr>
            <p:ph type="sldNum" sz="quarter" idx="4"/>
          </p:nvPr>
        </p:nvSpPr>
        <p:spPr/>
        <p:txBody>
          <a:bodyPr/>
          <a:lstStyle/>
          <a:p>
            <a:fld id="{2DF1EDE2-1F6D-49E8-84BC-E7E47F967BBA}" type="slidenum">
              <a:rPr lang="en-US" smtClean="0"/>
              <a:pPr/>
              <a:t>37</a:t>
            </a:fld>
            <a:endParaRPr lang="en-US" dirty="0"/>
          </a:p>
        </p:txBody>
      </p:sp>
    </p:spTree>
    <p:extLst>
      <p:ext uri="{BB962C8B-B14F-4D97-AF65-F5344CB8AC3E}">
        <p14:creationId xmlns:p14="http://schemas.microsoft.com/office/powerpoint/2010/main" xmlns="" val="287050443"/>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46237"/>
            <a:ext cx="7848600" cy="4602163"/>
          </a:xfrm>
        </p:spPr>
        <p:txBody>
          <a:bodyPr>
            <a:normAutofit fontScale="40000" lnSpcReduction="20000"/>
          </a:bodyPr>
          <a:lstStyle/>
          <a:p>
            <a:pPr marL="0" indent="0">
              <a:buNone/>
            </a:pPr>
            <a:r>
              <a:rPr lang="en-US" sz="5900" b="1" dirty="0">
                <a:solidFill>
                  <a:schemeClr val="tx2"/>
                </a:solidFill>
                <a:latin typeface="Century Gothic" panose="020B0502020202020204" pitchFamily="34" charset="0"/>
              </a:rPr>
              <a:t>To the Key Club membership</a:t>
            </a:r>
            <a:r>
              <a:rPr lang="en-US" b="1" dirty="0">
                <a:solidFill>
                  <a:schemeClr val="tx2"/>
                </a:solidFill>
                <a:latin typeface="Century Gothic" panose="020B0502020202020204" pitchFamily="34" charset="0"/>
              </a:rPr>
              <a:t>:</a:t>
            </a:r>
          </a:p>
          <a:p>
            <a:r>
              <a:rPr lang="en-US" sz="4400" dirty="0" smtClean="0">
                <a:latin typeface="Century Gothic" panose="020B0502020202020204" pitchFamily="34" charset="0"/>
              </a:rPr>
              <a:t>Attend </a:t>
            </a:r>
            <a:r>
              <a:rPr lang="en-US" sz="4400" dirty="0">
                <a:latin typeface="Century Gothic" panose="020B0502020202020204" pitchFamily="34" charset="0"/>
              </a:rPr>
              <a:t>all regular meetings and all Board meetings.</a:t>
            </a:r>
          </a:p>
          <a:p>
            <a:r>
              <a:rPr lang="en-US" sz="4400" dirty="0" smtClean="0">
                <a:latin typeface="Century Gothic" panose="020B0502020202020204" pitchFamily="34" charset="0"/>
              </a:rPr>
              <a:t>Assist </a:t>
            </a:r>
            <a:r>
              <a:rPr lang="en-US" sz="4400" dirty="0">
                <a:latin typeface="Century Gothic" panose="020B0502020202020204" pitchFamily="34" charset="0"/>
              </a:rPr>
              <a:t>the Key Club in obtaining meeting room space for regularly scheduled club and Board meetings.</a:t>
            </a:r>
          </a:p>
          <a:p>
            <a:r>
              <a:rPr lang="en-US" sz="4400" dirty="0" smtClean="0">
                <a:latin typeface="Century Gothic" panose="020B0502020202020204" pitchFamily="34" charset="0"/>
              </a:rPr>
              <a:t>Assist </a:t>
            </a:r>
            <a:r>
              <a:rPr lang="en-US" sz="4400" dirty="0">
                <a:latin typeface="Century Gothic" panose="020B0502020202020204" pitchFamily="34" charset="0"/>
              </a:rPr>
              <a:t>in securing additional members for the club through contacts with other faculty members and students.</a:t>
            </a:r>
          </a:p>
          <a:p>
            <a:r>
              <a:rPr lang="en-US" sz="4400" dirty="0" smtClean="0">
                <a:latin typeface="Century Gothic" panose="020B0502020202020204" pitchFamily="34" charset="0"/>
              </a:rPr>
              <a:t>Help </a:t>
            </a:r>
            <a:r>
              <a:rPr lang="en-US" sz="4400" dirty="0">
                <a:latin typeface="Century Gothic" panose="020B0502020202020204" pitchFamily="34" charset="0"/>
              </a:rPr>
              <a:t>obtain proper and adequate publicity for Key Club in school publications</a:t>
            </a:r>
            <a:r>
              <a:rPr lang="en-US" sz="4400" dirty="0" smtClean="0">
                <a:latin typeface="Century Gothic" panose="020B0502020202020204" pitchFamily="34" charset="0"/>
              </a:rPr>
              <a:t>.</a:t>
            </a:r>
          </a:p>
          <a:p>
            <a:r>
              <a:rPr lang="en-US" sz="4400" dirty="0">
                <a:latin typeface="Century Gothic" panose="020B0502020202020204" pitchFamily="34" charset="0"/>
              </a:rPr>
              <a:t>Seek ideas and suggestions for Key Club service projects from the faculty, the administration, and </a:t>
            </a:r>
            <a:r>
              <a:rPr lang="en-US" sz="4400" dirty="0" smtClean="0">
                <a:latin typeface="Century Gothic" panose="020B0502020202020204" pitchFamily="34" charset="0"/>
              </a:rPr>
              <a:t>other groups</a:t>
            </a:r>
            <a:r>
              <a:rPr lang="en-US" sz="4400" dirty="0">
                <a:latin typeface="Century Gothic" panose="020B0502020202020204" pitchFamily="34" charset="0"/>
              </a:rPr>
              <a:t>.</a:t>
            </a:r>
          </a:p>
          <a:p>
            <a:r>
              <a:rPr lang="en-US" sz="4400" dirty="0" smtClean="0">
                <a:latin typeface="Century Gothic" panose="020B0502020202020204" pitchFamily="34" charset="0"/>
              </a:rPr>
              <a:t>Help </a:t>
            </a:r>
            <a:r>
              <a:rPr lang="en-US" sz="4400" dirty="0">
                <a:latin typeface="Century Gothic" panose="020B0502020202020204" pitchFamily="34" charset="0"/>
              </a:rPr>
              <a:t>maintain discipline as needed</a:t>
            </a:r>
            <a:r>
              <a:rPr lang="en-US" sz="4400" dirty="0" smtClean="0">
                <a:latin typeface="Century Gothic" panose="020B0502020202020204" pitchFamily="34" charset="0"/>
              </a:rPr>
              <a:t>.</a:t>
            </a:r>
          </a:p>
          <a:p>
            <a:r>
              <a:rPr lang="en-US" sz="4400" b="1" dirty="0" smtClean="0">
                <a:latin typeface="Century Gothic" panose="020B0502020202020204" pitchFamily="34" charset="0"/>
              </a:rPr>
              <a:t>Support &amp; encourage Key Club’s “Student Led” concept</a:t>
            </a:r>
            <a:endParaRPr lang="en-US" sz="4400" b="1" dirty="0">
              <a:latin typeface="Century Gothic" panose="020B0502020202020204" pitchFamily="34" charset="0"/>
            </a:endParaRPr>
          </a:p>
        </p:txBody>
      </p:sp>
      <p:sp>
        <p:nvSpPr>
          <p:cNvPr id="5" name="Slide Number Placeholder 4"/>
          <p:cNvSpPr>
            <a:spLocks noGrp="1"/>
          </p:cNvSpPr>
          <p:nvPr>
            <p:ph type="sldNum" sz="quarter" idx="4"/>
          </p:nvPr>
        </p:nvSpPr>
        <p:spPr/>
        <p:txBody>
          <a:bodyPr/>
          <a:lstStyle/>
          <a:p>
            <a:fld id="{2DF1EDE2-1F6D-49E8-84BC-E7E47F967BBA}" type="slidenum">
              <a:rPr lang="en-US" smtClean="0"/>
              <a:pPr/>
              <a:t>38</a:t>
            </a:fld>
            <a:endParaRPr lang="en-US" dirty="0"/>
          </a:p>
        </p:txBody>
      </p:sp>
    </p:spTree>
    <p:extLst>
      <p:ext uri="{BB962C8B-B14F-4D97-AF65-F5344CB8AC3E}">
        <p14:creationId xmlns:p14="http://schemas.microsoft.com/office/powerpoint/2010/main" xmlns="" val="2129692158"/>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46237"/>
            <a:ext cx="7848600" cy="4602163"/>
          </a:xfrm>
        </p:spPr>
        <p:txBody>
          <a:bodyPr>
            <a:normAutofit fontScale="47500" lnSpcReduction="20000"/>
          </a:bodyPr>
          <a:lstStyle/>
          <a:p>
            <a:pPr marL="0" indent="0">
              <a:buNone/>
            </a:pPr>
            <a:r>
              <a:rPr lang="en-US" sz="5000" b="1" dirty="0">
                <a:solidFill>
                  <a:schemeClr val="tx2"/>
                </a:solidFill>
                <a:latin typeface="Century Gothic" panose="020B0502020202020204" pitchFamily="34" charset="0"/>
              </a:rPr>
              <a:t>To the sponsoring Kiwanis club:</a:t>
            </a:r>
          </a:p>
          <a:p>
            <a:r>
              <a:rPr lang="en-US" sz="3800" dirty="0" smtClean="0">
                <a:latin typeface="Century Gothic" panose="020B0502020202020204" pitchFamily="34" charset="0"/>
              </a:rPr>
              <a:t>Discuss </a:t>
            </a:r>
            <a:r>
              <a:rPr lang="en-US" sz="3800" dirty="0">
                <a:latin typeface="Century Gothic" panose="020B0502020202020204" pitchFamily="34" charset="0"/>
              </a:rPr>
              <a:t>Key Club problems with the Kiwanis advisor, perhaps away from Key Club meetings, on a </a:t>
            </a:r>
            <a:r>
              <a:rPr lang="en-US" sz="3800" dirty="0" smtClean="0">
                <a:latin typeface="Century Gothic" panose="020B0502020202020204" pitchFamily="34" charset="0"/>
              </a:rPr>
              <a:t>regular basis</a:t>
            </a:r>
            <a:r>
              <a:rPr lang="en-US" sz="3800" dirty="0">
                <a:latin typeface="Century Gothic" panose="020B0502020202020204" pitchFamily="34" charset="0"/>
              </a:rPr>
              <a:t>.</a:t>
            </a:r>
          </a:p>
          <a:p>
            <a:r>
              <a:rPr lang="en-US" sz="3800" dirty="0" smtClean="0">
                <a:latin typeface="Century Gothic" panose="020B0502020202020204" pitchFamily="34" charset="0"/>
              </a:rPr>
              <a:t>Reach </a:t>
            </a:r>
            <a:r>
              <a:rPr lang="en-US" sz="3800" dirty="0">
                <a:latin typeface="Century Gothic" panose="020B0502020202020204" pitchFamily="34" charset="0"/>
              </a:rPr>
              <a:t>a mutual understanding with the Kiwanis advisor regarding proper sharing of responsibility </a:t>
            </a:r>
            <a:r>
              <a:rPr lang="en-US" sz="3800" dirty="0" smtClean="0">
                <a:latin typeface="Century Gothic" panose="020B0502020202020204" pitchFamily="34" charset="0"/>
              </a:rPr>
              <a:t>for guidance</a:t>
            </a:r>
            <a:r>
              <a:rPr lang="en-US" sz="3800" dirty="0">
                <a:latin typeface="Century Gothic" panose="020B0502020202020204" pitchFamily="34" charset="0"/>
              </a:rPr>
              <a:t>, training, and supervision.</a:t>
            </a:r>
          </a:p>
          <a:p>
            <a:r>
              <a:rPr lang="en-US" sz="3800" dirty="0" smtClean="0">
                <a:latin typeface="Century Gothic" panose="020B0502020202020204" pitchFamily="34" charset="0"/>
              </a:rPr>
              <a:t>Be </a:t>
            </a:r>
            <a:r>
              <a:rPr lang="en-US" sz="3800" dirty="0">
                <a:latin typeface="Century Gothic" panose="020B0502020202020204" pitchFamily="34" charset="0"/>
              </a:rPr>
              <a:t>thoroughly familiar with all available Key Club </a:t>
            </a:r>
            <a:r>
              <a:rPr lang="en-US" sz="3800" dirty="0" smtClean="0">
                <a:latin typeface="Century Gothic" panose="020B0502020202020204" pitchFamily="34" charset="0"/>
              </a:rPr>
              <a:t>literature.</a:t>
            </a:r>
          </a:p>
          <a:p>
            <a:r>
              <a:rPr lang="en-US" sz="3800" dirty="0" smtClean="0">
                <a:latin typeface="Century Gothic" panose="020B0502020202020204" pitchFamily="34" charset="0"/>
              </a:rPr>
              <a:t>Attend </a:t>
            </a:r>
            <a:r>
              <a:rPr lang="en-US" sz="3800" dirty="0">
                <a:latin typeface="Century Gothic" panose="020B0502020202020204" pitchFamily="34" charset="0"/>
              </a:rPr>
              <a:t>Key Club conventions and training conferences whenever possible to share ideas with other </a:t>
            </a:r>
            <a:r>
              <a:rPr lang="en-US" sz="3800" dirty="0" smtClean="0">
                <a:latin typeface="Century Gothic" panose="020B0502020202020204" pitchFamily="34" charset="0"/>
              </a:rPr>
              <a:t>faculty members </a:t>
            </a:r>
            <a:r>
              <a:rPr lang="en-US" sz="3800" dirty="0">
                <a:latin typeface="Century Gothic" panose="020B0502020202020204" pitchFamily="34" charset="0"/>
              </a:rPr>
              <a:t>and Kiwanians.</a:t>
            </a:r>
          </a:p>
          <a:p>
            <a:r>
              <a:rPr lang="en-US" sz="3800" dirty="0" smtClean="0">
                <a:latin typeface="Century Gothic" panose="020B0502020202020204" pitchFamily="34" charset="0"/>
              </a:rPr>
              <a:t>Do </a:t>
            </a:r>
            <a:r>
              <a:rPr lang="en-US" sz="3800" dirty="0">
                <a:latin typeface="Century Gothic" panose="020B0502020202020204" pitchFamily="34" charset="0"/>
              </a:rPr>
              <a:t>not become overloaded with details. Do not do what the Key Club members should do for themselves. </a:t>
            </a:r>
            <a:r>
              <a:rPr lang="en-US" sz="3800" dirty="0" smtClean="0">
                <a:latin typeface="Century Gothic" panose="020B0502020202020204" pitchFamily="34" charset="0"/>
              </a:rPr>
              <a:t>Do not </a:t>
            </a:r>
            <a:r>
              <a:rPr lang="en-US" sz="3800" dirty="0">
                <a:latin typeface="Century Gothic" panose="020B0502020202020204" pitchFamily="34" charset="0"/>
              </a:rPr>
              <a:t>hesitate to make certain that Key Club members are doing what they should be doing.</a:t>
            </a:r>
          </a:p>
          <a:p>
            <a:r>
              <a:rPr lang="en-US" sz="3800" dirty="0" smtClean="0">
                <a:latin typeface="Century Gothic" panose="020B0502020202020204" pitchFamily="34" charset="0"/>
              </a:rPr>
              <a:t>Become </a:t>
            </a:r>
            <a:r>
              <a:rPr lang="en-US" sz="3800" dirty="0">
                <a:latin typeface="Century Gothic" panose="020B0502020202020204" pitchFamily="34" charset="0"/>
              </a:rPr>
              <a:t>a part of the Kiwanis family. Become interested in Key Club and Kiwanis.</a:t>
            </a:r>
          </a:p>
        </p:txBody>
      </p:sp>
      <p:sp>
        <p:nvSpPr>
          <p:cNvPr id="5" name="Slide Number Placeholder 4"/>
          <p:cNvSpPr>
            <a:spLocks noGrp="1"/>
          </p:cNvSpPr>
          <p:nvPr>
            <p:ph type="sldNum" sz="quarter" idx="4"/>
          </p:nvPr>
        </p:nvSpPr>
        <p:spPr/>
        <p:txBody>
          <a:bodyPr/>
          <a:lstStyle/>
          <a:p>
            <a:fld id="{2DF1EDE2-1F6D-49E8-84BC-E7E47F967BBA}" type="slidenum">
              <a:rPr lang="en-US" smtClean="0"/>
              <a:pPr/>
              <a:t>39</a:t>
            </a:fld>
            <a:endParaRPr lang="en-US" dirty="0"/>
          </a:p>
        </p:txBody>
      </p:sp>
    </p:spTree>
    <p:extLst>
      <p:ext uri="{BB962C8B-B14F-4D97-AF65-F5344CB8AC3E}">
        <p14:creationId xmlns:p14="http://schemas.microsoft.com/office/powerpoint/2010/main" xmlns="" val="3371210958"/>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1400" y="838199"/>
            <a:ext cx="5105400" cy="5562601"/>
          </a:xfrm>
        </p:spPr>
        <p:txBody>
          <a:bodyPr>
            <a:normAutofit lnSpcReduction="10000"/>
          </a:bodyPr>
          <a:lstStyle/>
          <a:p>
            <a:r>
              <a:rPr lang="en-US" dirty="0">
                <a:latin typeface="Century Gothic" panose="020B0502020202020204" pitchFamily="34" charset="0"/>
              </a:rPr>
              <a:t>Service Leadership Program </a:t>
            </a:r>
          </a:p>
          <a:p>
            <a:r>
              <a:rPr lang="en-US" dirty="0" smtClean="0">
                <a:latin typeface="Century Gothic" panose="020B0502020202020204" pitchFamily="34" charset="0"/>
              </a:rPr>
              <a:t>Founded </a:t>
            </a:r>
            <a:r>
              <a:rPr lang="en-US" dirty="0">
                <a:latin typeface="Century Gothic" panose="020B0502020202020204" pitchFamily="34" charset="0"/>
              </a:rPr>
              <a:t>in 1925 in Sacramento, CA</a:t>
            </a:r>
            <a:r>
              <a:rPr lang="en-US" dirty="0" smtClean="0">
                <a:latin typeface="Century Gothic" panose="020B0502020202020204" pitchFamily="34" charset="0"/>
              </a:rPr>
              <a:t>.</a:t>
            </a:r>
          </a:p>
          <a:p>
            <a:r>
              <a:rPr lang="en-US" dirty="0" smtClean="0">
                <a:latin typeface="Century Gothic" panose="020B0502020202020204" pitchFamily="34" charset="0"/>
              </a:rPr>
              <a:t>1939 Florida </a:t>
            </a:r>
            <a:r>
              <a:rPr lang="en-US" dirty="0">
                <a:latin typeface="Century Gothic" panose="020B0502020202020204" pitchFamily="34" charset="0"/>
              </a:rPr>
              <a:t>association forms, becoming the first Key Club </a:t>
            </a:r>
            <a:r>
              <a:rPr lang="en-US" dirty="0" smtClean="0">
                <a:latin typeface="Century Gothic" panose="020B0502020202020204" pitchFamily="34" charset="0"/>
              </a:rPr>
              <a:t>district</a:t>
            </a:r>
          </a:p>
          <a:p>
            <a:r>
              <a:rPr lang="en-US" dirty="0" smtClean="0">
                <a:latin typeface="Century Gothic" panose="020B0502020202020204" pitchFamily="34" charset="0"/>
              </a:rPr>
              <a:t>1977 Female </a:t>
            </a:r>
            <a:r>
              <a:rPr lang="en-US" dirty="0">
                <a:latin typeface="Century Gothic" panose="020B0502020202020204" pitchFamily="34" charset="0"/>
              </a:rPr>
              <a:t>students are admitted into Key Club.</a:t>
            </a:r>
          </a:p>
        </p:txBody>
      </p:sp>
      <p:pic>
        <p:nvPicPr>
          <p:cNvPr id="3076" name="Picture 2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981200"/>
            <a:ext cx="249436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63136985"/>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b="1" dirty="0" smtClean="0">
                <a:solidFill>
                  <a:schemeClr val="accent6">
                    <a:lumMod val="75000"/>
                  </a:schemeClr>
                </a:solidFill>
                <a:latin typeface="Century Gothic" panose="020B0502020202020204" pitchFamily="34" charset="0"/>
              </a:rPr>
              <a:t>TO DO LIST</a:t>
            </a:r>
            <a:endParaRPr lang="en-US" b="1" dirty="0">
              <a:solidFill>
                <a:schemeClr val="accent6">
                  <a:lumMod val="75000"/>
                </a:schemeClr>
              </a:solidFill>
              <a:latin typeface="Century Gothic" panose="020B0502020202020204" pitchFamily="34" charset="0"/>
            </a:endParaRPr>
          </a:p>
        </p:txBody>
      </p:sp>
      <p:sp>
        <p:nvSpPr>
          <p:cNvPr id="5" name="Slide Number Placeholder 4"/>
          <p:cNvSpPr>
            <a:spLocks noGrp="1"/>
          </p:cNvSpPr>
          <p:nvPr>
            <p:ph type="sldNum" sz="quarter" idx="4294967295"/>
          </p:nvPr>
        </p:nvSpPr>
        <p:spPr>
          <a:xfrm>
            <a:off x="7010400" y="6356350"/>
            <a:ext cx="2133600" cy="365125"/>
          </a:xfrm>
        </p:spPr>
        <p:txBody>
          <a:bodyPr/>
          <a:lstStyle/>
          <a:p>
            <a:fld id="{2DF1EDE2-1F6D-49E8-84BC-E7E47F967BBA}" type="slidenum">
              <a:rPr lang="en-US" smtClean="0"/>
              <a:pPr/>
              <a:t>40</a:t>
            </a:fld>
            <a:endParaRPr lang="en-US" dirty="0"/>
          </a:p>
        </p:txBody>
      </p:sp>
    </p:spTree>
    <p:extLst>
      <p:ext uri="{BB962C8B-B14F-4D97-AF65-F5344CB8AC3E}">
        <p14:creationId xmlns:p14="http://schemas.microsoft.com/office/powerpoint/2010/main" xmlns="" val="2265317169"/>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255837"/>
            <a:ext cx="7848600" cy="4068763"/>
          </a:xfrm>
        </p:spPr>
        <p:txBody>
          <a:bodyPr>
            <a:normAutofit fontScale="32500" lnSpcReduction="20000"/>
          </a:bodyPr>
          <a:lstStyle/>
          <a:p>
            <a:pPr>
              <a:buFont typeface="Wingdings" panose="05000000000000000000" pitchFamily="2" charset="2"/>
              <a:buChar char="ü"/>
            </a:pPr>
            <a:r>
              <a:rPr lang="en-US" dirty="0" smtClean="0">
                <a:latin typeface="+mn-lt"/>
              </a:rPr>
              <a:t>Pride Reports due 10</a:t>
            </a:r>
            <a:r>
              <a:rPr lang="en-US" baseline="30000" dirty="0" smtClean="0">
                <a:latin typeface="+mn-lt"/>
              </a:rPr>
              <a:t>th</a:t>
            </a:r>
            <a:r>
              <a:rPr lang="en-US" dirty="0" smtClean="0">
                <a:latin typeface="+mn-lt"/>
              </a:rPr>
              <a:t> of every month</a:t>
            </a:r>
          </a:p>
          <a:p>
            <a:pPr>
              <a:buFont typeface="Wingdings" panose="05000000000000000000" pitchFamily="2" charset="2"/>
              <a:buChar char="ü"/>
            </a:pPr>
            <a:r>
              <a:rPr lang="en-US" dirty="0" smtClean="0">
                <a:latin typeface="+mn-lt"/>
              </a:rPr>
              <a:t>Attend Division Council Meetings (DCM)  </a:t>
            </a:r>
          </a:p>
          <a:p>
            <a:pPr>
              <a:buFont typeface="Wingdings" panose="05000000000000000000" pitchFamily="2" charset="2"/>
              <a:buChar char="ü"/>
            </a:pPr>
            <a:r>
              <a:rPr lang="en-US" dirty="0" smtClean="0">
                <a:latin typeface="+mn-lt"/>
              </a:rPr>
              <a:t>February --- hold </a:t>
            </a:r>
            <a:r>
              <a:rPr lang="en-US" dirty="0">
                <a:latin typeface="+mn-lt"/>
              </a:rPr>
              <a:t>officer elections and </a:t>
            </a:r>
            <a:r>
              <a:rPr lang="en-US" dirty="0" smtClean="0">
                <a:latin typeface="+mn-lt"/>
              </a:rPr>
              <a:t>Complete/Update </a:t>
            </a:r>
            <a:r>
              <a:rPr lang="en-US" dirty="0">
                <a:latin typeface="+mn-lt"/>
              </a:rPr>
              <a:t>the current year’s Officer Information </a:t>
            </a:r>
            <a:r>
              <a:rPr lang="en-US" dirty="0" smtClean="0">
                <a:latin typeface="+mn-lt"/>
              </a:rPr>
              <a:t>Form(OIF) </a:t>
            </a:r>
          </a:p>
          <a:p>
            <a:pPr>
              <a:buFont typeface="Wingdings" panose="05000000000000000000" pitchFamily="2" charset="2"/>
              <a:buChar char="ü"/>
            </a:pPr>
            <a:r>
              <a:rPr lang="en-US" dirty="0" smtClean="0">
                <a:latin typeface="+mn-lt"/>
              </a:rPr>
              <a:t>January/February --- Attend Spring Zone Rally</a:t>
            </a:r>
          </a:p>
          <a:p>
            <a:pPr>
              <a:buFont typeface="Wingdings" panose="05000000000000000000" pitchFamily="2" charset="2"/>
              <a:buChar char="ü"/>
            </a:pPr>
            <a:r>
              <a:rPr lang="en-US" dirty="0" smtClean="0">
                <a:latin typeface="+mn-lt"/>
              </a:rPr>
              <a:t>February --- Finalizing Paperwork for Key Club Annual </a:t>
            </a:r>
            <a:r>
              <a:rPr lang="en-US" dirty="0">
                <a:latin typeface="+mn-lt"/>
              </a:rPr>
              <a:t>Achievement </a:t>
            </a:r>
            <a:r>
              <a:rPr lang="en-US" dirty="0" smtClean="0">
                <a:latin typeface="+mn-lt"/>
              </a:rPr>
              <a:t>Report and Awards</a:t>
            </a:r>
          </a:p>
          <a:p>
            <a:pPr>
              <a:buFont typeface="Wingdings" panose="05000000000000000000" pitchFamily="2" charset="2"/>
              <a:buChar char="ü"/>
            </a:pPr>
            <a:r>
              <a:rPr lang="en-US" dirty="0" smtClean="0">
                <a:latin typeface="+mn-lt"/>
              </a:rPr>
              <a:t>April --- Attend </a:t>
            </a:r>
            <a:r>
              <a:rPr lang="en-US" b="1" dirty="0" smtClean="0">
                <a:latin typeface="+mn-lt"/>
              </a:rPr>
              <a:t>D</a:t>
            </a:r>
            <a:r>
              <a:rPr lang="en-US" dirty="0" smtClean="0">
                <a:latin typeface="+mn-lt"/>
              </a:rPr>
              <a:t>istrict Education and Leadership </a:t>
            </a:r>
            <a:r>
              <a:rPr lang="en-US" b="1" dirty="0" smtClean="0">
                <a:latin typeface="+mn-lt"/>
              </a:rPr>
              <a:t>Con</a:t>
            </a:r>
            <a:r>
              <a:rPr lang="en-US" dirty="0" smtClean="0">
                <a:latin typeface="+mn-lt"/>
              </a:rPr>
              <a:t>ference (DCON)</a:t>
            </a:r>
          </a:p>
          <a:p>
            <a:pPr>
              <a:buFont typeface="Wingdings" panose="05000000000000000000" pitchFamily="2" charset="2"/>
              <a:buChar char="ü"/>
            </a:pPr>
            <a:r>
              <a:rPr lang="en-US" dirty="0" smtClean="0">
                <a:latin typeface="+mn-lt"/>
              </a:rPr>
              <a:t>May --- if attending </a:t>
            </a:r>
            <a:r>
              <a:rPr lang="en-US" b="1" dirty="0" smtClean="0">
                <a:latin typeface="+mn-lt"/>
              </a:rPr>
              <a:t>I</a:t>
            </a:r>
            <a:r>
              <a:rPr lang="en-US" dirty="0" smtClean="0">
                <a:latin typeface="+mn-lt"/>
              </a:rPr>
              <a:t>nternational </a:t>
            </a:r>
            <a:r>
              <a:rPr lang="en-US" b="1" dirty="0" smtClean="0">
                <a:latin typeface="+mn-lt"/>
              </a:rPr>
              <a:t>Con</a:t>
            </a:r>
            <a:r>
              <a:rPr lang="en-US" dirty="0" smtClean="0">
                <a:latin typeface="+mn-lt"/>
              </a:rPr>
              <a:t>ference (ICON) send paperwork</a:t>
            </a:r>
          </a:p>
          <a:p>
            <a:pPr>
              <a:buFont typeface="Wingdings" panose="05000000000000000000" pitchFamily="2" charset="2"/>
              <a:buChar char="ü"/>
            </a:pPr>
            <a:r>
              <a:rPr lang="en-US" dirty="0" smtClean="0">
                <a:latin typeface="+mn-lt"/>
              </a:rPr>
              <a:t>July --- Attend International Convention</a:t>
            </a:r>
          </a:p>
          <a:p>
            <a:pPr>
              <a:buFont typeface="Wingdings" panose="05000000000000000000" pitchFamily="2" charset="2"/>
              <a:buChar char="ü"/>
            </a:pPr>
            <a:r>
              <a:rPr lang="en-US" dirty="0" smtClean="0">
                <a:latin typeface="+mn-lt"/>
              </a:rPr>
              <a:t>August --- start working on fundraiser for District Conference</a:t>
            </a:r>
          </a:p>
          <a:p>
            <a:pPr>
              <a:buFont typeface="Wingdings" panose="05000000000000000000" pitchFamily="2" charset="2"/>
              <a:buChar char="ü"/>
            </a:pPr>
            <a:r>
              <a:rPr lang="en-US" dirty="0">
                <a:latin typeface="+mn-lt"/>
              </a:rPr>
              <a:t>August --- </a:t>
            </a:r>
            <a:r>
              <a:rPr lang="en-US" dirty="0" smtClean="0">
                <a:latin typeface="+mn-lt"/>
              </a:rPr>
              <a:t>Request help with your budget from your </a:t>
            </a:r>
            <a:r>
              <a:rPr lang="en-US" dirty="0">
                <a:latin typeface="+mn-lt"/>
              </a:rPr>
              <a:t>Kiwanis </a:t>
            </a:r>
            <a:r>
              <a:rPr lang="en-US" dirty="0" smtClean="0">
                <a:latin typeface="+mn-lt"/>
              </a:rPr>
              <a:t>club</a:t>
            </a:r>
          </a:p>
          <a:p>
            <a:pPr>
              <a:buFont typeface="Wingdings" panose="05000000000000000000" pitchFamily="2" charset="2"/>
              <a:buChar char="ü"/>
            </a:pPr>
            <a:r>
              <a:rPr lang="en-US" dirty="0" smtClean="0">
                <a:latin typeface="+mn-lt"/>
              </a:rPr>
              <a:t>September/October --- Attend Key Club Kickoff Conference</a:t>
            </a:r>
          </a:p>
          <a:p>
            <a:pPr>
              <a:buFont typeface="Wingdings" panose="05000000000000000000" pitchFamily="2" charset="2"/>
              <a:buChar char="ü"/>
            </a:pPr>
            <a:r>
              <a:rPr lang="en-US" dirty="0" smtClean="0">
                <a:latin typeface="+mn-lt"/>
              </a:rPr>
              <a:t>November 1</a:t>
            </a:r>
            <a:r>
              <a:rPr lang="en-US" baseline="30000" dirty="0" smtClean="0">
                <a:latin typeface="+mn-lt"/>
              </a:rPr>
              <a:t>st</a:t>
            </a:r>
            <a:r>
              <a:rPr lang="en-US" dirty="0" smtClean="0">
                <a:latin typeface="+mn-lt"/>
              </a:rPr>
              <a:t> Pay club dues</a:t>
            </a:r>
          </a:p>
          <a:p>
            <a:pPr>
              <a:buFont typeface="Wingdings" panose="05000000000000000000" pitchFamily="2" charset="2"/>
              <a:buChar char="ü"/>
            </a:pPr>
            <a:r>
              <a:rPr lang="en-US" dirty="0">
                <a:latin typeface="+mn-lt"/>
              </a:rPr>
              <a:t>November  </a:t>
            </a:r>
            <a:r>
              <a:rPr lang="en-US" dirty="0" smtClean="0">
                <a:latin typeface="+mn-lt"/>
              </a:rPr>
              <a:t>--- plan a Key </a:t>
            </a:r>
            <a:r>
              <a:rPr lang="en-US" dirty="0">
                <a:latin typeface="+mn-lt"/>
              </a:rPr>
              <a:t>Club </a:t>
            </a:r>
            <a:r>
              <a:rPr lang="en-US" dirty="0" smtClean="0">
                <a:latin typeface="+mn-lt"/>
              </a:rPr>
              <a:t>Week</a:t>
            </a:r>
          </a:p>
          <a:p>
            <a:pPr>
              <a:buFont typeface="Wingdings" panose="05000000000000000000" pitchFamily="2" charset="2"/>
              <a:buChar char="ü"/>
            </a:pPr>
            <a:r>
              <a:rPr lang="en-US" dirty="0" smtClean="0">
                <a:latin typeface="+mn-lt"/>
              </a:rPr>
              <a:t>December --- start reviewing award paperwork and  DCON school application</a:t>
            </a:r>
          </a:p>
          <a:p>
            <a:pPr>
              <a:buFont typeface="Wingdings" panose="05000000000000000000" pitchFamily="2" charset="2"/>
              <a:buChar char="ü"/>
            </a:pPr>
            <a:endParaRPr lang="en-US" dirty="0">
              <a:latin typeface="+mn-lt"/>
            </a:endParaRPr>
          </a:p>
        </p:txBody>
      </p:sp>
      <p:sp>
        <p:nvSpPr>
          <p:cNvPr id="4" name="Title 3"/>
          <p:cNvSpPr>
            <a:spLocks noGrp="1"/>
          </p:cNvSpPr>
          <p:nvPr>
            <p:ph type="title"/>
          </p:nvPr>
        </p:nvSpPr>
        <p:spPr>
          <a:xfrm>
            <a:off x="533400" y="1295400"/>
            <a:ext cx="6248400" cy="846138"/>
          </a:xfrm>
        </p:spPr>
        <p:txBody>
          <a:bodyPr/>
          <a:lstStyle/>
          <a:p>
            <a:r>
              <a:rPr lang="en-US" dirty="0" smtClean="0">
                <a:solidFill>
                  <a:schemeClr val="tx2"/>
                </a:solidFill>
                <a:latin typeface="+mn-lt"/>
              </a:rPr>
              <a:t>Dates to Remember</a:t>
            </a:r>
            <a:endParaRPr lang="en-US" dirty="0">
              <a:solidFill>
                <a:schemeClr val="tx2"/>
              </a:solidFill>
              <a:latin typeface="+mn-lt"/>
            </a:endParaRPr>
          </a:p>
        </p:txBody>
      </p:sp>
      <p:sp>
        <p:nvSpPr>
          <p:cNvPr id="5" name="Slide Number Placeholder 4"/>
          <p:cNvSpPr>
            <a:spLocks noGrp="1"/>
          </p:cNvSpPr>
          <p:nvPr>
            <p:ph type="sldNum" sz="quarter" idx="4"/>
          </p:nvPr>
        </p:nvSpPr>
        <p:spPr/>
        <p:txBody>
          <a:bodyPr/>
          <a:lstStyle/>
          <a:p>
            <a:fld id="{2DF1EDE2-1F6D-49E8-84BC-E7E47F967BBA}" type="slidenum">
              <a:rPr lang="en-US" smtClean="0"/>
              <a:pPr/>
              <a:t>41</a:t>
            </a:fld>
            <a:endParaRPr lang="en-US" dirty="0"/>
          </a:p>
        </p:txBody>
      </p:sp>
    </p:spTree>
    <p:extLst>
      <p:ext uri="{BB962C8B-B14F-4D97-AF65-F5344CB8AC3E}">
        <p14:creationId xmlns:p14="http://schemas.microsoft.com/office/powerpoint/2010/main" xmlns="" val="3993116238"/>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00"/>
            <a:ext cx="7772400" cy="1676400"/>
          </a:xfrm>
        </p:spPr>
        <p:txBody>
          <a:bodyPr>
            <a:normAutofit/>
          </a:bodyPr>
          <a:lstStyle/>
          <a:p>
            <a:r>
              <a:rPr lang="en-US" b="1" dirty="0" smtClean="0">
                <a:solidFill>
                  <a:schemeClr val="accent6">
                    <a:lumMod val="75000"/>
                  </a:schemeClr>
                </a:solidFill>
                <a:latin typeface="Century Gothic" panose="020B0502020202020204" pitchFamily="34" charset="0"/>
              </a:rPr>
              <a:t>Club </a:t>
            </a:r>
            <a:r>
              <a:rPr lang="en-US" b="1" dirty="0" smtClean="0">
                <a:solidFill>
                  <a:schemeClr val="accent6">
                    <a:lumMod val="75000"/>
                  </a:schemeClr>
                </a:solidFill>
                <a:latin typeface="Century Gothic" panose="020B0502020202020204" pitchFamily="34" charset="0"/>
              </a:rPr>
              <a:t>Officers </a:t>
            </a:r>
            <a:r>
              <a:rPr lang="en-US" b="1" dirty="0" smtClean="0">
                <a:solidFill>
                  <a:schemeClr val="accent6">
                    <a:lumMod val="75000"/>
                  </a:schemeClr>
                </a:solidFill>
                <a:latin typeface="Century Gothic" panose="020B0502020202020204" pitchFamily="34" charset="0"/>
              </a:rPr>
              <a:t/>
            </a:r>
            <a:br>
              <a:rPr lang="en-US" b="1" dirty="0" smtClean="0">
                <a:solidFill>
                  <a:schemeClr val="accent6">
                    <a:lumMod val="75000"/>
                  </a:schemeClr>
                </a:solidFill>
                <a:latin typeface="Century Gothic" panose="020B0502020202020204" pitchFamily="34" charset="0"/>
              </a:rPr>
            </a:br>
            <a:r>
              <a:rPr lang="en-US" b="1" dirty="0" smtClean="0">
                <a:solidFill>
                  <a:schemeClr val="accent6">
                    <a:lumMod val="75000"/>
                  </a:schemeClr>
                </a:solidFill>
                <a:latin typeface="Century Gothic" panose="020B0502020202020204" pitchFamily="34" charset="0"/>
              </a:rPr>
              <a:t>Responsibilities</a:t>
            </a:r>
            <a:endParaRPr lang="en-US" b="1" dirty="0">
              <a:solidFill>
                <a:schemeClr val="accent6">
                  <a:lumMod val="75000"/>
                </a:schemeClr>
              </a:solidFill>
              <a:latin typeface="Century Gothic" panose="020B0502020202020204" pitchFamily="34" charset="0"/>
            </a:endParaRPr>
          </a:p>
        </p:txBody>
      </p:sp>
      <p:sp>
        <p:nvSpPr>
          <p:cNvPr id="5" name="Slide Number Placeholder 4"/>
          <p:cNvSpPr>
            <a:spLocks noGrp="1"/>
          </p:cNvSpPr>
          <p:nvPr>
            <p:ph type="sldNum" sz="quarter" idx="4294967295"/>
          </p:nvPr>
        </p:nvSpPr>
        <p:spPr>
          <a:xfrm>
            <a:off x="7010400" y="6356350"/>
            <a:ext cx="2133600" cy="365125"/>
          </a:xfrm>
        </p:spPr>
        <p:txBody>
          <a:bodyPr/>
          <a:lstStyle/>
          <a:p>
            <a:fld id="{2DF1EDE2-1F6D-49E8-84BC-E7E47F967BBA}" type="slidenum">
              <a:rPr lang="en-US" smtClean="0"/>
              <a:pPr/>
              <a:t>42</a:t>
            </a:fld>
            <a:endParaRPr lang="en-US" dirty="0"/>
          </a:p>
        </p:txBody>
      </p:sp>
    </p:spTree>
    <p:extLst>
      <p:ext uri="{BB962C8B-B14F-4D97-AF65-F5344CB8AC3E}">
        <p14:creationId xmlns:p14="http://schemas.microsoft.com/office/powerpoint/2010/main" xmlns="" val="4197734205"/>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71600"/>
            <a:ext cx="6324600" cy="846138"/>
          </a:xfrm>
        </p:spPr>
        <p:txBody>
          <a:bodyPr/>
          <a:lstStyle/>
          <a:p>
            <a:r>
              <a:rPr lang="en-US" dirty="0">
                <a:solidFill>
                  <a:schemeClr val="tx2"/>
                </a:solidFill>
                <a:latin typeface="Century Gothic" panose="020B0502020202020204" pitchFamily="34" charset="0"/>
              </a:rPr>
              <a:t>The President </a:t>
            </a:r>
          </a:p>
        </p:txBody>
      </p:sp>
      <p:sp>
        <p:nvSpPr>
          <p:cNvPr id="2" name="Content Placeholder 1"/>
          <p:cNvSpPr>
            <a:spLocks noGrp="1"/>
          </p:cNvSpPr>
          <p:nvPr>
            <p:ph sz="half" idx="1"/>
          </p:nvPr>
        </p:nvSpPr>
        <p:spPr>
          <a:xfrm>
            <a:off x="838200" y="2286000"/>
            <a:ext cx="3810000" cy="4038600"/>
          </a:xfrm>
        </p:spPr>
        <p:txBody>
          <a:bodyPr>
            <a:normAutofit fontScale="25000" lnSpcReduction="20000"/>
          </a:bodyPr>
          <a:lstStyle/>
          <a:p>
            <a:pPr marL="0" indent="0">
              <a:buNone/>
            </a:pPr>
            <a:r>
              <a:rPr lang="en-US" sz="7200" dirty="0" smtClean="0">
                <a:latin typeface="Century Gothic" panose="020B0502020202020204" pitchFamily="34" charset="0"/>
              </a:rPr>
              <a:t>Weekly </a:t>
            </a:r>
            <a:r>
              <a:rPr lang="en-US" sz="7200" dirty="0">
                <a:latin typeface="Century Gothic" panose="020B0502020202020204" pitchFamily="34" charset="0"/>
              </a:rPr>
              <a:t>duties:</a:t>
            </a:r>
          </a:p>
          <a:p>
            <a:pPr lvl="0">
              <a:buFont typeface="Wingdings" panose="05000000000000000000" pitchFamily="2" charset="2"/>
              <a:buChar char="ü"/>
            </a:pPr>
            <a:r>
              <a:rPr lang="en-US" sz="7200" dirty="0">
                <a:latin typeface="Century Gothic" panose="020B0502020202020204" pitchFamily="34" charset="0"/>
              </a:rPr>
              <a:t>Hold regular Key Club meeting this week</a:t>
            </a:r>
          </a:p>
          <a:p>
            <a:pPr lvl="0">
              <a:buFont typeface="Wingdings" panose="05000000000000000000" pitchFamily="2" charset="2"/>
              <a:buChar char="ü"/>
            </a:pPr>
            <a:r>
              <a:rPr lang="en-US" sz="7200" dirty="0">
                <a:latin typeface="Century Gothic" panose="020B0502020202020204" pitchFamily="34" charset="0"/>
              </a:rPr>
              <a:t>Make and stick to agenda for meeting</a:t>
            </a:r>
          </a:p>
          <a:p>
            <a:pPr lvl="0">
              <a:buFont typeface="Wingdings" panose="05000000000000000000" pitchFamily="2" charset="2"/>
              <a:buChar char="ü"/>
            </a:pPr>
            <a:r>
              <a:rPr lang="en-US" sz="7200" dirty="0">
                <a:latin typeface="Century Gothic" panose="020B0502020202020204" pitchFamily="34" charset="0"/>
              </a:rPr>
              <a:t>Publish club bulletin this week</a:t>
            </a:r>
          </a:p>
          <a:p>
            <a:pPr lvl="0">
              <a:buFont typeface="Wingdings" panose="05000000000000000000" pitchFamily="2" charset="2"/>
              <a:buChar char="ü"/>
            </a:pPr>
            <a:r>
              <a:rPr lang="en-US" sz="7200" dirty="0">
                <a:latin typeface="Century Gothic" panose="020B0502020202020204" pitchFamily="34" charset="0"/>
              </a:rPr>
              <a:t>Keep officers and committees running smoothly</a:t>
            </a:r>
          </a:p>
          <a:p>
            <a:pPr lvl="0">
              <a:buFont typeface="Wingdings" panose="05000000000000000000" pitchFamily="2" charset="2"/>
              <a:buChar char="ü"/>
            </a:pPr>
            <a:r>
              <a:rPr lang="en-US" sz="7200" dirty="0">
                <a:latin typeface="Century Gothic" panose="020B0502020202020204" pitchFamily="34" charset="0"/>
              </a:rPr>
              <a:t>Lead entire membership in a well-rounded program of activities and projects</a:t>
            </a:r>
          </a:p>
          <a:p>
            <a:pPr lvl="0">
              <a:buFont typeface="Wingdings" panose="05000000000000000000" pitchFamily="2" charset="2"/>
              <a:buChar char="ü"/>
            </a:pPr>
            <a:r>
              <a:rPr lang="en-US" sz="7200" dirty="0">
                <a:latin typeface="Century Gothic" panose="020B0502020202020204" pitchFamily="34" charset="0"/>
              </a:rPr>
              <a:t>Personally contact delinquent members</a:t>
            </a:r>
          </a:p>
          <a:p>
            <a:endParaRPr lang="en-US" dirty="0">
              <a:latin typeface="Century Gothic" panose="020B0502020202020204" pitchFamily="34" charset="0"/>
            </a:endParaRPr>
          </a:p>
        </p:txBody>
      </p:sp>
      <p:sp>
        <p:nvSpPr>
          <p:cNvPr id="6" name="Content Placeholder 5"/>
          <p:cNvSpPr>
            <a:spLocks noGrp="1"/>
          </p:cNvSpPr>
          <p:nvPr>
            <p:ph sz="half" idx="2"/>
          </p:nvPr>
        </p:nvSpPr>
        <p:spPr>
          <a:xfrm>
            <a:off x="4876800" y="2286000"/>
            <a:ext cx="3810000" cy="4114800"/>
          </a:xfrm>
        </p:spPr>
        <p:txBody>
          <a:bodyPr>
            <a:noAutofit/>
          </a:bodyPr>
          <a:lstStyle/>
          <a:p>
            <a:pPr marL="0" indent="0">
              <a:buNone/>
            </a:pPr>
            <a:r>
              <a:rPr lang="en-US" sz="1200" dirty="0">
                <a:latin typeface="Century Gothic" panose="020B0502020202020204" pitchFamily="34" charset="0"/>
              </a:rPr>
              <a:t>Monthly duties:</a:t>
            </a:r>
          </a:p>
          <a:p>
            <a:pPr lvl="0">
              <a:buFont typeface="Wingdings" panose="05000000000000000000" pitchFamily="2" charset="2"/>
              <a:buChar char="ü"/>
            </a:pPr>
            <a:r>
              <a:rPr lang="en-US" sz="1200" dirty="0">
                <a:latin typeface="Century Gothic" panose="020B0502020202020204" pitchFamily="34" charset="0"/>
              </a:rPr>
              <a:t>Arrange and hold Board of Directors Meeting</a:t>
            </a:r>
          </a:p>
          <a:p>
            <a:pPr lvl="0">
              <a:buFont typeface="Wingdings" panose="05000000000000000000" pitchFamily="2" charset="2"/>
              <a:buChar char="ü"/>
            </a:pPr>
            <a:r>
              <a:rPr lang="en-US" sz="1200" dirty="0">
                <a:latin typeface="Century Gothic" panose="020B0502020202020204" pitchFamily="34" charset="0"/>
              </a:rPr>
              <a:t>Plan enough service projects so that every member can contribute at least five hours of service</a:t>
            </a:r>
          </a:p>
          <a:p>
            <a:pPr lvl="0">
              <a:buFont typeface="Wingdings" panose="05000000000000000000" pitchFamily="2" charset="2"/>
              <a:buChar char="ü"/>
            </a:pPr>
            <a:r>
              <a:rPr lang="en-US" sz="1200" dirty="0">
                <a:latin typeface="Century Gothic" panose="020B0502020202020204" pitchFamily="34" charset="0"/>
              </a:rPr>
              <a:t>Work with Committee Chairs on their proposed objectives for the next month</a:t>
            </a:r>
          </a:p>
          <a:p>
            <a:pPr lvl="0">
              <a:buFont typeface="Wingdings" panose="05000000000000000000" pitchFamily="2" charset="2"/>
              <a:buChar char="ü"/>
            </a:pPr>
            <a:r>
              <a:rPr lang="en-US" sz="1200" dirty="0">
                <a:latin typeface="Century Gothic" panose="020B0502020202020204" pitchFamily="34" charset="0"/>
              </a:rPr>
              <a:t>Receive and distribute District Publications and/or the </a:t>
            </a:r>
            <a:r>
              <a:rPr lang="en-US" sz="1200" i="1" dirty="0">
                <a:latin typeface="Century Gothic" panose="020B0502020202020204" pitchFamily="34" charset="0"/>
              </a:rPr>
              <a:t>Keynoter</a:t>
            </a:r>
            <a:endParaRPr lang="en-US" sz="1200" dirty="0">
              <a:latin typeface="Century Gothic" panose="020B0502020202020204" pitchFamily="34" charset="0"/>
            </a:endParaRPr>
          </a:p>
          <a:p>
            <a:pPr lvl="0">
              <a:buFont typeface="Wingdings" panose="05000000000000000000" pitchFamily="2" charset="2"/>
              <a:buChar char="ü"/>
            </a:pPr>
            <a:r>
              <a:rPr lang="en-US" sz="1200" dirty="0">
                <a:latin typeface="Century Gothic" panose="020B0502020202020204" pitchFamily="34" charset="0"/>
              </a:rPr>
              <a:t>Invite potential club officers to attend the Board Meeting</a:t>
            </a:r>
          </a:p>
          <a:p>
            <a:pPr lvl="0">
              <a:buFont typeface="Wingdings" panose="05000000000000000000" pitchFamily="2" charset="2"/>
              <a:buChar char="ü"/>
            </a:pPr>
            <a:r>
              <a:rPr lang="en-US" sz="1200" dirty="0">
                <a:latin typeface="Century Gothic" panose="020B0502020202020204" pitchFamily="34" charset="0"/>
              </a:rPr>
              <a:t>Attend </a:t>
            </a:r>
            <a:r>
              <a:rPr lang="en-US" sz="1200" dirty="0" smtClean="0">
                <a:latin typeface="Century Gothic" panose="020B0502020202020204" pitchFamily="34" charset="0"/>
              </a:rPr>
              <a:t>Division </a:t>
            </a:r>
            <a:r>
              <a:rPr lang="en-US" sz="1200" dirty="0">
                <a:latin typeface="Century Gothic" panose="020B0502020202020204" pitchFamily="34" charset="0"/>
              </a:rPr>
              <a:t>Council Meeting (DCM)</a:t>
            </a:r>
          </a:p>
          <a:p>
            <a:pPr lvl="0">
              <a:buFont typeface="Wingdings" panose="05000000000000000000" pitchFamily="2" charset="2"/>
              <a:buChar char="ü"/>
            </a:pPr>
            <a:r>
              <a:rPr lang="en-US" sz="1200" dirty="0">
                <a:latin typeface="Century Gothic" panose="020B0502020202020204" pitchFamily="34" charset="0"/>
              </a:rPr>
              <a:t>Attend a Kiwanis Meeting</a:t>
            </a:r>
          </a:p>
        </p:txBody>
      </p:sp>
      <p:sp>
        <p:nvSpPr>
          <p:cNvPr id="5" name="Slide Number Placeholder 4"/>
          <p:cNvSpPr>
            <a:spLocks noGrp="1"/>
          </p:cNvSpPr>
          <p:nvPr>
            <p:ph type="sldNum" sz="quarter" idx="12"/>
          </p:nvPr>
        </p:nvSpPr>
        <p:spPr/>
        <p:txBody>
          <a:bodyPr/>
          <a:lstStyle/>
          <a:p>
            <a:fld id="{2DF1EDE2-1F6D-49E8-84BC-E7E47F967BBA}" type="slidenum">
              <a:rPr lang="en-US" smtClean="0"/>
              <a:pPr/>
              <a:t>43</a:t>
            </a:fld>
            <a:endParaRPr lang="en-US" dirty="0"/>
          </a:p>
        </p:txBody>
      </p:sp>
    </p:spTree>
    <p:extLst>
      <p:ext uri="{BB962C8B-B14F-4D97-AF65-F5344CB8AC3E}">
        <p14:creationId xmlns:p14="http://schemas.microsoft.com/office/powerpoint/2010/main" xmlns="" val="689489941"/>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6324600" cy="846138"/>
          </a:xfrm>
        </p:spPr>
        <p:txBody>
          <a:bodyPr/>
          <a:lstStyle/>
          <a:p>
            <a:r>
              <a:rPr lang="en-US" dirty="0">
                <a:solidFill>
                  <a:schemeClr val="tx2"/>
                </a:solidFill>
                <a:latin typeface="Century Gothic" panose="020B0502020202020204" pitchFamily="34" charset="0"/>
              </a:rPr>
              <a:t>The Vice-President</a:t>
            </a:r>
          </a:p>
        </p:txBody>
      </p:sp>
      <p:sp>
        <p:nvSpPr>
          <p:cNvPr id="3" name="Content Placeholder 2"/>
          <p:cNvSpPr>
            <a:spLocks noGrp="1"/>
          </p:cNvSpPr>
          <p:nvPr>
            <p:ph sz="half" idx="1"/>
          </p:nvPr>
        </p:nvSpPr>
        <p:spPr>
          <a:xfrm>
            <a:off x="838200" y="2362200"/>
            <a:ext cx="3810000" cy="3429000"/>
          </a:xfrm>
        </p:spPr>
        <p:txBody>
          <a:bodyPr>
            <a:normAutofit fontScale="55000" lnSpcReduction="20000"/>
          </a:bodyPr>
          <a:lstStyle/>
          <a:p>
            <a:pPr marL="0" indent="0">
              <a:buNone/>
            </a:pPr>
            <a:r>
              <a:rPr lang="en-US" sz="3300" dirty="0" smtClean="0">
                <a:latin typeface="Century Gothic" panose="020B0502020202020204" pitchFamily="34" charset="0"/>
              </a:rPr>
              <a:t>Weekly </a:t>
            </a:r>
            <a:r>
              <a:rPr lang="en-US" sz="3300" dirty="0">
                <a:latin typeface="Century Gothic" panose="020B0502020202020204" pitchFamily="34" charset="0"/>
              </a:rPr>
              <a:t>duties:</a:t>
            </a:r>
          </a:p>
          <a:p>
            <a:pPr lvl="0">
              <a:buFont typeface="Wingdings" panose="05000000000000000000" pitchFamily="2" charset="2"/>
              <a:buChar char="ü"/>
            </a:pPr>
            <a:r>
              <a:rPr lang="en-US" sz="3300" dirty="0">
                <a:latin typeface="Century Gothic" panose="020B0502020202020204" pitchFamily="34" charset="0"/>
              </a:rPr>
              <a:t>Help the president arrange the meeting.</a:t>
            </a:r>
          </a:p>
          <a:p>
            <a:pPr lvl="0">
              <a:buFont typeface="Wingdings" panose="05000000000000000000" pitchFamily="2" charset="2"/>
              <a:buChar char="ü"/>
            </a:pPr>
            <a:r>
              <a:rPr lang="en-US" sz="3300" dirty="0">
                <a:latin typeface="Century Gothic" panose="020B0502020202020204" pitchFamily="34" charset="0"/>
              </a:rPr>
              <a:t>Always be prepared to run the meeting should the president be absent.</a:t>
            </a:r>
          </a:p>
          <a:p>
            <a:pPr lvl="0">
              <a:buFont typeface="Wingdings" panose="05000000000000000000" pitchFamily="2" charset="2"/>
              <a:buChar char="ü"/>
            </a:pPr>
            <a:r>
              <a:rPr lang="en-US" sz="3300" dirty="0">
                <a:latin typeface="Century Gothic" panose="020B0502020202020204" pitchFamily="34" charset="0"/>
              </a:rPr>
              <a:t>Make sure the weekly club bulletin was made and distributed.</a:t>
            </a:r>
          </a:p>
          <a:p>
            <a:pPr lvl="0">
              <a:buFont typeface="Wingdings" panose="05000000000000000000" pitchFamily="2" charset="2"/>
              <a:buChar char="ü"/>
            </a:pPr>
            <a:r>
              <a:rPr lang="en-US" sz="3300" dirty="0">
                <a:latin typeface="Century Gothic" panose="020B0502020202020204" pitchFamily="34" charset="0"/>
              </a:rPr>
              <a:t>Help the committees with their projects.</a:t>
            </a:r>
          </a:p>
          <a:p>
            <a:endParaRPr lang="en-US" dirty="0"/>
          </a:p>
        </p:txBody>
      </p:sp>
      <p:sp>
        <p:nvSpPr>
          <p:cNvPr id="4" name="Content Placeholder 3"/>
          <p:cNvSpPr>
            <a:spLocks noGrp="1"/>
          </p:cNvSpPr>
          <p:nvPr>
            <p:ph sz="half" idx="2"/>
          </p:nvPr>
        </p:nvSpPr>
        <p:spPr>
          <a:xfrm>
            <a:off x="4876800" y="2438400"/>
            <a:ext cx="3810000" cy="3429000"/>
          </a:xfrm>
        </p:spPr>
        <p:txBody>
          <a:bodyPr>
            <a:normAutofit fontScale="55000" lnSpcReduction="20000"/>
          </a:bodyPr>
          <a:lstStyle/>
          <a:p>
            <a:pPr marL="0" indent="0">
              <a:buNone/>
            </a:pPr>
            <a:r>
              <a:rPr lang="en-US" dirty="0">
                <a:latin typeface="Century Gothic" panose="020B0502020202020204" pitchFamily="34" charset="0"/>
              </a:rPr>
              <a:t>Monthly duties:</a:t>
            </a:r>
          </a:p>
          <a:p>
            <a:pPr lvl="0">
              <a:buFont typeface="Wingdings" panose="05000000000000000000" pitchFamily="2" charset="2"/>
              <a:buChar char="ü"/>
            </a:pPr>
            <a:r>
              <a:rPr lang="en-US" dirty="0">
                <a:latin typeface="Century Gothic" panose="020B0502020202020204" pitchFamily="34" charset="0"/>
              </a:rPr>
              <a:t>Attend the Committee Meetings as an ex-officio member and advisor.</a:t>
            </a:r>
          </a:p>
          <a:p>
            <a:pPr lvl="0">
              <a:buFont typeface="Wingdings" panose="05000000000000000000" pitchFamily="2" charset="2"/>
              <a:buChar char="ü"/>
            </a:pPr>
            <a:r>
              <a:rPr lang="en-US" dirty="0">
                <a:latin typeface="Century Gothic" panose="020B0502020202020204" pitchFamily="34" charset="0"/>
              </a:rPr>
              <a:t>Collect the Committee Reports and turn them in to the Secretary.</a:t>
            </a:r>
          </a:p>
          <a:p>
            <a:pPr lvl="0">
              <a:buFont typeface="Wingdings" panose="05000000000000000000" pitchFamily="2" charset="2"/>
              <a:buChar char="ü"/>
            </a:pPr>
            <a:r>
              <a:rPr lang="en-US" dirty="0">
                <a:latin typeface="Century Gothic" panose="020B0502020202020204" pitchFamily="34" charset="0"/>
              </a:rPr>
              <a:t>Attend the Board of Director’s Meetings.</a:t>
            </a:r>
          </a:p>
          <a:p>
            <a:pPr lvl="0">
              <a:buFont typeface="Wingdings" panose="05000000000000000000" pitchFamily="2" charset="2"/>
              <a:buChar char="ü"/>
            </a:pPr>
            <a:r>
              <a:rPr lang="en-US" dirty="0">
                <a:latin typeface="Century Gothic" panose="020B0502020202020204" pitchFamily="34" charset="0"/>
              </a:rPr>
              <a:t>Attend </a:t>
            </a:r>
            <a:r>
              <a:rPr lang="en-US" dirty="0" smtClean="0">
                <a:latin typeface="Century Gothic" panose="020B0502020202020204" pitchFamily="34" charset="0"/>
              </a:rPr>
              <a:t>Division </a:t>
            </a:r>
            <a:r>
              <a:rPr lang="en-US" dirty="0">
                <a:latin typeface="Century Gothic" panose="020B0502020202020204" pitchFamily="34" charset="0"/>
              </a:rPr>
              <a:t>Council Meeting</a:t>
            </a:r>
          </a:p>
          <a:p>
            <a:pPr lvl="0">
              <a:buFont typeface="Wingdings" panose="05000000000000000000" pitchFamily="2" charset="2"/>
              <a:buChar char="ü"/>
            </a:pPr>
            <a:r>
              <a:rPr lang="en-US" dirty="0">
                <a:latin typeface="Century Gothic" panose="020B0502020202020204" pitchFamily="34" charset="0"/>
              </a:rPr>
              <a:t>Make sure the Secretary filled out and mailed in the monthly report on time.</a:t>
            </a:r>
          </a:p>
          <a:p>
            <a:endParaRPr lang="en-US" dirty="0"/>
          </a:p>
        </p:txBody>
      </p:sp>
      <p:sp>
        <p:nvSpPr>
          <p:cNvPr id="6" name="Slide Number Placeholder 5"/>
          <p:cNvSpPr>
            <a:spLocks noGrp="1"/>
          </p:cNvSpPr>
          <p:nvPr>
            <p:ph type="sldNum" sz="quarter" idx="12"/>
          </p:nvPr>
        </p:nvSpPr>
        <p:spPr/>
        <p:txBody>
          <a:bodyPr/>
          <a:lstStyle/>
          <a:p>
            <a:fld id="{2DF1EDE2-1F6D-49E8-84BC-E7E47F967BBA}" type="slidenum">
              <a:rPr lang="en-US" smtClean="0"/>
              <a:pPr/>
              <a:t>44</a:t>
            </a:fld>
            <a:endParaRPr lang="en-US"/>
          </a:p>
        </p:txBody>
      </p:sp>
    </p:spTree>
    <p:extLst>
      <p:ext uri="{BB962C8B-B14F-4D97-AF65-F5344CB8AC3E}">
        <p14:creationId xmlns:p14="http://schemas.microsoft.com/office/powerpoint/2010/main" xmlns="" val="1607733609"/>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6324600" cy="846138"/>
          </a:xfrm>
        </p:spPr>
        <p:txBody>
          <a:bodyPr/>
          <a:lstStyle/>
          <a:p>
            <a:r>
              <a:rPr lang="en-US" dirty="0">
                <a:solidFill>
                  <a:schemeClr val="tx2"/>
                </a:solidFill>
                <a:latin typeface="Century Gothic" panose="020B0502020202020204" pitchFamily="34" charset="0"/>
              </a:rPr>
              <a:t>The Secretary </a:t>
            </a:r>
          </a:p>
        </p:txBody>
      </p:sp>
      <p:sp>
        <p:nvSpPr>
          <p:cNvPr id="3" name="Content Placeholder 2"/>
          <p:cNvSpPr>
            <a:spLocks noGrp="1"/>
          </p:cNvSpPr>
          <p:nvPr>
            <p:ph sz="half" idx="1"/>
          </p:nvPr>
        </p:nvSpPr>
        <p:spPr>
          <a:xfrm>
            <a:off x="838200" y="2133600"/>
            <a:ext cx="3810000" cy="4572000"/>
          </a:xfrm>
        </p:spPr>
        <p:txBody>
          <a:bodyPr>
            <a:noAutofit/>
          </a:bodyPr>
          <a:lstStyle/>
          <a:p>
            <a:pPr marL="0" indent="0">
              <a:buNone/>
            </a:pPr>
            <a:r>
              <a:rPr lang="en-US" sz="1600" dirty="0" smtClean="0">
                <a:latin typeface="Century Gothic" panose="020B0502020202020204" pitchFamily="34" charset="0"/>
              </a:rPr>
              <a:t>Weekly </a:t>
            </a:r>
            <a:r>
              <a:rPr lang="en-US" sz="1600" dirty="0">
                <a:latin typeface="Century Gothic" panose="020B0502020202020204" pitchFamily="34" charset="0"/>
              </a:rPr>
              <a:t>duties:</a:t>
            </a:r>
          </a:p>
          <a:p>
            <a:pPr lvl="0">
              <a:buFont typeface="Wingdings" panose="05000000000000000000" pitchFamily="2" charset="2"/>
              <a:buChar char="ü"/>
            </a:pPr>
            <a:r>
              <a:rPr lang="en-US" sz="1600" dirty="0">
                <a:latin typeface="Century Gothic" panose="020B0502020202020204" pitchFamily="34" charset="0"/>
              </a:rPr>
              <a:t>Attend the meetings and record the following information in the official club minutes: [1] attendance [2] guests [3] speakers and his/her topic [4] who has paid dues and who has not [5] committee reports [6] all motions and decisions [7] any announcements</a:t>
            </a:r>
          </a:p>
          <a:p>
            <a:pPr lvl="0">
              <a:buFont typeface="Wingdings" panose="05000000000000000000" pitchFamily="2" charset="2"/>
              <a:buChar char="ü"/>
            </a:pPr>
            <a:r>
              <a:rPr lang="en-US" sz="1600" dirty="0">
                <a:latin typeface="Century Gothic" panose="020B0502020202020204" pitchFamily="34" charset="0"/>
              </a:rPr>
              <a:t>Answer all correspondence promptly and courteously. Be sure to inform the other officers and your advisor of the communication and of any information received therein</a:t>
            </a:r>
            <a:r>
              <a:rPr lang="en-US" sz="1600" dirty="0" smtClean="0">
                <a:latin typeface="Century Gothic" panose="020B0502020202020204" pitchFamily="34" charset="0"/>
              </a:rPr>
              <a:t>.</a:t>
            </a:r>
            <a:endParaRPr lang="en-US" sz="1600" dirty="0">
              <a:latin typeface="Century Gothic" panose="020B0502020202020204" pitchFamily="34" charset="0"/>
            </a:endParaRPr>
          </a:p>
        </p:txBody>
      </p:sp>
      <p:sp>
        <p:nvSpPr>
          <p:cNvPr id="4" name="Content Placeholder 3"/>
          <p:cNvSpPr>
            <a:spLocks noGrp="1"/>
          </p:cNvSpPr>
          <p:nvPr>
            <p:ph sz="half" idx="2"/>
          </p:nvPr>
        </p:nvSpPr>
        <p:spPr>
          <a:xfrm>
            <a:off x="4876800" y="2133600"/>
            <a:ext cx="3810000" cy="3429000"/>
          </a:xfrm>
        </p:spPr>
        <p:txBody>
          <a:bodyPr>
            <a:normAutofit fontScale="62500" lnSpcReduction="20000"/>
          </a:bodyPr>
          <a:lstStyle/>
          <a:p>
            <a:pPr marL="0" indent="0">
              <a:buNone/>
            </a:pPr>
            <a:r>
              <a:rPr lang="en-US" dirty="0">
                <a:latin typeface="Century Gothic" panose="020B0502020202020204" pitchFamily="34" charset="0"/>
              </a:rPr>
              <a:t>Monthly duties:</a:t>
            </a:r>
          </a:p>
          <a:p>
            <a:pPr lvl="0">
              <a:buFont typeface="Wingdings" panose="05000000000000000000" pitchFamily="2" charset="2"/>
              <a:buChar char="ü"/>
            </a:pPr>
            <a:r>
              <a:rPr lang="en-US" dirty="0">
                <a:latin typeface="Century Gothic" panose="020B0502020202020204" pitchFamily="34" charset="0"/>
              </a:rPr>
              <a:t>Meet with the President to prepare the agenda for the Board of Directors Meeting.</a:t>
            </a:r>
          </a:p>
          <a:p>
            <a:pPr lvl="0">
              <a:buFont typeface="Wingdings" panose="05000000000000000000" pitchFamily="2" charset="2"/>
              <a:buChar char="ü"/>
            </a:pPr>
            <a:r>
              <a:rPr lang="en-US" dirty="0">
                <a:latin typeface="Century Gothic" panose="020B0502020202020204" pitchFamily="34" charset="0"/>
              </a:rPr>
              <a:t>Attend the Board Meeting and record minutes.</a:t>
            </a:r>
          </a:p>
          <a:p>
            <a:pPr lvl="0">
              <a:buFont typeface="Wingdings" panose="05000000000000000000" pitchFamily="2" charset="2"/>
              <a:buChar char="ü"/>
            </a:pPr>
            <a:r>
              <a:rPr lang="en-US" dirty="0">
                <a:latin typeface="Century Gothic" panose="020B0502020202020204" pitchFamily="34" charset="0"/>
              </a:rPr>
              <a:t>Collect committee reports.</a:t>
            </a:r>
          </a:p>
          <a:p>
            <a:pPr lvl="0">
              <a:buFont typeface="Wingdings" panose="05000000000000000000" pitchFamily="2" charset="2"/>
              <a:buChar char="ü"/>
            </a:pPr>
            <a:r>
              <a:rPr lang="en-US" dirty="0">
                <a:latin typeface="Century Gothic" panose="020B0502020202020204" pitchFamily="34" charset="0"/>
              </a:rPr>
              <a:t>Submit the club’s monthly report on time.</a:t>
            </a:r>
          </a:p>
          <a:p>
            <a:pPr>
              <a:buFont typeface="Wingdings" panose="05000000000000000000" pitchFamily="2" charset="2"/>
              <a:buChar char="ü"/>
            </a:pPr>
            <a:r>
              <a:rPr lang="en-US" dirty="0">
                <a:latin typeface="Century Gothic" panose="020B0502020202020204" pitchFamily="34" charset="0"/>
              </a:rPr>
              <a:t>Attend </a:t>
            </a:r>
            <a:r>
              <a:rPr lang="en-US" dirty="0" smtClean="0">
                <a:latin typeface="Century Gothic" panose="020B0502020202020204" pitchFamily="34" charset="0"/>
              </a:rPr>
              <a:t>Division </a:t>
            </a:r>
            <a:r>
              <a:rPr lang="en-US" dirty="0">
                <a:latin typeface="Century Gothic" panose="020B0502020202020204" pitchFamily="34" charset="0"/>
              </a:rPr>
              <a:t>Council Meeting</a:t>
            </a:r>
          </a:p>
        </p:txBody>
      </p:sp>
      <p:sp>
        <p:nvSpPr>
          <p:cNvPr id="6" name="Slide Number Placeholder 5"/>
          <p:cNvSpPr>
            <a:spLocks noGrp="1"/>
          </p:cNvSpPr>
          <p:nvPr>
            <p:ph type="sldNum" sz="quarter" idx="12"/>
          </p:nvPr>
        </p:nvSpPr>
        <p:spPr/>
        <p:txBody>
          <a:bodyPr/>
          <a:lstStyle/>
          <a:p>
            <a:fld id="{2DF1EDE2-1F6D-49E8-84BC-E7E47F967BBA}" type="slidenum">
              <a:rPr lang="en-US" smtClean="0"/>
              <a:pPr/>
              <a:t>45</a:t>
            </a:fld>
            <a:endParaRPr lang="en-US"/>
          </a:p>
        </p:txBody>
      </p:sp>
    </p:spTree>
    <p:extLst>
      <p:ext uri="{BB962C8B-B14F-4D97-AF65-F5344CB8AC3E}">
        <p14:creationId xmlns:p14="http://schemas.microsoft.com/office/powerpoint/2010/main" xmlns="" val="1938732935"/>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6324600" cy="846138"/>
          </a:xfrm>
        </p:spPr>
        <p:txBody>
          <a:bodyPr/>
          <a:lstStyle/>
          <a:p>
            <a:r>
              <a:rPr lang="en-US" dirty="0">
                <a:solidFill>
                  <a:schemeClr val="tx2"/>
                </a:solidFill>
                <a:latin typeface="Century Gothic" panose="020B0502020202020204" pitchFamily="34" charset="0"/>
              </a:rPr>
              <a:t>The Treasurer </a:t>
            </a:r>
          </a:p>
        </p:txBody>
      </p:sp>
      <p:sp>
        <p:nvSpPr>
          <p:cNvPr id="3" name="Content Placeholder 2"/>
          <p:cNvSpPr>
            <a:spLocks noGrp="1"/>
          </p:cNvSpPr>
          <p:nvPr>
            <p:ph sz="half" idx="1"/>
          </p:nvPr>
        </p:nvSpPr>
        <p:spPr>
          <a:xfrm>
            <a:off x="838200" y="2286000"/>
            <a:ext cx="3810000" cy="4191000"/>
          </a:xfrm>
        </p:spPr>
        <p:txBody>
          <a:bodyPr>
            <a:noAutofit/>
          </a:bodyPr>
          <a:lstStyle/>
          <a:p>
            <a:pPr marL="0" indent="0">
              <a:buNone/>
            </a:pPr>
            <a:r>
              <a:rPr lang="en-US" sz="1800" dirty="0" smtClean="0">
                <a:latin typeface="Century Gothic" panose="020B0502020202020204" pitchFamily="34" charset="0"/>
              </a:rPr>
              <a:t>Weekly </a:t>
            </a:r>
            <a:r>
              <a:rPr lang="en-US" sz="1800" dirty="0">
                <a:latin typeface="Century Gothic" panose="020B0502020202020204" pitchFamily="34" charset="0"/>
              </a:rPr>
              <a:t>duties:</a:t>
            </a:r>
          </a:p>
          <a:p>
            <a:pPr lvl="0">
              <a:buFont typeface="Wingdings" panose="05000000000000000000" pitchFamily="2" charset="2"/>
              <a:buChar char="ü"/>
            </a:pPr>
            <a:r>
              <a:rPr lang="en-US" sz="1800" dirty="0">
                <a:latin typeface="Century Gothic" panose="020B0502020202020204" pitchFamily="34" charset="0"/>
              </a:rPr>
              <a:t>Pay all the bills.</a:t>
            </a:r>
          </a:p>
          <a:p>
            <a:pPr lvl="0">
              <a:buFont typeface="Wingdings" panose="05000000000000000000" pitchFamily="2" charset="2"/>
              <a:buChar char="ü"/>
            </a:pPr>
            <a:r>
              <a:rPr lang="en-US" sz="1800" dirty="0">
                <a:latin typeface="Century Gothic" panose="020B0502020202020204" pitchFamily="34" charset="0"/>
              </a:rPr>
              <a:t>Record all expenditures and income for each week.</a:t>
            </a:r>
          </a:p>
          <a:p>
            <a:pPr lvl="0">
              <a:buFont typeface="Wingdings" panose="05000000000000000000" pitchFamily="2" charset="2"/>
              <a:buChar char="ü"/>
            </a:pPr>
            <a:r>
              <a:rPr lang="en-US" sz="1800" dirty="0">
                <a:latin typeface="Century Gothic" panose="020B0502020202020204" pitchFamily="34" charset="0"/>
              </a:rPr>
              <a:t>Secure the advice of your Advisor on all financial matters.</a:t>
            </a:r>
          </a:p>
          <a:p>
            <a:pPr lvl="0">
              <a:buFont typeface="Wingdings" panose="05000000000000000000" pitchFamily="2" charset="2"/>
              <a:buChar char="ü"/>
            </a:pPr>
            <a:r>
              <a:rPr lang="en-US" sz="1800" dirty="0">
                <a:latin typeface="Century Gothic" panose="020B0502020202020204" pitchFamily="34" charset="0"/>
              </a:rPr>
              <a:t>Make sure you understand your school’s policy (as well as your club’s policy) regarding financial accounts for student organizations</a:t>
            </a:r>
            <a:r>
              <a:rPr lang="en-US" sz="1800" dirty="0" smtClean="0">
                <a:latin typeface="Century Gothic" panose="020B0502020202020204" pitchFamily="34" charset="0"/>
              </a:rPr>
              <a:t>.</a:t>
            </a:r>
            <a:endParaRPr lang="en-US" sz="1800" dirty="0">
              <a:latin typeface="Century Gothic" panose="020B0502020202020204" pitchFamily="34" charset="0"/>
            </a:endParaRPr>
          </a:p>
        </p:txBody>
      </p:sp>
      <p:sp>
        <p:nvSpPr>
          <p:cNvPr id="4" name="Content Placeholder 3"/>
          <p:cNvSpPr>
            <a:spLocks noGrp="1"/>
          </p:cNvSpPr>
          <p:nvPr>
            <p:ph sz="half" idx="2"/>
          </p:nvPr>
        </p:nvSpPr>
        <p:spPr>
          <a:xfrm>
            <a:off x="4876800" y="2362200"/>
            <a:ext cx="3810000" cy="3429000"/>
          </a:xfrm>
        </p:spPr>
        <p:txBody>
          <a:bodyPr>
            <a:normAutofit fontScale="77500" lnSpcReduction="20000"/>
          </a:bodyPr>
          <a:lstStyle/>
          <a:p>
            <a:pPr marL="0" indent="0">
              <a:buNone/>
            </a:pPr>
            <a:r>
              <a:rPr lang="en-US" dirty="0">
                <a:latin typeface="Century Gothic" panose="020B0502020202020204" pitchFamily="34" charset="0"/>
              </a:rPr>
              <a:t>Monthly duties:</a:t>
            </a:r>
          </a:p>
          <a:p>
            <a:pPr lvl="0">
              <a:buFont typeface="Wingdings" panose="05000000000000000000" pitchFamily="2" charset="2"/>
              <a:buChar char="ü"/>
            </a:pPr>
            <a:r>
              <a:rPr lang="en-US" dirty="0">
                <a:latin typeface="Century Gothic" panose="020B0502020202020204" pitchFamily="34" charset="0"/>
              </a:rPr>
              <a:t>Collect all monies from club fund-raisers.</a:t>
            </a:r>
          </a:p>
          <a:p>
            <a:pPr lvl="0">
              <a:buFont typeface="Wingdings" panose="05000000000000000000" pitchFamily="2" charset="2"/>
              <a:buChar char="ü"/>
            </a:pPr>
            <a:r>
              <a:rPr lang="en-US" dirty="0">
                <a:latin typeface="Century Gothic" panose="020B0502020202020204" pitchFamily="34" charset="0"/>
              </a:rPr>
              <a:t>Prepare a financial report for the Board of Directors Meeting.</a:t>
            </a:r>
          </a:p>
          <a:p>
            <a:pPr lvl="0">
              <a:buFont typeface="Wingdings" panose="05000000000000000000" pitchFamily="2" charset="2"/>
              <a:buChar char="ü"/>
            </a:pPr>
            <a:r>
              <a:rPr lang="en-US" dirty="0">
                <a:latin typeface="Century Gothic" panose="020B0502020202020204" pitchFamily="34" charset="0"/>
              </a:rPr>
              <a:t>Attend the Board of Directors Meeting.</a:t>
            </a:r>
          </a:p>
          <a:p>
            <a:pPr lvl="0">
              <a:buFont typeface="Wingdings" panose="05000000000000000000" pitchFamily="2" charset="2"/>
              <a:buChar char="ü"/>
            </a:pPr>
            <a:r>
              <a:rPr lang="en-US" dirty="0">
                <a:latin typeface="Century Gothic" panose="020B0502020202020204" pitchFamily="34" charset="0"/>
              </a:rPr>
              <a:t>Attend </a:t>
            </a:r>
            <a:r>
              <a:rPr lang="en-US" dirty="0" smtClean="0">
                <a:latin typeface="Century Gothic" panose="020B0502020202020204" pitchFamily="34" charset="0"/>
              </a:rPr>
              <a:t>Division </a:t>
            </a:r>
            <a:r>
              <a:rPr lang="en-US" dirty="0">
                <a:latin typeface="Century Gothic" panose="020B0502020202020204" pitchFamily="34" charset="0"/>
              </a:rPr>
              <a:t>Council Meeting</a:t>
            </a:r>
          </a:p>
          <a:p>
            <a:pPr marL="0" indent="0">
              <a:buNone/>
            </a:pPr>
            <a:endParaRPr lang="en-US" dirty="0"/>
          </a:p>
        </p:txBody>
      </p:sp>
      <p:sp>
        <p:nvSpPr>
          <p:cNvPr id="6" name="Slide Number Placeholder 5"/>
          <p:cNvSpPr>
            <a:spLocks noGrp="1"/>
          </p:cNvSpPr>
          <p:nvPr>
            <p:ph type="sldNum" sz="quarter" idx="12"/>
          </p:nvPr>
        </p:nvSpPr>
        <p:spPr/>
        <p:txBody>
          <a:bodyPr/>
          <a:lstStyle/>
          <a:p>
            <a:fld id="{2DF1EDE2-1F6D-49E8-84BC-E7E47F967BBA}" type="slidenum">
              <a:rPr lang="en-US" smtClean="0"/>
              <a:pPr/>
              <a:t>46</a:t>
            </a:fld>
            <a:endParaRPr lang="en-US"/>
          </a:p>
        </p:txBody>
      </p:sp>
    </p:spTree>
    <p:extLst>
      <p:ext uri="{BB962C8B-B14F-4D97-AF65-F5344CB8AC3E}">
        <p14:creationId xmlns:p14="http://schemas.microsoft.com/office/powerpoint/2010/main" xmlns="" val="1039327219"/>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6324600" cy="846138"/>
          </a:xfrm>
        </p:spPr>
        <p:txBody>
          <a:bodyPr/>
          <a:lstStyle/>
          <a:p>
            <a:r>
              <a:rPr lang="en-US" dirty="0">
                <a:solidFill>
                  <a:schemeClr val="tx2"/>
                </a:solidFill>
                <a:latin typeface="Century Gothic" panose="020B0502020202020204" pitchFamily="34" charset="0"/>
              </a:rPr>
              <a:t>The Editor </a:t>
            </a:r>
          </a:p>
        </p:txBody>
      </p:sp>
      <p:sp>
        <p:nvSpPr>
          <p:cNvPr id="3" name="Content Placeholder 2"/>
          <p:cNvSpPr>
            <a:spLocks noGrp="1"/>
          </p:cNvSpPr>
          <p:nvPr>
            <p:ph sz="half" idx="1"/>
          </p:nvPr>
        </p:nvSpPr>
        <p:spPr>
          <a:xfrm>
            <a:off x="838200" y="2362200"/>
            <a:ext cx="3810000" cy="3429000"/>
          </a:xfrm>
        </p:spPr>
        <p:txBody>
          <a:bodyPr>
            <a:normAutofit fontScale="77500" lnSpcReduction="20000"/>
          </a:bodyPr>
          <a:lstStyle/>
          <a:p>
            <a:pPr marL="0" indent="0">
              <a:buNone/>
            </a:pPr>
            <a:r>
              <a:rPr lang="en-US" dirty="0" smtClean="0">
                <a:latin typeface="Century Gothic" panose="020B0502020202020204" pitchFamily="34" charset="0"/>
              </a:rPr>
              <a:t>Weekly </a:t>
            </a:r>
            <a:r>
              <a:rPr lang="en-US" dirty="0">
                <a:latin typeface="Century Gothic" panose="020B0502020202020204" pitchFamily="34" charset="0"/>
              </a:rPr>
              <a:t>duties:</a:t>
            </a:r>
          </a:p>
          <a:p>
            <a:pPr lvl="0">
              <a:buFont typeface="Wingdings" panose="05000000000000000000" pitchFamily="2" charset="2"/>
              <a:buChar char="ü"/>
            </a:pPr>
            <a:r>
              <a:rPr lang="en-US" dirty="0">
                <a:latin typeface="Century Gothic" panose="020B0502020202020204" pitchFamily="34" charset="0"/>
              </a:rPr>
              <a:t>Take good notes at meetings and projects.</a:t>
            </a:r>
          </a:p>
          <a:p>
            <a:pPr lvl="0">
              <a:buFont typeface="Wingdings" panose="05000000000000000000" pitchFamily="2" charset="2"/>
              <a:buChar char="ü"/>
            </a:pPr>
            <a:r>
              <a:rPr lang="en-US" dirty="0">
                <a:latin typeface="Century Gothic" panose="020B0502020202020204" pitchFamily="34" charset="0"/>
              </a:rPr>
              <a:t>Plan newsletter for members.</a:t>
            </a:r>
          </a:p>
          <a:p>
            <a:pPr lvl="0">
              <a:buFont typeface="Wingdings" panose="05000000000000000000" pitchFamily="2" charset="2"/>
              <a:buChar char="ü"/>
            </a:pPr>
            <a:r>
              <a:rPr lang="en-US" dirty="0">
                <a:latin typeface="Century Gothic" panose="020B0502020202020204" pitchFamily="34" charset="0"/>
              </a:rPr>
              <a:t>Collect materials for the Club’s scrapbook.</a:t>
            </a:r>
          </a:p>
          <a:p>
            <a:pPr lvl="0">
              <a:buFont typeface="Wingdings" panose="05000000000000000000" pitchFamily="2" charset="2"/>
              <a:buChar char="ü"/>
            </a:pPr>
            <a:r>
              <a:rPr lang="en-US" dirty="0">
                <a:latin typeface="Century Gothic" panose="020B0502020202020204" pitchFamily="34" charset="0"/>
              </a:rPr>
              <a:t>Publicize club events.</a:t>
            </a:r>
          </a:p>
          <a:p>
            <a:pPr marL="0" indent="0">
              <a:buNone/>
            </a:pPr>
            <a:endParaRPr lang="en-US" dirty="0"/>
          </a:p>
        </p:txBody>
      </p:sp>
      <p:sp>
        <p:nvSpPr>
          <p:cNvPr id="4" name="Content Placeholder 3"/>
          <p:cNvSpPr>
            <a:spLocks noGrp="1"/>
          </p:cNvSpPr>
          <p:nvPr>
            <p:ph sz="half" idx="2"/>
          </p:nvPr>
        </p:nvSpPr>
        <p:spPr>
          <a:xfrm>
            <a:off x="4876800" y="2286000"/>
            <a:ext cx="3810000" cy="4419600"/>
          </a:xfrm>
        </p:spPr>
        <p:txBody>
          <a:bodyPr>
            <a:noAutofit/>
          </a:bodyPr>
          <a:lstStyle/>
          <a:p>
            <a:pPr marL="0" indent="0">
              <a:buNone/>
            </a:pPr>
            <a:r>
              <a:rPr lang="en-US" sz="1800" dirty="0">
                <a:latin typeface="Century Gothic" panose="020B0502020202020204" pitchFamily="34" charset="0"/>
              </a:rPr>
              <a:t>Monthly duties:</a:t>
            </a:r>
          </a:p>
          <a:p>
            <a:pPr lvl="0">
              <a:buFont typeface="Wingdings" panose="05000000000000000000" pitchFamily="2" charset="2"/>
              <a:buChar char="ü"/>
            </a:pPr>
            <a:r>
              <a:rPr lang="en-US" sz="1800" dirty="0">
                <a:latin typeface="Century Gothic" panose="020B0502020202020204" pitchFamily="34" charset="0"/>
              </a:rPr>
              <a:t>Publish newsletter for members.</a:t>
            </a:r>
          </a:p>
          <a:p>
            <a:pPr lvl="0">
              <a:buFont typeface="Wingdings" panose="05000000000000000000" pitchFamily="2" charset="2"/>
              <a:buChar char="ü"/>
            </a:pPr>
            <a:r>
              <a:rPr lang="en-US" sz="1800" dirty="0">
                <a:latin typeface="Century Gothic" panose="020B0502020202020204" pitchFamily="34" charset="0"/>
              </a:rPr>
              <a:t>Work on scrapbook.</a:t>
            </a:r>
          </a:p>
          <a:p>
            <a:pPr lvl="0">
              <a:buFont typeface="Wingdings" panose="05000000000000000000" pitchFamily="2" charset="2"/>
              <a:buChar char="ü"/>
            </a:pPr>
            <a:r>
              <a:rPr lang="en-US" sz="1800" dirty="0">
                <a:latin typeface="Century Gothic" panose="020B0502020202020204" pitchFamily="34" charset="0"/>
              </a:rPr>
              <a:t>Send articles to local and/or school paper.</a:t>
            </a:r>
          </a:p>
          <a:p>
            <a:pPr lvl="0">
              <a:buFont typeface="Wingdings" panose="05000000000000000000" pitchFamily="2" charset="2"/>
              <a:buChar char="ü"/>
            </a:pPr>
            <a:r>
              <a:rPr lang="en-US" sz="1800" dirty="0">
                <a:latin typeface="Century Gothic" panose="020B0502020202020204" pitchFamily="34" charset="0"/>
              </a:rPr>
              <a:t>Submit articles to Florida Webmaster and </a:t>
            </a:r>
            <a:r>
              <a:rPr lang="en-US" sz="1800" i="1" dirty="0">
                <a:latin typeface="Century Gothic" panose="020B0502020202020204" pitchFamily="34" charset="0"/>
              </a:rPr>
              <a:t>Keynoter</a:t>
            </a:r>
            <a:r>
              <a:rPr lang="en-US" sz="1800" dirty="0">
                <a:latin typeface="Century Gothic" panose="020B0502020202020204" pitchFamily="34" charset="0"/>
              </a:rPr>
              <a:t>.</a:t>
            </a:r>
          </a:p>
          <a:p>
            <a:pPr lvl="0">
              <a:buFont typeface="Wingdings" panose="05000000000000000000" pitchFamily="2" charset="2"/>
              <a:buChar char="ü"/>
            </a:pPr>
            <a:r>
              <a:rPr lang="en-US" sz="1800" dirty="0">
                <a:latin typeface="Century Gothic" panose="020B0502020202020204" pitchFamily="34" charset="0"/>
              </a:rPr>
              <a:t>Attend the Board of Directors Meeting.</a:t>
            </a:r>
          </a:p>
          <a:p>
            <a:pPr lvl="0">
              <a:buFont typeface="Wingdings" panose="05000000000000000000" pitchFamily="2" charset="2"/>
              <a:buChar char="ü"/>
            </a:pPr>
            <a:r>
              <a:rPr lang="en-US" sz="1800" dirty="0">
                <a:latin typeface="Century Gothic" panose="020B0502020202020204" pitchFamily="34" charset="0"/>
              </a:rPr>
              <a:t>Attend </a:t>
            </a:r>
            <a:r>
              <a:rPr lang="en-US" sz="1800" dirty="0" smtClean="0">
                <a:latin typeface="Century Gothic" panose="020B0502020202020204" pitchFamily="34" charset="0"/>
              </a:rPr>
              <a:t>Division </a:t>
            </a:r>
            <a:r>
              <a:rPr lang="en-US" sz="1800" dirty="0">
                <a:latin typeface="Century Gothic" panose="020B0502020202020204" pitchFamily="34" charset="0"/>
              </a:rPr>
              <a:t>Council </a:t>
            </a:r>
            <a:r>
              <a:rPr lang="en-US" sz="1800" dirty="0" smtClean="0">
                <a:latin typeface="Century Gothic" panose="020B0502020202020204" pitchFamily="34" charset="0"/>
              </a:rPr>
              <a:t>Meeting</a:t>
            </a:r>
            <a:endParaRPr lang="en-US" sz="1800" dirty="0">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fld id="{2DF1EDE2-1F6D-49E8-84BC-E7E47F967BBA}" type="slidenum">
              <a:rPr lang="en-US" smtClean="0"/>
              <a:pPr/>
              <a:t>47</a:t>
            </a:fld>
            <a:endParaRPr lang="en-US"/>
          </a:p>
        </p:txBody>
      </p:sp>
    </p:spTree>
    <p:extLst>
      <p:ext uri="{BB962C8B-B14F-4D97-AF65-F5344CB8AC3E}">
        <p14:creationId xmlns:p14="http://schemas.microsoft.com/office/powerpoint/2010/main" xmlns="" val="2123717161"/>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6324600" cy="846138"/>
          </a:xfrm>
        </p:spPr>
        <p:txBody>
          <a:bodyPr/>
          <a:lstStyle/>
          <a:p>
            <a:r>
              <a:rPr lang="en-US" dirty="0">
                <a:solidFill>
                  <a:schemeClr val="tx2"/>
                </a:solidFill>
                <a:latin typeface="Century Gothic" panose="020B0502020202020204" pitchFamily="34" charset="0"/>
              </a:rPr>
              <a:t>The </a:t>
            </a:r>
            <a:r>
              <a:rPr lang="en-US" dirty="0" smtClean="0">
                <a:solidFill>
                  <a:schemeClr val="tx2"/>
                </a:solidFill>
                <a:latin typeface="Century Gothic" panose="020B0502020202020204" pitchFamily="34" charset="0"/>
              </a:rPr>
              <a:t>Class Directors </a:t>
            </a:r>
            <a:endParaRPr lang="en-US" dirty="0">
              <a:solidFill>
                <a:schemeClr val="tx2"/>
              </a:solidFill>
              <a:latin typeface="Century Gothic" panose="020B0502020202020204" pitchFamily="34" charset="0"/>
            </a:endParaRPr>
          </a:p>
        </p:txBody>
      </p:sp>
      <p:sp>
        <p:nvSpPr>
          <p:cNvPr id="3" name="Content Placeholder 2"/>
          <p:cNvSpPr>
            <a:spLocks noGrp="1"/>
          </p:cNvSpPr>
          <p:nvPr>
            <p:ph sz="half" idx="1"/>
          </p:nvPr>
        </p:nvSpPr>
        <p:spPr>
          <a:xfrm>
            <a:off x="838200" y="2362200"/>
            <a:ext cx="3810000" cy="4038600"/>
          </a:xfrm>
        </p:spPr>
        <p:txBody>
          <a:bodyPr>
            <a:normAutofit fontScale="47500" lnSpcReduction="20000"/>
          </a:bodyPr>
          <a:lstStyle/>
          <a:p>
            <a:pPr marL="0" indent="0">
              <a:buNone/>
            </a:pPr>
            <a:r>
              <a:rPr lang="en-US" dirty="0" smtClean="0">
                <a:latin typeface="Century Gothic" panose="020B0502020202020204" pitchFamily="34" charset="0"/>
              </a:rPr>
              <a:t>Weekly </a:t>
            </a:r>
            <a:r>
              <a:rPr lang="en-US" dirty="0">
                <a:latin typeface="Century Gothic" panose="020B0502020202020204" pitchFamily="34" charset="0"/>
              </a:rPr>
              <a:t>duties:</a:t>
            </a:r>
          </a:p>
          <a:p>
            <a:pPr lvl="0">
              <a:buFont typeface="Wingdings" panose="05000000000000000000" pitchFamily="2" charset="2"/>
              <a:buChar char="ü"/>
            </a:pPr>
            <a:r>
              <a:rPr lang="en-US" sz="3400" dirty="0" smtClean="0">
                <a:latin typeface="Century Gothic" panose="020B0502020202020204" pitchFamily="34" charset="0"/>
              </a:rPr>
              <a:t>Attend all Key Club meetings</a:t>
            </a:r>
          </a:p>
          <a:p>
            <a:pPr lvl="0">
              <a:buFont typeface="Wingdings" panose="05000000000000000000" pitchFamily="2" charset="2"/>
              <a:buChar char="ü"/>
            </a:pPr>
            <a:r>
              <a:rPr lang="en-US" sz="3400" dirty="0" smtClean="0">
                <a:latin typeface="Century Gothic" panose="020B0502020202020204" pitchFamily="34" charset="0"/>
              </a:rPr>
              <a:t>Make sure that your class has a good role model at each meeting</a:t>
            </a:r>
          </a:p>
          <a:p>
            <a:pPr lvl="0">
              <a:buFont typeface="Wingdings" panose="05000000000000000000" pitchFamily="2" charset="2"/>
              <a:buChar char="ü"/>
            </a:pPr>
            <a:r>
              <a:rPr lang="en-US" sz="3400" dirty="0" smtClean="0">
                <a:latin typeface="Century Gothic" panose="020B0502020202020204" pitchFamily="34" charset="0"/>
              </a:rPr>
              <a:t>Gather suggestions from class members</a:t>
            </a:r>
          </a:p>
          <a:p>
            <a:pPr lvl="0">
              <a:buFont typeface="Wingdings" panose="05000000000000000000" pitchFamily="2" charset="2"/>
              <a:buChar char="ü"/>
            </a:pPr>
            <a:r>
              <a:rPr lang="en-US" sz="3400" dirty="0" smtClean="0">
                <a:latin typeface="Century Gothic" panose="020B0502020202020204" pitchFamily="34" charset="0"/>
              </a:rPr>
              <a:t>Make sure your class knows they have a say in what goes on with your Key Club</a:t>
            </a:r>
          </a:p>
          <a:p>
            <a:pPr lvl="0">
              <a:buFont typeface="Wingdings" panose="05000000000000000000" pitchFamily="2" charset="2"/>
              <a:buChar char="ü"/>
            </a:pPr>
            <a:r>
              <a:rPr lang="en-US" sz="3400" dirty="0" smtClean="0">
                <a:latin typeface="Century Gothic" panose="020B0502020202020204" pitchFamily="34" charset="0"/>
              </a:rPr>
              <a:t>Represent class with good fashion</a:t>
            </a:r>
          </a:p>
          <a:p>
            <a:pPr lvl="0">
              <a:buFont typeface="Wingdings" panose="05000000000000000000" pitchFamily="2" charset="2"/>
              <a:buChar char="ü"/>
            </a:pPr>
            <a:r>
              <a:rPr lang="en-US" sz="3400" dirty="0" smtClean="0">
                <a:latin typeface="Century Gothic" panose="020B0502020202020204" pitchFamily="34" charset="0"/>
              </a:rPr>
              <a:t>Always be on your best behavior when attending meetings and projects.</a:t>
            </a:r>
          </a:p>
          <a:p>
            <a:pPr marL="0" indent="0">
              <a:buNone/>
            </a:pPr>
            <a:endParaRPr lang="en-US" dirty="0"/>
          </a:p>
        </p:txBody>
      </p:sp>
      <p:sp>
        <p:nvSpPr>
          <p:cNvPr id="4" name="Content Placeholder 3"/>
          <p:cNvSpPr>
            <a:spLocks noGrp="1"/>
          </p:cNvSpPr>
          <p:nvPr>
            <p:ph sz="half" idx="2"/>
          </p:nvPr>
        </p:nvSpPr>
        <p:spPr>
          <a:xfrm>
            <a:off x="4876800" y="2286000"/>
            <a:ext cx="3810000" cy="4419600"/>
          </a:xfrm>
        </p:spPr>
        <p:txBody>
          <a:bodyPr>
            <a:noAutofit/>
          </a:bodyPr>
          <a:lstStyle/>
          <a:p>
            <a:pPr marL="0" indent="0">
              <a:buNone/>
            </a:pPr>
            <a:r>
              <a:rPr lang="en-US" sz="1800" dirty="0">
                <a:latin typeface="Century Gothic" panose="020B0502020202020204" pitchFamily="34" charset="0"/>
              </a:rPr>
              <a:t>Monthly duties:</a:t>
            </a:r>
          </a:p>
          <a:p>
            <a:pPr lvl="0">
              <a:buFont typeface="Wingdings" panose="05000000000000000000" pitchFamily="2" charset="2"/>
              <a:buChar char="ü"/>
            </a:pPr>
            <a:r>
              <a:rPr lang="en-US" sz="1600" dirty="0" smtClean="0">
                <a:latin typeface="Century Gothic" panose="020B0502020202020204" pitchFamily="34" charset="0"/>
              </a:rPr>
              <a:t>Attend all board meetings of the Key Club</a:t>
            </a:r>
          </a:p>
          <a:p>
            <a:pPr lvl="0">
              <a:buFont typeface="Wingdings" panose="05000000000000000000" pitchFamily="2" charset="2"/>
              <a:buChar char="ü"/>
            </a:pPr>
            <a:r>
              <a:rPr lang="en-US" sz="1600" dirty="0" smtClean="0">
                <a:latin typeface="Century Gothic" panose="020B0502020202020204" pitchFamily="34" charset="0"/>
              </a:rPr>
              <a:t>Give suggestions about how to make your club better; relay suggestions from members to the board</a:t>
            </a:r>
          </a:p>
          <a:p>
            <a:pPr lvl="0">
              <a:buFont typeface="Wingdings" panose="05000000000000000000" pitchFamily="2" charset="2"/>
              <a:buChar char="ü"/>
            </a:pPr>
            <a:r>
              <a:rPr lang="en-US" sz="1600" dirty="0" smtClean="0">
                <a:latin typeface="Century Gothic" panose="020B0502020202020204" pitchFamily="34" charset="0"/>
              </a:rPr>
              <a:t>Provide input to the board</a:t>
            </a:r>
          </a:p>
          <a:p>
            <a:pPr lvl="0">
              <a:buFont typeface="Wingdings" panose="05000000000000000000" pitchFamily="2" charset="2"/>
              <a:buChar char="ü"/>
            </a:pPr>
            <a:r>
              <a:rPr lang="en-US" sz="1600" dirty="0" smtClean="0">
                <a:latin typeface="Century Gothic" panose="020B0502020202020204" pitchFamily="34" charset="0"/>
              </a:rPr>
              <a:t>Support decisions of the board and represent your class at board meetings</a:t>
            </a:r>
          </a:p>
          <a:p>
            <a:pPr lvl="0">
              <a:buFont typeface="Wingdings" panose="05000000000000000000" pitchFamily="2" charset="2"/>
              <a:buChar char="ü"/>
            </a:pPr>
            <a:r>
              <a:rPr lang="en-US" sz="1600" dirty="0" smtClean="0">
                <a:latin typeface="Century Gothic" panose="020B0502020202020204" pitchFamily="34" charset="0"/>
              </a:rPr>
              <a:t>Attend Division </a:t>
            </a:r>
            <a:r>
              <a:rPr lang="en-US" sz="1600" dirty="0">
                <a:latin typeface="Century Gothic" panose="020B0502020202020204" pitchFamily="34" charset="0"/>
              </a:rPr>
              <a:t>Council </a:t>
            </a:r>
            <a:r>
              <a:rPr lang="en-US" sz="1600" dirty="0" smtClean="0">
                <a:latin typeface="Century Gothic" panose="020B0502020202020204" pitchFamily="34" charset="0"/>
              </a:rPr>
              <a:t>Meeting</a:t>
            </a:r>
            <a:endParaRPr lang="en-US" sz="1600" dirty="0">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fld id="{2DF1EDE2-1F6D-49E8-84BC-E7E47F967BBA}" type="slidenum">
              <a:rPr lang="en-US" smtClean="0"/>
              <a:pPr/>
              <a:t>48</a:t>
            </a:fld>
            <a:endParaRPr lang="en-US"/>
          </a:p>
        </p:txBody>
      </p:sp>
    </p:spTree>
    <p:extLst>
      <p:ext uri="{BB962C8B-B14F-4D97-AF65-F5344CB8AC3E}">
        <p14:creationId xmlns:p14="http://schemas.microsoft.com/office/powerpoint/2010/main" xmlns="" val="2123717161"/>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solidFill>
                  <a:schemeClr val="accent6">
                    <a:lumMod val="75000"/>
                  </a:schemeClr>
                </a:solidFill>
              </a:rPr>
              <a:t>Service</a:t>
            </a:r>
            <a:endParaRPr lang="en-US" dirty="0">
              <a:solidFill>
                <a:schemeClr val="accent6">
                  <a:lumMod val="75000"/>
                </a:schemeClr>
              </a:solidFill>
            </a:endParaRPr>
          </a:p>
        </p:txBody>
      </p:sp>
    </p:spTree>
    <p:extLst>
      <p:ext uri="{BB962C8B-B14F-4D97-AF65-F5344CB8AC3E}">
        <p14:creationId xmlns:p14="http://schemas.microsoft.com/office/powerpoint/2010/main" xmlns="" val="408998885"/>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p:txBody>
          <a:bodyPr>
            <a:normAutofit/>
          </a:bodyPr>
          <a:lstStyle/>
          <a:p>
            <a:pPr eaLnBrk="1" hangingPunct="1">
              <a:spcBef>
                <a:spcPct val="50000"/>
              </a:spcBef>
              <a:buFontTx/>
              <a:buNone/>
            </a:pPr>
            <a:r>
              <a:rPr lang="en-US" altLang="en-US" sz="2800" b="1" i="1" dirty="0" smtClean="0">
                <a:latin typeface="Century Gothic" panose="020B0502020202020204" pitchFamily="34" charset="0"/>
              </a:rPr>
              <a:t>Vision:</a:t>
            </a:r>
            <a:r>
              <a:rPr lang="en-US" altLang="en-US" sz="2800" i="1" dirty="0" smtClean="0">
                <a:latin typeface="Century Gothic" panose="020B0502020202020204" pitchFamily="34" charset="0"/>
              </a:rPr>
              <a:t> </a:t>
            </a:r>
            <a:r>
              <a:rPr lang="en-US" altLang="en-US" sz="2800" dirty="0" smtClean="0">
                <a:latin typeface="Century Gothic" panose="020B0502020202020204" pitchFamily="34" charset="0"/>
              </a:rPr>
              <a:t>To develop competent, capable, caring leaders through the vehicle of service.</a:t>
            </a:r>
          </a:p>
          <a:p>
            <a:pPr eaLnBrk="1" hangingPunct="1">
              <a:spcBef>
                <a:spcPct val="50000"/>
              </a:spcBef>
              <a:buFontTx/>
              <a:buNone/>
            </a:pPr>
            <a:r>
              <a:rPr lang="en-US" altLang="en-US" sz="2800" b="1" i="1" dirty="0" smtClean="0">
                <a:latin typeface="Century Gothic" panose="020B0502020202020204" pitchFamily="34" charset="0"/>
              </a:rPr>
              <a:t>Mission:</a:t>
            </a:r>
            <a:r>
              <a:rPr lang="en-US" altLang="en-US" sz="2800" i="1" dirty="0" smtClean="0">
                <a:latin typeface="Century Gothic" panose="020B0502020202020204" pitchFamily="34" charset="0"/>
              </a:rPr>
              <a:t> </a:t>
            </a:r>
            <a:r>
              <a:rPr lang="en-US" altLang="en-US" sz="2800" dirty="0" smtClean="0">
                <a:latin typeface="Century Gothic" panose="020B0502020202020204" pitchFamily="34" charset="0"/>
              </a:rPr>
              <a:t>An international, student-led organization providing its members with opportunities to perform service, build character, and develop leadership.</a:t>
            </a:r>
          </a:p>
        </p:txBody>
      </p:sp>
      <p:sp>
        <p:nvSpPr>
          <p:cNvPr id="4098" name="Rectangle 2"/>
          <p:cNvSpPr>
            <a:spLocks noGrp="1" noChangeArrowheads="1"/>
          </p:cNvSpPr>
          <p:nvPr>
            <p:ph type="title"/>
          </p:nvPr>
        </p:nvSpPr>
        <p:spPr>
          <a:xfrm>
            <a:off x="152400" y="1600200"/>
            <a:ext cx="8305800" cy="846138"/>
          </a:xfrm>
        </p:spPr>
        <p:txBody>
          <a:bodyPr>
            <a:normAutofit/>
          </a:bodyPr>
          <a:lstStyle/>
          <a:p>
            <a:pPr marL="465138" algn="l" eaLnBrk="1" hangingPunct="1"/>
            <a:r>
              <a:rPr lang="en-US" altLang="en-US" sz="4000" dirty="0" smtClean="0">
                <a:solidFill>
                  <a:schemeClr val="tx2"/>
                </a:solidFill>
                <a:latin typeface="Century Gothic" panose="020B0502020202020204" pitchFamily="34" charset="0"/>
              </a:rPr>
              <a:t>Key Club Mission and Vision  </a:t>
            </a:r>
          </a:p>
        </p:txBody>
      </p:sp>
    </p:spTree>
    <p:extLst>
      <p:ext uri="{BB962C8B-B14F-4D97-AF65-F5344CB8AC3E}">
        <p14:creationId xmlns:p14="http://schemas.microsoft.com/office/powerpoint/2010/main" xmlns="" val="1319374255"/>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fade">
                                      <p:cBhvr>
                                        <p:cTn id="7" dur="500"/>
                                        <p:tgtEl>
                                          <p:spTgt spid="819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fade">
                                      <p:cBhvr>
                                        <p:cTn id="12" dur="500"/>
                                        <p:tgtEl>
                                          <p:spTgt spid="819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9600" y="1600200"/>
            <a:ext cx="8229600" cy="609600"/>
          </a:xfrm>
        </p:spPr>
        <p:txBody>
          <a:bodyPr>
            <a:normAutofit fontScale="90000"/>
          </a:bodyPr>
          <a:lstStyle/>
          <a:p>
            <a:r>
              <a:rPr lang="en-US" dirty="0" smtClean="0">
                <a:solidFill>
                  <a:schemeClr val="tx2"/>
                </a:solidFill>
                <a:latin typeface="Century Gothic" panose="020B0502020202020204" pitchFamily="34" charset="0"/>
              </a:rPr>
              <a:t>Key Club service hour</a:t>
            </a:r>
            <a:endParaRPr lang="en-US" dirty="0">
              <a:solidFill>
                <a:schemeClr val="tx2"/>
              </a:solidFill>
              <a:latin typeface="Century Gothic" panose="020B0502020202020204" pitchFamily="34" charset="0"/>
            </a:endParaRPr>
          </a:p>
        </p:txBody>
      </p:sp>
      <p:sp>
        <p:nvSpPr>
          <p:cNvPr id="10" name="Text Placeholder 9"/>
          <p:cNvSpPr>
            <a:spLocks noGrp="1"/>
          </p:cNvSpPr>
          <p:nvPr>
            <p:ph type="body" idx="1"/>
          </p:nvPr>
        </p:nvSpPr>
        <p:spPr>
          <a:xfrm>
            <a:off x="609600" y="2438400"/>
            <a:ext cx="8077200" cy="3733800"/>
          </a:xfrm>
        </p:spPr>
        <p:txBody>
          <a:bodyPr anchor="t">
            <a:normAutofit fontScale="92500" lnSpcReduction="20000"/>
          </a:bodyPr>
          <a:lstStyle/>
          <a:p>
            <a:r>
              <a:rPr lang="en-US" sz="2800" dirty="0" smtClean="0">
                <a:solidFill>
                  <a:schemeClr val="tx1"/>
                </a:solidFill>
                <a:latin typeface="Century Gothic" panose="020B0502020202020204" pitchFamily="34" charset="0"/>
              </a:rPr>
              <a:t>What </a:t>
            </a:r>
            <a:r>
              <a:rPr lang="en-US" sz="2800" dirty="0">
                <a:solidFill>
                  <a:schemeClr val="tx1"/>
                </a:solidFill>
                <a:latin typeface="Century Gothic" panose="020B0502020202020204" pitchFamily="34" charset="0"/>
              </a:rPr>
              <a:t>counts as a service </a:t>
            </a:r>
            <a:r>
              <a:rPr lang="en-US" sz="2800" dirty="0" smtClean="0">
                <a:solidFill>
                  <a:schemeClr val="tx1"/>
                </a:solidFill>
                <a:latin typeface="Century Gothic" panose="020B0502020202020204" pitchFamily="34" charset="0"/>
              </a:rPr>
              <a:t>hour (for Pride Reporting):</a:t>
            </a:r>
            <a:endParaRPr lang="en-US" sz="2800" dirty="0">
              <a:solidFill>
                <a:schemeClr val="tx1"/>
              </a:solidFill>
              <a:latin typeface="Century Gothic" panose="020B0502020202020204" pitchFamily="34" charset="0"/>
            </a:endParaRPr>
          </a:p>
          <a:p>
            <a:pPr lvl="1">
              <a:buFont typeface="Arial" pitchFamily="34" charset="0"/>
              <a:buChar char="•"/>
            </a:pPr>
            <a:r>
              <a:rPr lang="en-US" sz="2400" dirty="0">
                <a:solidFill>
                  <a:schemeClr val="tx1"/>
                </a:solidFill>
                <a:latin typeface="Century Gothic" panose="020B0502020202020204" pitchFamily="34" charset="0"/>
              </a:rPr>
              <a:t>Projects pre-approved or organized exclusively by </a:t>
            </a:r>
            <a:r>
              <a:rPr lang="en-US" sz="2400" dirty="0" smtClean="0">
                <a:solidFill>
                  <a:schemeClr val="tx1"/>
                </a:solidFill>
                <a:latin typeface="Century Gothic" panose="020B0502020202020204" pitchFamily="34" charset="0"/>
              </a:rPr>
              <a:t>the club</a:t>
            </a:r>
            <a:endParaRPr lang="en-US" sz="2400" dirty="0">
              <a:solidFill>
                <a:schemeClr val="tx1"/>
              </a:solidFill>
              <a:latin typeface="Century Gothic" panose="020B0502020202020204" pitchFamily="34" charset="0"/>
            </a:endParaRPr>
          </a:p>
          <a:p>
            <a:pPr lvl="1">
              <a:buFont typeface="Arial" pitchFamily="34" charset="0"/>
              <a:buChar char="•"/>
            </a:pPr>
            <a:r>
              <a:rPr lang="en-US" sz="2400" dirty="0" smtClean="0">
                <a:solidFill>
                  <a:schemeClr val="tx1"/>
                </a:solidFill>
                <a:latin typeface="Century Gothic" panose="020B0502020202020204" pitchFamily="34" charset="0"/>
              </a:rPr>
              <a:t>Projects </a:t>
            </a:r>
            <a:r>
              <a:rPr lang="en-US" sz="2400" dirty="0">
                <a:solidFill>
                  <a:schemeClr val="tx1"/>
                </a:solidFill>
                <a:latin typeface="Century Gothic" panose="020B0502020202020204" pitchFamily="34" charset="0"/>
              </a:rPr>
              <a:t>that </a:t>
            </a:r>
            <a:r>
              <a:rPr lang="en-US" sz="2400" dirty="0" smtClean="0">
                <a:solidFill>
                  <a:schemeClr val="tx1"/>
                </a:solidFill>
                <a:latin typeface="Century Gothic" panose="020B0502020202020204" pitchFamily="34" charset="0"/>
              </a:rPr>
              <a:t>contribute </a:t>
            </a:r>
            <a:r>
              <a:rPr lang="en-US" sz="2400" dirty="0">
                <a:solidFill>
                  <a:schemeClr val="tx1"/>
                </a:solidFill>
                <a:latin typeface="Century Gothic" panose="020B0502020202020204" pitchFamily="34" charset="0"/>
              </a:rPr>
              <a:t>to </a:t>
            </a:r>
            <a:r>
              <a:rPr lang="en-US" sz="2400" dirty="0" smtClean="0">
                <a:solidFill>
                  <a:schemeClr val="tx1"/>
                </a:solidFill>
                <a:latin typeface="Century Gothic" panose="020B0502020202020204" pitchFamily="34" charset="0"/>
              </a:rPr>
              <a:t>betterment </a:t>
            </a:r>
            <a:r>
              <a:rPr lang="en-US" sz="2400" dirty="0">
                <a:solidFill>
                  <a:schemeClr val="tx1"/>
                </a:solidFill>
                <a:latin typeface="Century Gothic" panose="020B0502020202020204" pitchFamily="34" charset="0"/>
              </a:rPr>
              <a:t>of the community</a:t>
            </a:r>
          </a:p>
          <a:p>
            <a:pPr lvl="1">
              <a:buFont typeface="Arial" pitchFamily="34" charset="0"/>
              <a:buChar char="•"/>
            </a:pPr>
            <a:r>
              <a:rPr lang="en-US" sz="2400" dirty="0" smtClean="0">
                <a:solidFill>
                  <a:schemeClr val="tx1"/>
                </a:solidFill>
                <a:latin typeface="Century Gothic" panose="020B0502020202020204" pitchFamily="34" charset="0"/>
              </a:rPr>
              <a:t>For drives, service </a:t>
            </a:r>
            <a:r>
              <a:rPr lang="en-US" sz="2400" dirty="0">
                <a:solidFill>
                  <a:schemeClr val="tx1"/>
                </a:solidFill>
                <a:latin typeface="Century Gothic" panose="020B0502020202020204" pitchFamily="34" charset="0"/>
              </a:rPr>
              <a:t>is the </a:t>
            </a:r>
            <a:r>
              <a:rPr lang="en-US" sz="2400" b="1" dirty="0">
                <a:solidFill>
                  <a:schemeClr val="tx1"/>
                </a:solidFill>
                <a:latin typeface="Century Gothic" panose="020B0502020202020204" pitchFamily="34" charset="0"/>
              </a:rPr>
              <a:t>actual time worked </a:t>
            </a:r>
            <a:r>
              <a:rPr lang="en-US" sz="2400" dirty="0">
                <a:solidFill>
                  <a:schemeClr val="tx1"/>
                </a:solidFill>
                <a:latin typeface="Century Gothic" panose="020B0502020202020204" pitchFamily="34" charset="0"/>
              </a:rPr>
              <a:t>to collect, count, package, and/or </a:t>
            </a:r>
            <a:r>
              <a:rPr lang="en-US" sz="2400" dirty="0" smtClean="0">
                <a:solidFill>
                  <a:schemeClr val="tx1"/>
                </a:solidFill>
                <a:latin typeface="Century Gothic" panose="020B0502020202020204" pitchFamily="34" charset="0"/>
              </a:rPr>
              <a:t>deliver</a:t>
            </a:r>
          </a:p>
          <a:p>
            <a:pPr lvl="1">
              <a:buFont typeface="Arial" pitchFamily="34" charset="0"/>
              <a:buChar char="•"/>
            </a:pPr>
            <a:r>
              <a:rPr lang="en-US" sz="2400" dirty="0" smtClean="0">
                <a:solidFill>
                  <a:schemeClr val="tx1"/>
                </a:solidFill>
                <a:latin typeface="Century Gothic" panose="020B0502020202020204" pitchFamily="34" charset="0"/>
              </a:rPr>
              <a:t>Time spent planning a board approved project</a:t>
            </a:r>
            <a:endParaRPr lang="en-US" sz="2400" dirty="0">
              <a:solidFill>
                <a:schemeClr val="tx1"/>
              </a:solidFill>
              <a:latin typeface="Century Gothic" panose="020B0502020202020204" pitchFamily="34" charset="0"/>
            </a:endParaRPr>
          </a:p>
          <a:p>
            <a:pPr lvl="1">
              <a:buFont typeface="Arial" pitchFamily="34" charset="0"/>
              <a:buChar char="•"/>
            </a:pPr>
            <a:r>
              <a:rPr lang="en-US" sz="2400" dirty="0" smtClean="0">
                <a:solidFill>
                  <a:schemeClr val="tx1"/>
                </a:solidFill>
                <a:latin typeface="Century Gothic" panose="020B0502020202020204" pitchFamily="34" charset="0"/>
              </a:rPr>
              <a:t>Actual time worked as DCON host</a:t>
            </a:r>
            <a:endParaRPr lang="en-US" sz="3200" dirty="0">
              <a:solidFill>
                <a:schemeClr val="tx1"/>
              </a:solidFill>
              <a:latin typeface="Century Gothic" panose="020B0502020202020204" pitchFamily="34" charset="0"/>
            </a:endParaRPr>
          </a:p>
          <a:p>
            <a:pPr marL="114300" marR="228600">
              <a:spcBef>
                <a:spcPts val="0"/>
              </a:spcBef>
              <a:spcAft>
                <a:spcPts val="0"/>
              </a:spcAft>
            </a:pPr>
            <a:endParaRPr lang="en-US" sz="6000" dirty="0">
              <a:solidFill>
                <a:schemeClr val="tx1"/>
              </a:solidFill>
              <a:latin typeface="Times New Roman"/>
              <a:ea typeface="Times New Roman"/>
            </a:endParaRPr>
          </a:p>
        </p:txBody>
      </p:sp>
    </p:spTree>
    <p:extLst>
      <p:ext uri="{BB962C8B-B14F-4D97-AF65-F5344CB8AC3E}">
        <p14:creationId xmlns:p14="http://schemas.microsoft.com/office/powerpoint/2010/main" xmlns="" val="3170786200"/>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9600" y="1447800"/>
            <a:ext cx="8229600" cy="609600"/>
          </a:xfrm>
        </p:spPr>
        <p:txBody>
          <a:bodyPr>
            <a:normAutofit fontScale="90000"/>
          </a:bodyPr>
          <a:lstStyle/>
          <a:p>
            <a:r>
              <a:rPr lang="en-US" dirty="0" smtClean="0">
                <a:solidFill>
                  <a:schemeClr val="tx2"/>
                </a:solidFill>
                <a:latin typeface="Century Gothic" panose="020B0502020202020204" pitchFamily="34" charset="0"/>
              </a:rPr>
              <a:t>Key club service hour</a:t>
            </a:r>
            <a:endParaRPr lang="en-US" dirty="0">
              <a:solidFill>
                <a:schemeClr val="tx2"/>
              </a:solidFill>
              <a:latin typeface="Century Gothic" panose="020B0502020202020204" pitchFamily="34" charset="0"/>
            </a:endParaRPr>
          </a:p>
        </p:txBody>
      </p:sp>
      <p:sp>
        <p:nvSpPr>
          <p:cNvPr id="10" name="Text Placeholder 9"/>
          <p:cNvSpPr>
            <a:spLocks noGrp="1"/>
          </p:cNvSpPr>
          <p:nvPr>
            <p:ph type="body" idx="1"/>
          </p:nvPr>
        </p:nvSpPr>
        <p:spPr>
          <a:xfrm>
            <a:off x="533400" y="2209800"/>
            <a:ext cx="8153400" cy="4191000"/>
          </a:xfrm>
        </p:spPr>
        <p:txBody>
          <a:bodyPr anchor="t">
            <a:normAutofit fontScale="77500" lnSpcReduction="20000"/>
          </a:bodyPr>
          <a:lstStyle/>
          <a:p>
            <a:pPr marL="114300" marR="228600">
              <a:spcBef>
                <a:spcPts val="0"/>
              </a:spcBef>
              <a:spcAft>
                <a:spcPts val="0"/>
              </a:spcAft>
            </a:pPr>
            <a:r>
              <a:rPr lang="en-US" sz="3300" dirty="0" smtClean="0">
                <a:solidFill>
                  <a:schemeClr val="tx1"/>
                </a:solidFill>
                <a:latin typeface="Century Gothic" panose="020B0502020202020204" pitchFamily="34" charset="0"/>
              </a:rPr>
              <a:t>What does </a:t>
            </a:r>
            <a:r>
              <a:rPr lang="en-US" sz="3300" u="sng" dirty="0" smtClean="0">
                <a:solidFill>
                  <a:schemeClr val="tx1"/>
                </a:solidFill>
                <a:latin typeface="Century Gothic" panose="020B0502020202020204" pitchFamily="34" charset="0"/>
              </a:rPr>
              <a:t>not</a:t>
            </a:r>
            <a:r>
              <a:rPr lang="en-US" sz="3300" dirty="0" smtClean="0">
                <a:solidFill>
                  <a:schemeClr val="tx1"/>
                </a:solidFill>
                <a:latin typeface="Century Gothic" panose="020B0502020202020204" pitchFamily="34" charset="0"/>
              </a:rPr>
              <a:t> count as a service hour:</a:t>
            </a:r>
          </a:p>
          <a:p>
            <a:pPr lvl="0"/>
            <a:endParaRPr lang="en-US" sz="1200" dirty="0">
              <a:solidFill>
                <a:schemeClr val="tx1"/>
              </a:solidFill>
              <a:latin typeface="Century Gothic" panose="020B0502020202020204" pitchFamily="34" charset="0"/>
            </a:endParaRPr>
          </a:p>
          <a:p>
            <a:pPr lvl="1">
              <a:buFont typeface="Arial" pitchFamily="34" charset="0"/>
              <a:buChar char="•"/>
            </a:pPr>
            <a:r>
              <a:rPr lang="en-US" sz="2200" dirty="0" smtClean="0">
                <a:solidFill>
                  <a:schemeClr val="tx1"/>
                </a:solidFill>
                <a:latin typeface="Century Gothic" panose="020B0502020202020204" pitchFamily="34" charset="0"/>
              </a:rPr>
              <a:t> DCMs</a:t>
            </a:r>
            <a:r>
              <a:rPr lang="en-US" sz="2200" dirty="0">
                <a:solidFill>
                  <a:schemeClr val="tx1"/>
                </a:solidFill>
                <a:latin typeface="Century Gothic" panose="020B0502020202020204" pitchFamily="34" charset="0"/>
              </a:rPr>
              <a:t>, KCKCs, Zone Rallies, DCON, and </a:t>
            </a:r>
            <a:r>
              <a:rPr lang="en-US" sz="2200">
                <a:solidFill>
                  <a:schemeClr val="tx1"/>
                </a:solidFill>
                <a:latin typeface="Century Gothic" panose="020B0502020202020204" pitchFamily="34" charset="0"/>
              </a:rPr>
              <a:t>ICON </a:t>
            </a:r>
            <a:r>
              <a:rPr lang="en-US" sz="2200" smtClean="0">
                <a:solidFill>
                  <a:schemeClr val="tx1"/>
                </a:solidFill>
                <a:latin typeface="Century Gothic" panose="020B0502020202020204" pitchFamily="34" charset="0"/>
              </a:rPr>
              <a:t>(Exception </a:t>
            </a:r>
            <a:r>
              <a:rPr lang="en-US" sz="2200" dirty="0" smtClean="0">
                <a:solidFill>
                  <a:schemeClr val="tx1"/>
                </a:solidFill>
                <a:latin typeface="Century Gothic" panose="020B0502020202020204" pitchFamily="34" charset="0"/>
              </a:rPr>
              <a:t>time spent on projects </a:t>
            </a:r>
            <a:r>
              <a:rPr lang="en-US" sz="2200" dirty="0">
                <a:solidFill>
                  <a:schemeClr val="tx1"/>
                </a:solidFill>
                <a:latin typeface="Century Gothic" panose="020B0502020202020204" pitchFamily="34" charset="0"/>
              </a:rPr>
              <a:t>at </a:t>
            </a:r>
            <a:r>
              <a:rPr lang="en-US" sz="2200" dirty="0" smtClean="0">
                <a:solidFill>
                  <a:schemeClr val="tx1"/>
                </a:solidFill>
                <a:latin typeface="Century Gothic" panose="020B0502020202020204" pitchFamily="34" charset="0"/>
              </a:rPr>
              <a:t>event) </a:t>
            </a:r>
          </a:p>
          <a:p>
            <a:pPr lvl="1">
              <a:buFont typeface="Arial" pitchFamily="34" charset="0"/>
              <a:buChar char="•"/>
            </a:pPr>
            <a:r>
              <a:rPr lang="en-US" sz="2200" dirty="0" smtClean="0">
                <a:solidFill>
                  <a:schemeClr val="tx1"/>
                </a:solidFill>
                <a:latin typeface="Century Gothic" panose="020B0502020202020204" pitchFamily="34" charset="0"/>
              </a:rPr>
              <a:t> Club</a:t>
            </a:r>
            <a:r>
              <a:rPr lang="en-US" sz="2200" dirty="0">
                <a:solidFill>
                  <a:schemeClr val="tx1"/>
                </a:solidFill>
                <a:latin typeface="Century Gothic" panose="020B0502020202020204" pitchFamily="34" charset="0"/>
              </a:rPr>
              <a:t>, Board, committee or other planning meetings.</a:t>
            </a:r>
          </a:p>
          <a:p>
            <a:pPr lvl="1">
              <a:buFont typeface="Arial" pitchFamily="34" charset="0"/>
              <a:buChar char="•"/>
            </a:pPr>
            <a:r>
              <a:rPr lang="en-US" sz="2200" dirty="0" smtClean="0">
                <a:solidFill>
                  <a:schemeClr val="tx1"/>
                </a:solidFill>
                <a:latin typeface="Century Gothic" panose="020B0502020202020204" pitchFamily="34" charset="0"/>
              </a:rPr>
              <a:t> Socials </a:t>
            </a:r>
            <a:r>
              <a:rPr lang="en-US" sz="2200" dirty="0">
                <a:solidFill>
                  <a:schemeClr val="tx1"/>
                </a:solidFill>
                <a:latin typeface="Century Gothic" panose="020B0502020202020204" pitchFamily="34" charset="0"/>
              </a:rPr>
              <a:t>or church </a:t>
            </a:r>
            <a:r>
              <a:rPr lang="en-US" sz="2200" dirty="0" smtClean="0">
                <a:solidFill>
                  <a:schemeClr val="tx1"/>
                </a:solidFill>
                <a:latin typeface="Century Gothic" panose="020B0502020202020204" pitchFamily="34" charset="0"/>
              </a:rPr>
              <a:t>services</a:t>
            </a:r>
            <a:endParaRPr lang="en-US" sz="2200" dirty="0">
              <a:solidFill>
                <a:schemeClr val="tx1"/>
              </a:solidFill>
              <a:latin typeface="Century Gothic" panose="020B0502020202020204" pitchFamily="34" charset="0"/>
            </a:endParaRPr>
          </a:p>
          <a:p>
            <a:pPr lvl="1">
              <a:buFont typeface="Arial" pitchFamily="34" charset="0"/>
              <a:buChar char="•"/>
            </a:pPr>
            <a:r>
              <a:rPr lang="en-US" sz="2200" dirty="0" smtClean="0">
                <a:solidFill>
                  <a:schemeClr val="tx1"/>
                </a:solidFill>
                <a:latin typeface="Century Gothic" panose="020B0502020202020204" pitchFamily="34" charset="0"/>
              </a:rPr>
              <a:t> Anything </a:t>
            </a:r>
            <a:r>
              <a:rPr lang="en-US" sz="2200" dirty="0">
                <a:solidFill>
                  <a:schemeClr val="tx1"/>
                </a:solidFill>
                <a:latin typeface="Century Gothic" panose="020B0502020202020204" pitchFamily="34" charset="0"/>
              </a:rPr>
              <a:t>considered to be a chore or that is supposed to be done</a:t>
            </a:r>
          </a:p>
          <a:p>
            <a:pPr lvl="1">
              <a:buFont typeface="Arial" pitchFamily="34" charset="0"/>
              <a:buChar char="•"/>
            </a:pPr>
            <a:r>
              <a:rPr lang="en-US" sz="2200" dirty="0" smtClean="0">
                <a:solidFill>
                  <a:schemeClr val="tx1"/>
                </a:solidFill>
                <a:latin typeface="Century Gothic" panose="020B0502020202020204" pitchFamily="34" charset="0"/>
              </a:rPr>
              <a:t> Fundraisers </a:t>
            </a:r>
            <a:r>
              <a:rPr lang="en-US" sz="2200" dirty="0">
                <a:solidFill>
                  <a:schemeClr val="tx1"/>
                </a:solidFill>
                <a:latin typeface="Century Gothic" panose="020B0502020202020204" pitchFamily="34" charset="0"/>
              </a:rPr>
              <a:t>for the individual Key Club’s own use (</a:t>
            </a:r>
            <a:r>
              <a:rPr lang="en-US" sz="2200" dirty="0" smtClean="0">
                <a:solidFill>
                  <a:schemeClr val="tx1"/>
                </a:solidFill>
                <a:latin typeface="Century Gothic" panose="020B0502020202020204" pitchFamily="34" charset="0"/>
              </a:rPr>
              <a:t>Ex: funds for end </a:t>
            </a:r>
            <a:r>
              <a:rPr lang="en-US" sz="2200" dirty="0">
                <a:solidFill>
                  <a:schemeClr val="tx1"/>
                </a:solidFill>
                <a:latin typeface="Century Gothic" panose="020B0502020202020204" pitchFamily="34" charset="0"/>
              </a:rPr>
              <a:t>of the year banquet or </a:t>
            </a:r>
            <a:r>
              <a:rPr lang="en-US" sz="2200" dirty="0" smtClean="0">
                <a:solidFill>
                  <a:schemeClr val="tx1"/>
                </a:solidFill>
                <a:latin typeface="Century Gothic" panose="020B0502020202020204" pitchFamily="34" charset="0"/>
              </a:rPr>
              <a:t>DCON</a:t>
            </a:r>
            <a:r>
              <a:rPr lang="en-US" sz="2200" dirty="0">
                <a:solidFill>
                  <a:schemeClr val="tx1"/>
                </a:solidFill>
                <a:latin typeface="Century Gothic" panose="020B0502020202020204" pitchFamily="34" charset="0"/>
              </a:rPr>
              <a:t>)</a:t>
            </a:r>
          </a:p>
          <a:p>
            <a:pPr lvl="1">
              <a:buFont typeface="Arial" pitchFamily="34" charset="0"/>
              <a:buChar char="•"/>
            </a:pPr>
            <a:r>
              <a:rPr lang="en-US" sz="2200" dirty="0" smtClean="0">
                <a:solidFill>
                  <a:schemeClr val="tx1"/>
                </a:solidFill>
                <a:latin typeface="Century Gothic" panose="020B0502020202020204" pitchFamily="34" charset="0"/>
              </a:rPr>
              <a:t> Non-work time </a:t>
            </a:r>
            <a:r>
              <a:rPr lang="en-US" sz="2200" dirty="0">
                <a:solidFill>
                  <a:schemeClr val="tx1"/>
                </a:solidFill>
                <a:latin typeface="Century Gothic" panose="020B0502020202020204" pitchFamily="34" charset="0"/>
              </a:rPr>
              <a:t>during overnight service projects (eating, sleeping, etc)</a:t>
            </a:r>
          </a:p>
          <a:p>
            <a:pPr lvl="1">
              <a:buFont typeface="Arial" pitchFamily="34" charset="0"/>
              <a:buChar char="•"/>
            </a:pPr>
            <a:r>
              <a:rPr lang="en-US" sz="2200" dirty="0" smtClean="0">
                <a:solidFill>
                  <a:schemeClr val="tx1"/>
                </a:solidFill>
                <a:latin typeface="Century Gothic" panose="020B0502020202020204" pitchFamily="34" charset="0"/>
              </a:rPr>
              <a:t> Providing </a:t>
            </a:r>
            <a:r>
              <a:rPr lang="en-US" sz="2200" dirty="0">
                <a:solidFill>
                  <a:schemeClr val="tx1"/>
                </a:solidFill>
                <a:latin typeface="Century Gothic" panose="020B0502020202020204" pitchFamily="34" charset="0"/>
              </a:rPr>
              <a:t>transportation </a:t>
            </a:r>
            <a:r>
              <a:rPr lang="en-US" sz="2200" dirty="0" smtClean="0">
                <a:solidFill>
                  <a:schemeClr val="tx1"/>
                </a:solidFill>
                <a:latin typeface="Century Gothic" panose="020B0502020202020204" pitchFamily="34" charset="0"/>
              </a:rPr>
              <a:t>or travel time</a:t>
            </a:r>
          </a:p>
          <a:p>
            <a:pPr lvl="1">
              <a:buFont typeface="Arial" pitchFamily="34" charset="0"/>
              <a:buChar char="•"/>
            </a:pPr>
            <a:r>
              <a:rPr lang="en-US" sz="2200" dirty="0" smtClean="0">
                <a:solidFill>
                  <a:schemeClr val="tx1"/>
                </a:solidFill>
                <a:latin typeface="Century Gothic" panose="020B0502020202020204" pitchFamily="34" charset="0"/>
              </a:rPr>
              <a:t> Non Key Club members’ time (other volunteers’ time)</a:t>
            </a:r>
            <a:endParaRPr lang="en-US" sz="22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xmlns="" val="1808415681"/>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sz="2800" dirty="0" smtClean="0">
                <a:latin typeface="Century Gothic" panose="020B0502020202020204" pitchFamily="34" charset="0"/>
              </a:rPr>
              <a:t>keyclub.org   </a:t>
            </a:r>
            <a:r>
              <a:rPr lang="en-US" sz="2800" dirty="0">
                <a:latin typeface="Century Gothic" panose="020B0502020202020204" pitchFamily="34" charset="0"/>
              </a:rPr>
              <a:t>(International Website)</a:t>
            </a:r>
          </a:p>
          <a:p>
            <a:pPr marL="0" indent="0">
              <a:buNone/>
            </a:pPr>
            <a:r>
              <a:rPr lang="en-US" sz="2800" dirty="0" smtClean="0">
                <a:latin typeface="Century Gothic" panose="020B0502020202020204" pitchFamily="34" charset="0"/>
              </a:rPr>
              <a:t>floridakeyclub.org  </a:t>
            </a:r>
            <a:r>
              <a:rPr lang="en-US" sz="2800" dirty="0">
                <a:latin typeface="Century Gothic" panose="020B0502020202020204" pitchFamily="34" charset="0"/>
              </a:rPr>
              <a:t>(District Website</a:t>
            </a:r>
            <a:r>
              <a:rPr lang="en-US" sz="2800" dirty="0" smtClean="0">
                <a:latin typeface="Century Gothic" panose="020B0502020202020204" pitchFamily="34" charset="0"/>
              </a:rPr>
              <a:t>)</a:t>
            </a:r>
          </a:p>
          <a:p>
            <a:pPr marL="0" indent="0">
              <a:buNone/>
            </a:pPr>
            <a:r>
              <a:rPr lang="en-US" sz="2800" dirty="0" smtClean="0">
                <a:latin typeface="Century Gothic" panose="020B0502020202020204" pitchFamily="34" charset="0"/>
              </a:rPr>
              <a:t>Handbook</a:t>
            </a:r>
            <a:endParaRPr lang="en-US" sz="2800" dirty="0">
              <a:latin typeface="Century Gothic" panose="020B0502020202020204" pitchFamily="34" charset="0"/>
            </a:endParaRPr>
          </a:p>
          <a:p>
            <a:pPr marL="0" indent="0">
              <a:buNone/>
            </a:pPr>
            <a:r>
              <a:rPr lang="en-US" sz="2800" dirty="0" smtClean="0">
                <a:latin typeface="Century Gothic" panose="020B0502020202020204" pitchFamily="34" charset="0"/>
              </a:rPr>
              <a:t>Division </a:t>
            </a:r>
            <a:r>
              <a:rPr lang="en-US" sz="2800" dirty="0">
                <a:latin typeface="Century Gothic" panose="020B0502020202020204" pitchFamily="34" charset="0"/>
              </a:rPr>
              <a:t>Facebook page</a:t>
            </a:r>
          </a:p>
          <a:p>
            <a:pPr marL="0" indent="0">
              <a:buNone/>
            </a:pPr>
            <a:r>
              <a:rPr lang="en-US" sz="2800" dirty="0" smtClean="0">
                <a:latin typeface="Century Gothic" panose="020B0502020202020204" pitchFamily="34" charset="0"/>
              </a:rPr>
              <a:t>District Administrator or Zone Administrator </a:t>
            </a:r>
          </a:p>
          <a:p>
            <a:pPr marL="0" indent="0">
              <a:buNone/>
            </a:pPr>
            <a:r>
              <a:rPr lang="en-US" sz="2800" dirty="0" smtClean="0">
                <a:latin typeface="Century Gothic" panose="020B0502020202020204" pitchFamily="34" charset="0"/>
              </a:rPr>
              <a:t>Division </a:t>
            </a:r>
            <a:r>
              <a:rPr lang="en-US" sz="2800" dirty="0">
                <a:latin typeface="Century Gothic" panose="020B0502020202020204" pitchFamily="34" charset="0"/>
              </a:rPr>
              <a:t>Lt Governor</a:t>
            </a:r>
          </a:p>
        </p:txBody>
      </p:sp>
      <p:sp>
        <p:nvSpPr>
          <p:cNvPr id="4" name="Title 3"/>
          <p:cNvSpPr>
            <a:spLocks noGrp="1"/>
          </p:cNvSpPr>
          <p:nvPr>
            <p:ph type="title"/>
          </p:nvPr>
        </p:nvSpPr>
        <p:spPr/>
        <p:txBody>
          <a:bodyPr/>
          <a:lstStyle/>
          <a:p>
            <a:r>
              <a:rPr lang="en-US" b="1" dirty="0" smtClean="0">
                <a:solidFill>
                  <a:schemeClr val="accent6">
                    <a:lumMod val="75000"/>
                  </a:schemeClr>
                </a:solidFill>
                <a:latin typeface="Century Gothic" panose="020B0502020202020204" pitchFamily="34" charset="0"/>
              </a:rPr>
              <a:t>Resources</a:t>
            </a:r>
            <a:endParaRPr lang="en-US" b="1" dirty="0">
              <a:solidFill>
                <a:schemeClr val="accent6">
                  <a:lumMod val="75000"/>
                </a:schemeClr>
              </a:solidFill>
              <a:latin typeface="Century Gothic" panose="020B0502020202020204" pitchFamily="34" charset="0"/>
            </a:endParaRPr>
          </a:p>
        </p:txBody>
      </p:sp>
      <p:sp>
        <p:nvSpPr>
          <p:cNvPr id="5" name="Slide Number Placeholder 4"/>
          <p:cNvSpPr>
            <a:spLocks noGrp="1"/>
          </p:cNvSpPr>
          <p:nvPr>
            <p:ph type="sldNum" sz="quarter" idx="4"/>
          </p:nvPr>
        </p:nvSpPr>
        <p:spPr/>
        <p:txBody>
          <a:bodyPr/>
          <a:lstStyle/>
          <a:p>
            <a:fld id="{2DF1EDE2-1F6D-49E8-84BC-E7E47F967BBA}" type="slidenum">
              <a:rPr lang="en-US" smtClean="0"/>
              <a:pPr/>
              <a:t>52</a:t>
            </a:fld>
            <a:endParaRPr lang="en-US" dirty="0"/>
          </a:p>
        </p:txBody>
      </p:sp>
    </p:spTree>
    <p:extLst>
      <p:ext uri="{BB962C8B-B14F-4D97-AF65-F5344CB8AC3E}">
        <p14:creationId xmlns:p14="http://schemas.microsoft.com/office/powerpoint/2010/main" xmlns="" val="2923282081"/>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6356350"/>
            <a:ext cx="2133600" cy="365125"/>
          </a:xfrm>
        </p:spPr>
        <p:txBody>
          <a:bodyPr/>
          <a:lstStyle/>
          <a:p>
            <a:fld id="{2DF1EDE2-1F6D-49E8-84BC-E7E47F967BBA}" type="slidenum">
              <a:rPr lang="en-US" smtClean="0"/>
              <a:pPr/>
              <a:t>53</a:t>
            </a:fld>
            <a:endParaRPr lang="en-US"/>
          </a:p>
        </p:txBody>
      </p:sp>
    </p:spTree>
    <p:extLst>
      <p:ext uri="{BB962C8B-B14F-4D97-AF65-F5344CB8AC3E}">
        <p14:creationId xmlns:p14="http://schemas.microsoft.com/office/powerpoint/2010/main" xmlns="" val="1014795240"/>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normAutofit/>
          </a:bodyPr>
          <a:lstStyle/>
          <a:p>
            <a:pPr eaLnBrk="1" hangingPunct="1"/>
            <a:r>
              <a:rPr lang="en-US" altLang="en-US" sz="3600" dirty="0" smtClean="0">
                <a:latin typeface="Century Gothic" panose="020B0502020202020204" pitchFamily="34" charset="0"/>
              </a:rPr>
              <a:t>Caring </a:t>
            </a:r>
          </a:p>
          <a:p>
            <a:pPr eaLnBrk="1" hangingPunct="1"/>
            <a:r>
              <a:rPr lang="en-US" altLang="en-US" sz="3600" dirty="0" smtClean="0">
                <a:latin typeface="Century Gothic" panose="020B0502020202020204" pitchFamily="34" charset="0"/>
              </a:rPr>
              <a:t>Character Building </a:t>
            </a:r>
          </a:p>
          <a:p>
            <a:pPr eaLnBrk="1" hangingPunct="1"/>
            <a:r>
              <a:rPr lang="en-US" altLang="en-US" sz="3600" dirty="0" smtClean="0">
                <a:latin typeface="Century Gothic" panose="020B0502020202020204" pitchFamily="34" charset="0"/>
              </a:rPr>
              <a:t>Inclusiveness </a:t>
            </a:r>
          </a:p>
          <a:p>
            <a:pPr eaLnBrk="1" hangingPunct="1"/>
            <a:r>
              <a:rPr lang="en-US" altLang="en-US" sz="3600" dirty="0" smtClean="0">
                <a:latin typeface="Century Gothic" panose="020B0502020202020204" pitchFamily="34" charset="0"/>
              </a:rPr>
              <a:t>Leadership </a:t>
            </a:r>
          </a:p>
        </p:txBody>
      </p:sp>
      <p:sp>
        <p:nvSpPr>
          <p:cNvPr id="5122" name="Rectangle 2"/>
          <p:cNvSpPr>
            <a:spLocks noGrp="1" noChangeArrowheads="1"/>
          </p:cNvSpPr>
          <p:nvPr>
            <p:ph type="title"/>
          </p:nvPr>
        </p:nvSpPr>
        <p:spPr>
          <a:xfrm>
            <a:off x="0" y="1524000"/>
            <a:ext cx="8305800" cy="846138"/>
          </a:xfrm>
        </p:spPr>
        <p:txBody>
          <a:bodyPr>
            <a:noAutofit/>
          </a:bodyPr>
          <a:lstStyle/>
          <a:p>
            <a:pPr marL="465138" algn="l" eaLnBrk="1" hangingPunct="1"/>
            <a:r>
              <a:rPr lang="en-US" altLang="en-US" sz="4000" dirty="0" smtClean="0">
                <a:solidFill>
                  <a:schemeClr val="tx2"/>
                </a:solidFill>
                <a:latin typeface="Century Gothic" panose="020B0502020202020204" pitchFamily="34" charset="0"/>
              </a:rPr>
              <a:t>Key Club Core Values</a:t>
            </a:r>
          </a:p>
        </p:txBody>
      </p:sp>
    </p:spTree>
    <p:extLst>
      <p:ext uri="{BB962C8B-B14F-4D97-AF65-F5344CB8AC3E}">
        <p14:creationId xmlns:p14="http://schemas.microsoft.com/office/powerpoint/2010/main" xmlns="" val="659773689"/>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i="1" dirty="0">
                <a:latin typeface="+mn-lt"/>
              </a:rPr>
              <a:t>I pledge, on my honor, to uphold </a:t>
            </a:r>
            <a:r>
              <a:rPr lang="en-US" dirty="0">
                <a:latin typeface="+mn-lt"/>
              </a:rPr>
              <a:t>the</a:t>
            </a:r>
            <a:r>
              <a:rPr lang="en-US" b="1" i="1" dirty="0">
                <a:solidFill>
                  <a:schemeClr val="tx2"/>
                </a:solidFill>
                <a:effectLst>
                  <a:outerShdw blurRad="38100" dist="38100" dir="2700000" algn="tl">
                    <a:srgbClr val="000000">
                      <a:alpha val="43137"/>
                    </a:srgbClr>
                  </a:outerShdw>
                </a:effectLst>
                <a:latin typeface="+mn-lt"/>
              </a:rPr>
              <a:t> Objects of Key Club </a:t>
            </a:r>
            <a:r>
              <a:rPr lang="en-US" i="1" dirty="0">
                <a:latin typeface="+mn-lt"/>
              </a:rPr>
              <a:t>International; to build my home, school and community; to serve my nation and God; and combat all forces which tend to undermine these institutions.</a:t>
            </a:r>
          </a:p>
        </p:txBody>
      </p:sp>
      <p:sp>
        <p:nvSpPr>
          <p:cNvPr id="3" name="Date Placeholder 2"/>
          <p:cNvSpPr>
            <a:spLocks noGrp="1"/>
          </p:cNvSpPr>
          <p:nvPr>
            <p:ph type="dt" sz="half" idx="10"/>
          </p:nvPr>
        </p:nvSpPr>
        <p:spPr/>
        <p:txBody>
          <a:bodyPr/>
          <a:lstStyle/>
          <a:p>
            <a:fld id="{990F8424-4C2D-4685-ABF7-3FA032E6AE6B}" type="datetime1">
              <a:rPr lang="en-US" smtClean="0"/>
              <a:pPr/>
              <a:t>4/19/2014</a:t>
            </a:fld>
            <a:endParaRPr lang="en-US" dirty="0"/>
          </a:p>
        </p:txBody>
      </p:sp>
      <p:sp>
        <p:nvSpPr>
          <p:cNvPr id="4" name="Title 3"/>
          <p:cNvSpPr>
            <a:spLocks noGrp="1"/>
          </p:cNvSpPr>
          <p:nvPr>
            <p:ph type="title"/>
          </p:nvPr>
        </p:nvSpPr>
        <p:spPr/>
        <p:txBody>
          <a:bodyPr/>
          <a:lstStyle/>
          <a:p>
            <a:r>
              <a:rPr lang="en-US" dirty="0" smtClean="0">
                <a:solidFill>
                  <a:schemeClr val="tx2"/>
                </a:solidFill>
                <a:latin typeface="+mj-lt"/>
              </a:rPr>
              <a:t>Key Club Pledge</a:t>
            </a:r>
            <a:endParaRPr lang="en-US" dirty="0">
              <a:solidFill>
                <a:schemeClr val="tx2"/>
              </a:solidFill>
              <a:latin typeface="+mj-lt"/>
            </a:endParaRPr>
          </a:p>
        </p:txBody>
      </p:sp>
      <p:sp>
        <p:nvSpPr>
          <p:cNvPr id="5" name="Slide Number Placeholder 4"/>
          <p:cNvSpPr>
            <a:spLocks noGrp="1"/>
          </p:cNvSpPr>
          <p:nvPr>
            <p:ph type="sldNum" sz="quarter" idx="4"/>
          </p:nvPr>
        </p:nvSpPr>
        <p:spPr/>
        <p:txBody>
          <a:bodyPr/>
          <a:lstStyle/>
          <a:p>
            <a:fld id="{2DF1EDE2-1F6D-49E8-84BC-E7E47F967BBA}" type="slidenum">
              <a:rPr lang="en-US" smtClean="0"/>
              <a:pPr/>
              <a:t>7</a:t>
            </a:fld>
            <a:endParaRPr lang="en-US" dirty="0"/>
          </a:p>
        </p:txBody>
      </p:sp>
    </p:spTree>
    <p:extLst>
      <p:ext uri="{BB962C8B-B14F-4D97-AF65-F5344CB8AC3E}">
        <p14:creationId xmlns:p14="http://schemas.microsoft.com/office/powerpoint/2010/main" xmlns="" val="961601583"/>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2">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533400" y="2514600"/>
            <a:ext cx="7848600" cy="3611563"/>
          </a:xfrm>
        </p:spPr>
        <p:txBody>
          <a:bodyPr>
            <a:normAutofit/>
          </a:bodyPr>
          <a:lstStyle/>
          <a:p>
            <a:pPr>
              <a:buNone/>
            </a:pPr>
            <a:r>
              <a:rPr lang="en-US" sz="2400" dirty="0" smtClean="0"/>
              <a:t>To develop initiative and leadership.</a:t>
            </a:r>
          </a:p>
          <a:p>
            <a:pPr>
              <a:buNone/>
            </a:pPr>
            <a:r>
              <a:rPr lang="en-US" sz="2400" dirty="0" smtClean="0"/>
              <a:t>To provide experience in living and working together.</a:t>
            </a:r>
          </a:p>
          <a:p>
            <a:pPr>
              <a:buNone/>
            </a:pPr>
            <a:r>
              <a:rPr lang="en-US" sz="2400" dirty="0" smtClean="0"/>
              <a:t>To serve the school and community.</a:t>
            </a:r>
          </a:p>
          <a:p>
            <a:pPr>
              <a:buNone/>
            </a:pPr>
            <a:r>
              <a:rPr lang="en-US" sz="2400" dirty="0" smtClean="0"/>
              <a:t>To cooperate with the school principal.</a:t>
            </a:r>
          </a:p>
          <a:p>
            <a:pPr>
              <a:buNone/>
            </a:pPr>
            <a:r>
              <a:rPr lang="en-US" sz="2400" dirty="0" smtClean="0"/>
              <a:t>To prepare for useful citizenship.</a:t>
            </a:r>
            <a:endParaRPr lang="en-US" sz="3600" dirty="0" smtClean="0"/>
          </a:p>
        </p:txBody>
      </p:sp>
      <p:sp>
        <p:nvSpPr>
          <p:cNvPr id="5122" name="Rectangle 2"/>
          <p:cNvSpPr>
            <a:spLocks noGrp="1" noChangeArrowheads="1"/>
          </p:cNvSpPr>
          <p:nvPr>
            <p:ph type="title"/>
          </p:nvPr>
        </p:nvSpPr>
        <p:spPr>
          <a:xfrm>
            <a:off x="0" y="1524000"/>
            <a:ext cx="8305800" cy="846138"/>
          </a:xfrm>
        </p:spPr>
        <p:txBody>
          <a:bodyPr>
            <a:noAutofit/>
          </a:bodyPr>
          <a:lstStyle/>
          <a:p>
            <a:pPr marL="465138" algn="l" eaLnBrk="1" hangingPunct="1"/>
            <a:r>
              <a:rPr lang="en-US" altLang="en-US" sz="4000" dirty="0" smtClean="0">
                <a:solidFill>
                  <a:schemeClr val="tx2"/>
                </a:solidFill>
                <a:latin typeface="Century Gothic" panose="020B0502020202020204" pitchFamily="34" charset="0"/>
              </a:rPr>
              <a:t>Key Club Objects</a:t>
            </a:r>
          </a:p>
        </p:txBody>
      </p:sp>
    </p:spTree>
    <p:extLst>
      <p:ext uri="{BB962C8B-B14F-4D97-AF65-F5344CB8AC3E}">
        <p14:creationId xmlns:p14="http://schemas.microsoft.com/office/powerpoint/2010/main" xmlns="" val="659773689"/>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533400" y="2514600"/>
            <a:ext cx="7848600" cy="3611563"/>
          </a:xfrm>
        </p:spPr>
        <p:txBody>
          <a:bodyPr>
            <a:normAutofit fontScale="55000" lnSpcReduction="20000"/>
          </a:bodyPr>
          <a:lstStyle/>
          <a:p>
            <a:pPr>
              <a:buNone/>
            </a:pPr>
            <a:r>
              <a:rPr lang="en-US" sz="3600" dirty="0" smtClean="0"/>
              <a:t>To accept and promote the following ideals: </a:t>
            </a:r>
          </a:p>
          <a:p>
            <a:pPr lvl="1">
              <a:buNone/>
            </a:pPr>
            <a:r>
              <a:rPr lang="en-US" dirty="0" smtClean="0"/>
              <a:t>To give primacy to the human and spiritual, rather than to the material values of life.</a:t>
            </a:r>
          </a:p>
          <a:p>
            <a:pPr lvl="1">
              <a:buNone/>
            </a:pPr>
            <a:r>
              <a:rPr lang="en-US" dirty="0" smtClean="0"/>
              <a:t>To encourage the daily living of the Golden Rule in all human relationships.</a:t>
            </a:r>
          </a:p>
          <a:p>
            <a:pPr lvl="1">
              <a:buNone/>
            </a:pPr>
            <a:r>
              <a:rPr lang="en-US" dirty="0" smtClean="0"/>
              <a:t>To promote the adoption and application of higher standards in scholarship, sportsmanship and social contacts.</a:t>
            </a:r>
          </a:p>
          <a:p>
            <a:pPr lvl="1">
              <a:buNone/>
            </a:pPr>
            <a:r>
              <a:rPr lang="en-US" dirty="0" smtClean="0"/>
              <a:t>To develop, by precept and example, a more intelligent, aggressive, and serviceable citizenship.</a:t>
            </a:r>
          </a:p>
          <a:p>
            <a:pPr lvl="1">
              <a:buNone/>
            </a:pPr>
            <a:r>
              <a:rPr lang="en-US" dirty="0" smtClean="0"/>
              <a:t>To provide a practical means to form enduring friendships, to render unselfish service and to build better communities.</a:t>
            </a:r>
          </a:p>
          <a:p>
            <a:pPr lvl="1">
              <a:buNone/>
            </a:pPr>
            <a:r>
              <a:rPr lang="en-US" dirty="0" smtClean="0"/>
              <a:t>To cooperate in creating and maintaining that sound public opinion and high idealism which makes possible the increase of righteousness, justice, patriotism and good will.</a:t>
            </a:r>
            <a:endParaRPr lang="en-US" altLang="en-US" dirty="0" smtClean="0">
              <a:latin typeface="Century Gothic" panose="020B0502020202020204" pitchFamily="34" charset="0"/>
            </a:endParaRPr>
          </a:p>
        </p:txBody>
      </p:sp>
      <p:sp>
        <p:nvSpPr>
          <p:cNvPr id="5122" name="Rectangle 2"/>
          <p:cNvSpPr>
            <a:spLocks noGrp="1" noChangeArrowheads="1"/>
          </p:cNvSpPr>
          <p:nvPr>
            <p:ph type="title"/>
          </p:nvPr>
        </p:nvSpPr>
        <p:spPr>
          <a:xfrm>
            <a:off x="0" y="1524000"/>
            <a:ext cx="8305800" cy="846138"/>
          </a:xfrm>
        </p:spPr>
        <p:txBody>
          <a:bodyPr>
            <a:noAutofit/>
          </a:bodyPr>
          <a:lstStyle/>
          <a:p>
            <a:pPr marL="465138" algn="l" eaLnBrk="1" hangingPunct="1"/>
            <a:r>
              <a:rPr lang="en-US" altLang="en-US" sz="4000" dirty="0" smtClean="0">
                <a:solidFill>
                  <a:schemeClr val="tx2"/>
                </a:solidFill>
                <a:latin typeface="Century Gothic" panose="020B0502020202020204" pitchFamily="34" charset="0"/>
              </a:rPr>
              <a:t>Key Club Objects</a:t>
            </a:r>
          </a:p>
        </p:txBody>
      </p:sp>
    </p:spTree>
    <p:extLst>
      <p:ext uri="{BB962C8B-B14F-4D97-AF65-F5344CB8AC3E}">
        <p14:creationId xmlns:p14="http://schemas.microsoft.com/office/powerpoint/2010/main" xmlns="" val="659773689"/>
      </p:ext>
    </p:extLst>
  </p:cSld>
  <p:clrMapOvr>
    <a:masterClrMapping/>
  </p:clrMapOvr>
  <mc:AlternateContent xmlns:mc="http://schemas.openxmlformats.org/markup-compatibility/2006">
    <mc:Choice xmlns:p14="http://schemas.microsoft.com/office/powerpoint/2010/main" xmlns="" Requires="p14">
      <p:transition spd="slow">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ublic Awareness opt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lgn="l">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1249</TotalTime>
  <Words>2897</Words>
  <Application>Microsoft Office PowerPoint</Application>
  <PresentationFormat>On-screen Show (4:3)</PresentationFormat>
  <Paragraphs>459</Paragraphs>
  <Slides>53</Slides>
  <Notes>48</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Public Awareness opt2</vt:lpstr>
      <vt:lpstr>New Faculty Advisor Workshop</vt:lpstr>
      <vt:lpstr>    Agenda</vt:lpstr>
      <vt:lpstr>Background information</vt:lpstr>
      <vt:lpstr>Slide 4</vt:lpstr>
      <vt:lpstr>Key Club Mission and Vision  </vt:lpstr>
      <vt:lpstr>Key Club Core Values</vt:lpstr>
      <vt:lpstr>Key Club Pledge</vt:lpstr>
      <vt:lpstr>Key Club Objects</vt:lpstr>
      <vt:lpstr>Key Club Objects</vt:lpstr>
      <vt:lpstr>Key Club is reaching out </vt:lpstr>
      <vt:lpstr>Florida District of Key Club </vt:lpstr>
      <vt:lpstr>Student-led organization</vt:lpstr>
      <vt:lpstr>Structure</vt:lpstr>
      <vt:lpstr>Key Club Structure</vt:lpstr>
      <vt:lpstr>Club Operations</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Global Service  </vt:lpstr>
      <vt:lpstr>Slide 31</vt:lpstr>
      <vt:lpstr>Key Club service partners </vt:lpstr>
      <vt:lpstr>The Eliminate Project: UNICEF</vt:lpstr>
      <vt:lpstr>March of Dimes </vt:lpstr>
      <vt:lpstr>Children’s Miracle Network </vt:lpstr>
      <vt:lpstr>Faculty Advisor Responsibilities</vt:lpstr>
      <vt:lpstr>Slide 37</vt:lpstr>
      <vt:lpstr>Slide 38</vt:lpstr>
      <vt:lpstr>Slide 39</vt:lpstr>
      <vt:lpstr>TO DO LIST</vt:lpstr>
      <vt:lpstr>Dates to Remember</vt:lpstr>
      <vt:lpstr>Club Officers  Responsibilities</vt:lpstr>
      <vt:lpstr>The President </vt:lpstr>
      <vt:lpstr>The Vice-President</vt:lpstr>
      <vt:lpstr>The Secretary </vt:lpstr>
      <vt:lpstr>The Treasurer </vt:lpstr>
      <vt:lpstr>The Editor </vt:lpstr>
      <vt:lpstr>The Class Directors </vt:lpstr>
      <vt:lpstr>Service</vt:lpstr>
      <vt:lpstr>Key Club service hour</vt:lpstr>
      <vt:lpstr>Key club service hour</vt:lpstr>
      <vt:lpstr>Resources</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K King</dc:creator>
  <cp:lastModifiedBy>David McCampbell</cp:lastModifiedBy>
  <cp:revision>94</cp:revision>
  <dcterms:created xsi:type="dcterms:W3CDTF">2012-05-21T17:43:21Z</dcterms:created>
  <dcterms:modified xsi:type="dcterms:W3CDTF">2014-04-20T03:39:10Z</dcterms:modified>
</cp:coreProperties>
</file>