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8" r:id="rId3"/>
    <p:sldId id="257" r:id="rId4"/>
    <p:sldId id="261" r:id="rId5"/>
    <p:sldId id="259" r:id="rId6"/>
    <p:sldId id="263" r:id="rId7"/>
    <p:sldId id="264" r:id="rId8"/>
    <p:sldId id="269" r:id="rId9"/>
    <p:sldId id="265" r:id="rId10"/>
    <p:sldId id="266" r:id="rId11"/>
    <p:sldId id="267" r:id="rId12"/>
    <p:sldId id="268"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2395" autoAdjust="0"/>
  </p:normalViewPr>
  <p:slideViewPr>
    <p:cSldViewPr snapToGrid="0">
      <p:cViewPr varScale="1">
        <p:scale>
          <a:sx n="64" d="100"/>
          <a:sy n="64" d="100"/>
        </p:scale>
        <p:origin x="-13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ECA96-D9CA-442D-B3B8-656F02FE9C34}" type="datetimeFigureOut">
              <a:rPr lang="en-US" smtClean="0"/>
              <a:t>8/11/14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37884-FFE8-44DD-B124-13B02AD5B3F8}" type="slidenum">
              <a:rPr lang="en-US" smtClean="0"/>
              <a:t>‹#›</a:t>
            </a:fld>
            <a:endParaRPr lang="en-US"/>
          </a:p>
        </p:txBody>
      </p:sp>
    </p:spTree>
    <p:extLst>
      <p:ext uri="{BB962C8B-B14F-4D97-AF65-F5344CB8AC3E}">
        <p14:creationId xmlns:p14="http://schemas.microsoft.com/office/powerpoint/2010/main" val="245911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The Florida District of Key Club would like to</a:t>
            </a:r>
          </a:p>
          <a:p>
            <a:r>
              <a:rPr lang="en-US" baseline="0" dirty="0" smtClean="0"/>
              <a:t>offer all our clubs this presentation for use as a tool to improve your efforts in the planning, </a:t>
            </a:r>
          </a:p>
          <a:p>
            <a:r>
              <a:rPr lang="en-US" baseline="0" dirty="0" smtClean="0"/>
              <a:t>organizing and the executing of fundraising and community service projects. </a:t>
            </a:r>
            <a:endParaRPr lang="en-US" dirty="0" smtClean="0"/>
          </a:p>
          <a:p>
            <a:endParaRPr lang="en-US" dirty="0" smtClean="0"/>
          </a:p>
          <a:p>
            <a:r>
              <a:rPr lang="en-US" dirty="0" smtClean="0"/>
              <a:t>So please</a:t>
            </a:r>
            <a:r>
              <a:rPr lang="en-US" baseline="0" dirty="0" smtClean="0"/>
              <a:t> consider the following: </a:t>
            </a:r>
          </a:p>
          <a:p>
            <a:endParaRPr lang="en-US" dirty="0" smtClean="0"/>
          </a:p>
          <a:p>
            <a:r>
              <a:rPr lang="en-US" dirty="0" smtClean="0"/>
              <a:t>Somebody had a great idea for a Key Club project.</a:t>
            </a:r>
          </a:p>
          <a:p>
            <a:r>
              <a:rPr lang="en-US" dirty="0" smtClean="0"/>
              <a:t>Everybody clearly agreed they should do it. </a:t>
            </a:r>
          </a:p>
          <a:p>
            <a:r>
              <a:rPr lang="en-US" dirty="0" smtClean="0"/>
              <a:t>Everyone was thinking that someone was working on it.</a:t>
            </a:r>
          </a:p>
          <a:p>
            <a:r>
              <a:rPr lang="en-US" dirty="0" smtClean="0"/>
              <a:t>It turned out that nobody did much because everybody was confident someone else surely would! </a:t>
            </a:r>
          </a:p>
          <a:p>
            <a:r>
              <a:rPr lang="en-US" dirty="0" smtClean="0"/>
              <a:t>So the great idea failed!!!</a:t>
            </a:r>
          </a:p>
          <a:p>
            <a:r>
              <a:rPr lang="en-US" dirty="0" smtClean="0"/>
              <a:t>While the above may be amusing, it is typical of many failed projects. Success is the sum total </a:t>
            </a:r>
          </a:p>
          <a:p>
            <a:r>
              <a:rPr lang="en-US" dirty="0" smtClean="0"/>
              <a:t>effort of many, each doing their part in an effort well organized, planned and executed.</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1</a:t>
            </a:fld>
            <a:endParaRPr lang="en-US"/>
          </a:p>
        </p:txBody>
      </p:sp>
    </p:spTree>
    <p:extLst>
      <p:ext uri="{BB962C8B-B14F-4D97-AF65-F5344CB8AC3E}">
        <p14:creationId xmlns:p14="http://schemas.microsoft.com/office/powerpoint/2010/main" val="15025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primary source of funds should be the Club’s own Treasury.</a:t>
            </a:r>
          </a:p>
          <a:p>
            <a:r>
              <a:rPr lang="en-US" dirty="0" smtClean="0"/>
              <a:t>If deemed justified funds may be sought from </a:t>
            </a:r>
          </a:p>
          <a:p>
            <a:r>
              <a:rPr lang="en-US" dirty="0" smtClean="0"/>
              <a:t>sponsoring Kiwanis Clubs and or senior Key Club </a:t>
            </a:r>
          </a:p>
          <a:p>
            <a:r>
              <a:rPr lang="en-US" dirty="0" smtClean="0"/>
              <a:t>Organizational levels. Terms and conditions for </a:t>
            </a:r>
          </a:p>
          <a:p>
            <a:r>
              <a:rPr lang="en-US" dirty="0" smtClean="0"/>
              <a:t>repayment (if required) must be clearly agreed </a:t>
            </a:r>
          </a:p>
          <a:p>
            <a:r>
              <a:rPr lang="en-US" dirty="0" smtClean="0"/>
              <a:t>upon in advance</a:t>
            </a:r>
          </a:p>
          <a:p>
            <a:r>
              <a:rPr lang="en-US" dirty="0" smtClean="0"/>
              <a:t>Outside financial sponsorship can be sought in </a:t>
            </a:r>
          </a:p>
          <a:p>
            <a:r>
              <a:rPr lang="en-US" dirty="0" smtClean="0"/>
              <a:t>return for promotional exposure before or during the project. Example: brochure or program ads, event announcements, signage etc. This should be done with the active guidance of the sponsoring Kiwanis Club.</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10</a:t>
            </a:fld>
            <a:endParaRPr lang="en-US"/>
          </a:p>
        </p:txBody>
      </p:sp>
    </p:spTree>
    <p:extLst>
      <p:ext uri="{BB962C8B-B14F-4D97-AF65-F5344CB8AC3E}">
        <p14:creationId xmlns:p14="http://schemas.microsoft.com/office/powerpoint/2010/main" val="196516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Everyone contributes to project success and or failure one task at a time and therefore is 100% responsible for the big picture much the same as each piece of a puzzle is critical to the completed puzzle or a chain is only as good as its weakest link. Key Clubs nurture leadership and the responsibility that goes with it. Leadership = Responsibility and Responsibility = Leadership. There are no unimportant jobs. Everyone is a leader.</a:t>
            </a:r>
          </a:p>
          <a:p>
            <a:endParaRPr lang="en-US" dirty="0" smtClean="0"/>
          </a:p>
          <a:p>
            <a:r>
              <a:rPr lang="en-US" dirty="0" smtClean="0"/>
              <a:t> It confirms that this is a serious team effort.</a:t>
            </a:r>
          </a:p>
          <a:p>
            <a:r>
              <a:rPr lang="en-US" dirty="0" smtClean="0"/>
              <a:t>Large projects can lose momentum and need to be  re-energized.</a:t>
            </a:r>
          </a:p>
          <a:p>
            <a:r>
              <a:rPr lang="en-US" dirty="0" smtClean="0"/>
              <a:t>Every project is also a training  lesson for current and future  leadership. </a:t>
            </a:r>
          </a:p>
          <a:p>
            <a:r>
              <a:rPr lang="en-US" dirty="0" smtClean="0"/>
              <a:t>Fosters a sense of team work.</a:t>
            </a:r>
          </a:p>
          <a:p>
            <a:r>
              <a:rPr lang="en-US" dirty="0" smtClean="0"/>
              <a:t> Encourages initiative.</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11</a:t>
            </a:fld>
            <a:endParaRPr lang="en-US"/>
          </a:p>
        </p:txBody>
      </p:sp>
    </p:spTree>
    <p:extLst>
      <p:ext uri="{BB962C8B-B14F-4D97-AF65-F5344CB8AC3E}">
        <p14:creationId xmlns:p14="http://schemas.microsoft.com/office/powerpoint/2010/main" val="155718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smtClean="0"/>
              <a:t>If you have planned well and each volunteer has accepted responsibility for the success of the project, you will have a successful event. </a:t>
            </a:r>
          </a:p>
          <a:p>
            <a:endParaRPr lang="en-US" dirty="0" smtClean="0"/>
          </a:p>
          <a:p>
            <a:endParaRPr lang="en-US" dirty="0" smtClean="0"/>
          </a:p>
          <a:p>
            <a:endParaRPr lang="en-US" dirty="0" smtClean="0"/>
          </a:p>
          <a:p>
            <a:r>
              <a:rPr lang="en-US" dirty="0" smtClean="0"/>
              <a:t>Upon completion of your project, evaluate its success. Identify the strengths and weaknesses of the program, and list any ideas that may be helpful if sponsoring the same program in the future. </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12</a:t>
            </a:fld>
            <a:endParaRPr lang="en-US"/>
          </a:p>
        </p:txBody>
      </p:sp>
    </p:spTree>
    <p:extLst>
      <p:ext uri="{BB962C8B-B14F-4D97-AF65-F5344CB8AC3E}">
        <p14:creationId xmlns:p14="http://schemas.microsoft.com/office/powerpoint/2010/main" val="163009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smtClean="0"/>
              <a:t>Some ideas include:</a:t>
            </a:r>
          </a:p>
          <a:p>
            <a:r>
              <a:rPr lang="en-US" dirty="0" smtClean="0"/>
              <a:t>Feeding children who may be lacking nutrition</a:t>
            </a:r>
          </a:p>
          <a:p>
            <a:r>
              <a:rPr lang="en-US" dirty="0" smtClean="0"/>
              <a:t>Assisting special needs individuals</a:t>
            </a:r>
          </a:p>
          <a:p>
            <a:r>
              <a:rPr lang="en-US" dirty="0" smtClean="0"/>
              <a:t>Fundraising for the Eliminate project</a:t>
            </a:r>
          </a:p>
          <a:p>
            <a:r>
              <a:rPr lang="en-US" dirty="0" smtClean="0"/>
              <a:t>Hosting a Dance marathon for the Children’s miracle network</a:t>
            </a:r>
          </a:p>
          <a:p>
            <a:r>
              <a:rPr lang="en-US" dirty="0" smtClean="0"/>
              <a:t>Beautifying a community </a:t>
            </a:r>
          </a:p>
          <a:p>
            <a:r>
              <a:rPr lang="en-US" dirty="0" smtClean="0"/>
              <a:t>Habitat for humanity </a:t>
            </a:r>
          </a:p>
          <a:p>
            <a:r>
              <a:rPr lang="en-US" dirty="0" smtClean="0"/>
              <a:t>Operation Christmas Child</a:t>
            </a:r>
          </a:p>
          <a:p>
            <a:r>
              <a:rPr lang="en-US" dirty="0" smtClean="0"/>
              <a:t>Collecting books for an elementary school</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2</a:t>
            </a:fld>
            <a:endParaRPr lang="en-US"/>
          </a:p>
        </p:txBody>
      </p:sp>
    </p:spTree>
    <p:extLst>
      <p:ext uri="{BB962C8B-B14F-4D97-AF65-F5344CB8AC3E}">
        <p14:creationId xmlns:p14="http://schemas.microsoft.com/office/powerpoint/2010/main" val="329841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 What factors would influence the timing of the project?</a:t>
            </a:r>
          </a:p>
          <a:p>
            <a:endParaRPr lang="en-US" dirty="0" smtClean="0"/>
          </a:p>
          <a:p>
            <a:r>
              <a:rPr lang="en-US" dirty="0" smtClean="0"/>
              <a:t>What project concept(s) are realistic and </a:t>
            </a:r>
          </a:p>
          <a:p>
            <a:r>
              <a:rPr lang="en-US" dirty="0" smtClean="0"/>
              <a:t>practical? </a:t>
            </a:r>
          </a:p>
          <a:p>
            <a:r>
              <a:rPr lang="en-US" dirty="0" smtClean="0"/>
              <a:t> The number of active members and skill set </a:t>
            </a:r>
          </a:p>
          <a:p>
            <a:r>
              <a:rPr lang="en-US" dirty="0" smtClean="0"/>
              <a:t>of those members if applicable</a:t>
            </a:r>
          </a:p>
          <a:p>
            <a:r>
              <a:rPr lang="en-US" dirty="0" smtClean="0"/>
              <a:t>What facilities are needed and or available?</a:t>
            </a:r>
          </a:p>
          <a:p>
            <a:r>
              <a:rPr lang="en-US" dirty="0" smtClean="0"/>
              <a:t>Project goals</a:t>
            </a:r>
          </a:p>
          <a:p>
            <a:r>
              <a:rPr lang="en-US" dirty="0" smtClean="0"/>
              <a:t>Targeted market (fundraiser)</a:t>
            </a:r>
          </a:p>
          <a:p>
            <a:r>
              <a:rPr lang="en-US" dirty="0" smtClean="0"/>
              <a:t> Recognized need (community service)</a:t>
            </a:r>
          </a:p>
          <a:p>
            <a:r>
              <a:rPr lang="en-US" dirty="0" smtClean="0"/>
              <a:t>History of similar projects</a:t>
            </a:r>
          </a:p>
          <a:p>
            <a:endParaRPr lang="en-US" dirty="0" smtClean="0"/>
          </a:p>
          <a:p>
            <a:r>
              <a:rPr lang="en-US" dirty="0" smtClean="0"/>
              <a:t>Community acceptance both cultural &amp; local </a:t>
            </a:r>
          </a:p>
          <a:p>
            <a:r>
              <a:rPr lang="en-US" dirty="0" smtClean="0"/>
              <a:t>legal ordinances if applicable (some </a:t>
            </a:r>
          </a:p>
          <a:p>
            <a:r>
              <a:rPr lang="en-US" dirty="0" smtClean="0"/>
              <a:t>communities don’t allow car wash fund </a:t>
            </a:r>
          </a:p>
          <a:p>
            <a:r>
              <a:rPr lang="en-US" dirty="0" smtClean="0"/>
              <a:t>raisers.)</a:t>
            </a:r>
          </a:p>
          <a:p>
            <a:r>
              <a:rPr lang="en-US" dirty="0" smtClean="0"/>
              <a:t>Availability of third party support if needed</a:t>
            </a:r>
          </a:p>
          <a:p>
            <a:r>
              <a:rPr lang="en-US" dirty="0" smtClean="0"/>
              <a:t>Budgeted funds if needed</a:t>
            </a:r>
          </a:p>
          <a:p>
            <a:r>
              <a:rPr lang="en-US" dirty="0" smtClean="0"/>
              <a:t>Transportation if needed</a:t>
            </a:r>
          </a:p>
          <a:p>
            <a:r>
              <a:rPr lang="en-US" dirty="0" smtClean="0"/>
              <a:t>Resulting impact of proposed project other than goal achievement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3</a:t>
            </a:fld>
            <a:endParaRPr lang="en-US"/>
          </a:p>
        </p:txBody>
      </p:sp>
    </p:spTree>
    <p:extLst>
      <p:ext uri="{BB962C8B-B14F-4D97-AF65-F5344CB8AC3E}">
        <p14:creationId xmlns:p14="http://schemas.microsoft.com/office/powerpoint/2010/main" val="382024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What</a:t>
            </a:r>
            <a:r>
              <a:rPr lang="en-US" baseline="0" dirty="0" smtClean="0"/>
              <a:t> does your project aim to do? </a:t>
            </a:r>
          </a:p>
          <a:p>
            <a:endParaRPr lang="en-US" baseline="0" dirty="0" smtClean="0"/>
          </a:p>
          <a:p>
            <a:r>
              <a:rPr lang="en-US" dirty="0" smtClean="0"/>
              <a:t>What is your group passionate about?</a:t>
            </a:r>
          </a:p>
          <a:p>
            <a:r>
              <a:rPr lang="en-US" dirty="0" smtClean="0"/>
              <a:t>Will the project make a lasting impression on the </a:t>
            </a:r>
          </a:p>
          <a:p>
            <a:r>
              <a:rPr lang="en-US" dirty="0" smtClean="0"/>
              <a:t>community?</a:t>
            </a:r>
          </a:p>
          <a:p>
            <a:r>
              <a:rPr lang="en-US" dirty="0" smtClean="0"/>
              <a:t>Is it achievable? </a:t>
            </a:r>
          </a:p>
          <a:p>
            <a:r>
              <a:rPr lang="en-US" dirty="0" smtClean="0"/>
              <a:t>Will the project be fun?</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4</a:t>
            </a:fld>
            <a:endParaRPr lang="en-US"/>
          </a:p>
        </p:txBody>
      </p:sp>
    </p:spTree>
    <p:extLst>
      <p:ext uri="{BB962C8B-B14F-4D97-AF65-F5344CB8AC3E}">
        <p14:creationId xmlns:p14="http://schemas.microsoft.com/office/powerpoint/2010/main" val="3394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List job responsibilities</a:t>
            </a:r>
          </a:p>
          <a:p>
            <a:r>
              <a:rPr lang="en-US" dirty="0" smtClean="0"/>
              <a:t>Create an organizational flow chart as to jobs and </a:t>
            </a:r>
          </a:p>
          <a:p>
            <a:r>
              <a:rPr lang="en-US" dirty="0" smtClean="0"/>
              <a:t>who reports to whom.</a:t>
            </a:r>
          </a:p>
          <a:p>
            <a:r>
              <a:rPr lang="en-US" dirty="0" smtClean="0"/>
              <a:t>Create a job responsibility description sheet to give to each person involved, so each knows what’s expected and when.</a:t>
            </a:r>
          </a:p>
          <a:p>
            <a:r>
              <a:rPr lang="en-US" dirty="0" smtClean="0"/>
              <a:t>Create Committees to tackle different aspects of the project </a:t>
            </a:r>
          </a:p>
          <a:p>
            <a:r>
              <a:rPr lang="en-US" dirty="0" smtClean="0"/>
              <a:t>Create dates of when certain tasks need to be done</a:t>
            </a:r>
          </a:p>
          <a:p>
            <a:r>
              <a:rPr lang="en-US" dirty="0" smtClean="0"/>
              <a:t> Leadership should lead by example.</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5</a:t>
            </a:fld>
            <a:endParaRPr lang="en-US"/>
          </a:p>
        </p:txBody>
      </p:sp>
    </p:spTree>
    <p:extLst>
      <p:ext uri="{BB962C8B-B14F-4D97-AF65-F5344CB8AC3E}">
        <p14:creationId xmlns:p14="http://schemas.microsoft.com/office/powerpoint/2010/main" val="105650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 Early with Delegating Tasks</a:t>
            </a:r>
          </a:p>
          <a:p>
            <a:endParaRPr lang="en-US" dirty="0" smtClean="0"/>
          </a:p>
          <a:p>
            <a:r>
              <a:rPr lang="en-US" dirty="0" smtClean="0"/>
              <a:t> Why would selection of the right person for the job be important?</a:t>
            </a:r>
          </a:p>
          <a:p>
            <a:r>
              <a:rPr lang="en-US" dirty="0" smtClean="0"/>
              <a:t>Can Committee Chairs that try to do all the important tasks themselves be effective? </a:t>
            </a:r>
          </a:p>
          <a:p>
            <a:r>
              <a:rPr lang="en-US" dirty="0" smtClean="0"/>
              <a:t> A sense of belonging to an effective team results from effective assigning &amp; delegating.</a:t>
            </a:r>
          </a:p>
          <a:p>
            <a:r>
              <a:rPr lang="en-US" dirty="0" smtClean="0"/>
              <a:t> A team effort can foster a sense of “fun” and lubricate the whole process.</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6</a:t>
            </a:fld>
            <a:endParaRPr lang="en-US"/>
          </a:p>
        </p:txBody>
      </p:sp>
    </p:spTree>
    <p:extLst>
      <p:ext uri="{BB962C8B-B14F-4D97-AF65-F5344CB8AC3E}">
        <p14:creationId xmlns:p14="http://schemas.microsoft.com/office/powerpoint/2010/main" val="39787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Staffing</a:t>
            </a:r>
            <a:r>
              <a:rPr lang="en-US" baseline="0" dirty="0" smtClean="0"/>
              <a:t> requirements: </a:t>
            </a:r>
          </a:p>
          <a:p>
            <a:r>
              <a:rPr lang="en-US" dirty="0" smtClean="0"/>
              <a:t>Form project committees and appoint Chairpersons</a:t>
            </a:r>
          </a:p>
          <a:p>
            <a:r>
              <a:rPr lang="en-US" dirty="0" smtClean="0"/>
              <a:t>Obtain sufficient number of committed volunteers </a:t>
            </a:r>
          </a:p>
          <a:p>
            <a:r>
              <a:rPr lang="en-US" dirty="0" smtClean="0"/>
              <a:t>and appointees for needed job responsibilities.</a:t>
            </a:r>
          </a:p>
          <a:p>
            <a:r>
              <a:rPr lang="en-US" dirty="0" smtClean="0"/>
              <a:t> Determine what non-Key Club help may be needed (Sponsoring Kiwanis Club members / parents and inform and recruit them.)</a:t>
            </a:r>
          </a:p>
          <a:p>
            <a:r>
              <a:rPr lang="en-US" dirty="0" smtClean="0"/>
              <a:t>Pair up jobs with members’ interests.</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7</a:t>
            </a:fld>
            <a:endParaRPr lang="en-US"/>
          </a:p>
        </p:txBody>
      </p:sp>
    </p:spTree>
    <p:extLst>
      <p:ext uri="{BB962C8B-B14F-4D97-AF65-F5344CB8AC3E}">
        <p14:creationId xmlns:p14="http://schemas.microsoft.com/office/powerpoint/2010/main" val="814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Staffing</a:t>
            </a:r>
            <a:r>
              <a:rPr lang="en-US" baseline="0" dirty="0" smtClean="0"/>
              <a:t> requirements: </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8</a:t>
            </a:fld>
            <a:endParaRPr lang="en-US"/>
          </a:p>
        </p:txBody>
      </p:sp>
    </p:spTree>
    <p:extLst>
      <p:ext uri="{BB962C8B-B14F-4D97-AF65-F5344CB8AC3E}">
        <p14:creationId xmlns:p14="http://schemas.microsoft.com/office/powerpoint/2010/main" val="348077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Time Line Check list:</a:t>
            </a:r>
          </a:p>
          <a:p>
            <a:r>
              <a:rPr lang="en-US" dirty="0" smtClean="0"/>
              <a:t>It informs the Event Coordinator and committee </a:t>
            </a:r>
          </a:p>
          <a:p>
            <a:r>
              <a:rPr lang="en-US" dirty="0" smtClean="0"/>
              <a:t>Chairpersons whether needed tasks are being </a:t>
            </a:r>
          </a:p>
          <a:p>
            <a:r>
              <a:rPr lang="en-US" dirty="0" smtClean="0"/>
              <a:t>completed when required and schedules met.</a:t>
            </a:r>
          </a:p>
          <a:p>
            <a:r>
              <a:rPr lang="en-US" dirty="0" smtClean="0"/>
              <a:t> Quickly identifies problem areas that need </a:t>
            </a:r>
          </a:p>
          <a:p>
            <a:r>
              <a:rPr lang="en-US" dirty="0" smtClean="0"/>
              <a:t>Attention</a:t>
            </a:r>
          </a:p>
          <a:p>
            <a:endParaRPr lang="en-US" dirty="0" smtClean="0"/>
          </a:p>
          <a:p>
            <a:r>
              <a:rPr lang="en-US" dirty="0" smtClean="0"/>
              <a:t>Team coordination:</a:t>
            </a:r>
          </a:p>
          <a:p>
            <a:r>
              <a:rPr lang="en-US" dirty="0" smtClean="0"/>
              <a:t>Keeps the team focused on the goal</a:t>
            </a:r>
          </a:p>
          <a:p>
            <a:r>
              <a:rPr lang="en-US" dirty="0" smtClean="0"/>
              <a:t>Nurtures the team mentality</a:t>
            </a:r>
          </a:p>
          <a:p>
            <a:r>
              <a:rPr lang="en-US" dirty="0" smtClean="0"/>
              <a:t>Project planning stays on schedule</a:t>
            </a:r>
          </a:p>
          <a:p>
            <a:r>
              <a:rPr lang="en-US" dirty="0" smtClean="0"/>
              <a:t> It is the prime responsibility of the Event Coordinator.</a:t>
            </a:r>
          </a:p>
          <a:p>
            <a:r>
              <a:rPr lang="en-US" dirty="0" smtClean="0"/>
              <a:t> It utilizes the information derived from the time line check list. </a:t>
            </a:r>
          </a:p>
          <a:p>
            <a:r>
              <a:rPr lang="en-US" dirty="0" smtClean="0"/>
              <a:t> Things get done when needed.</a:t>
            </a:r>
          </a:p>
          <a:p>
            <a:r>
              <a:rPr lang="en-US" dirty="0" smtClean="0"/>
              <a:t>It strikes a balance between details and the overall big picture.</a:t>
            </a:r>
          </a:p>
          <a:p>
            <a:endParaRPr lang="en-US" dirty="0"/>
          </a:p>
        </p:txBody>
      </p:sp>
      <p:sp>
        <p:nvSpPr>
          <p:cNvPr id="4" name="Slide Number Placeholder 3"/>
          <p:cNvSpPr>
            <a:spLocks noGrp="1"/>
          </p:cNvSpPr>
          <p:nvPr>
            <p:ph type="sldNum" sz="quarter" idx="10"/>
          </p:nvPr>
        </p:nvSpPr>
        <p:spPr/>
        <p:txBody>
          <a:bodyPr/>
          <a:lstStyle/>
          <a:p>
            <a:fld id="{89E37884-FFE8-44DD-B124-13B02AD5B3F8}" type="slidenum">
              <a:rPr lang="en-US" smtClean="0"/>
              <a:t>9</a:t>
            </a:fld>
            <a:endParaRPr lang="en-US"/>
          </a:p>
        </p:txBody>
      </p:sp>
    </p:spTree>
    <p:extLst>
      <p:ext uri="{BB962C8B-B14F-4D97-AF65-F5344CB8AC3E}">
        <p14:creationId xmlns:p14="http://schemas.microsoft.com/office/powerpoint/2010/main" val="198981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a:xfrm>
            <a:off x="2971799" y="5870576"/>
            <a:ext cx="3670469" cy="377825"/>
          </a:xfrm>
        </p:spPr>
        <p:txBody>
          <a:bodyPr/>
          <a:lstStyle/>
          <a:p>
            <a:endParaRPr lang="en-US" dirty="0"/>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8/11/14</a:t>
            </a:fld>
            <a:endParaRPr lang="en-US" dirty="0"/>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00250" y="923701"/>
            <a:ext cx="7850083" cy="1926014"/>
          </a:xfrm>
        </p:spPr>
        <p:txBody>
          <a:bodyPr>
            <a:normAutofit/>
          </a:bodyPr>
          <a:lstStyle/>
          <a:p>
            <a:pPr algn="ctr"/>
            <a:r>
              <a:rPr lang="en-US" dirty="0" smtClean="0">
                <a:latin typeface="Garamond" panose="02020404030301010803" pitchFamily="18" charset="0"/>
              </a:rPr>
              <a:t>12 steps to planning a successful project </a:t>
            </a:r>
            <a:endParaRPr lang="en-US" dirty="0">
              <a:latin typeface="Garamond" panose="02020404030301010803" pitchFamily="18"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71470" y="3749489"/>
            <a:ext cx="2657636" cy="2645445"/>
          </a:xfrm>
          <a:prstGeom prst="rect">
            <a:avLst/>
          </a:prstGeom>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7516" y="3684170"/>
            <a:ext cx="21399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63361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2" y="107091"/>
            <a:ext cx="7912897" cy="1456267"/>
          </a:xfrm>
        </p:spPr>
        <p:txBody>
          <a:bodyPr>
            <a:normAutofit/>
          </a:bodyPr>
          <a:lstStyle/>
          <a:p>
            <a:pPr algn="ctr"/>
            <a:r>
              <a:rPr lang="en-US" sz="4000" dirty="0" smtClean="0">
                <a:latin typeface="Garamond" panose="02020404030301010803" pitchFamily="18" charset="0"/>
              </a:rPr>
              <a:t>Creating a budget</a:t>
            </a:r>
            <a:endParaRPr lang="en-US" sz="4000" dirty="0">
              <a:latin typeface="Garamond" panose="02020404030301010803" pitchFamily="18" charset="0"/>
            </a:endParaRPr>
          </a:p>
        </p:txBody>
      </p:sp>
      <p:sp>
        <p:nvSpPr>
          <p:cNvPr id="3" name="Content Placeholder 2"/>
          <p:cNvSpPr>
            <a:spLocks noGrp="1"/>
          </p:cNvSpPr>
          <p:nvPr>
            <p:ph sz="half" idx="1"/>
          </p:nvPr>
        </p:nvSpPr>
        <p:spPr>
          <a:xfrm>
            <a:off x="1635435" y="1424039"/>
            <a:ext cx="6319386" cy="4118344"/>
          </a:xfrm>
        </p:spPr>
        <p:txBody>
          <a:bodyPr>
            <a:noAutofit/>
          </a:bodyPr>
          <a:lstStyle/>
          <a:p>
            <a:r>
              <a:rPr lang="en-US" sz="3600" dirty="0" smtClean="0">
                <a:latin typeface="Garamond" panose="02020404030301010803" pitchFamily="18" charset="0"/>
              </a:rPr>
              <a:t>Source of revenue</a:t>
            </a:r>
            <a:endParaRPr lang="en-US" sz="3600" dirty="0">
              <a:latin typeface="Garamond" panose="02020404030301010803" pitchFamily="18" charset="0"/>
            </a:endParaRPr>
          </a:p>
          <a:p>
            <a:r>
              <a:rPr lang="en-US" sz="3600" dirty="0" smtClean="0">
                <a:latin typeface="Garamond" panose="02020404030301010803" pitchFamily="18" charset="0"/>
              </a:rPr>
              <a:t>Cost of attendance</a:t>
            </a:r>
            <a:endParaRPr lang="en-US" sz="3600" dirty="0">
              <a:latin typeface="Garamond" panose="02020404030301010803" pitchFamily="18" charset="0"/>
            </a:endParaRPr>
          </a:p>
          <a:p>
            <a:r>
              <a:rPr lang="en-US" sz="3600" dirty="0">
                <a:latin typeface="Garamond" panose="02020404030301010803" pitchFamily="18" charset="0"/>
              </a:rPr>
              <a:t> </a:t>
            </a:r>
            <a:r>
              <a:rPr lang="en-US" sz="3600" dirty="0" smtClean="0">
                <a:latin typeface="Garamond" panose="02020404030301010803" pitchFamily="18" charset="0"/>
              </a:rPr>
              <a:t>Sponsorships</a:t>
            </a:r>
            <a:endParaRPr lang="en-US" sz="3600" dirty="0">
              <a:latin typeface="Garamond" panose="02020404030301010803" pitchFamily="18" charset="0"/>
            </a:endParaRPr>
          </a:p>
          <a:p>
            <a:r>
              <a:rPr lang="en-US" sz="3600" dirty="0" smtClean="0">
                <a:latin typeface="Garamond" panose="02020404030301010803" pitchFamily="18" charset="0"/>
              </a:rPr>
              <a:t>Expenses</a:t>
            </a:r>
            <a:endParaRPr lang="en-US" sz="3600" dirty="0">
              <a:latin typeface="Garamond" panose="02020404030301010803" pitchFamily="18" charset="0"/>
            </a:endParaRPr>
          </a:p>
          <a:p>
            <a:endParaRPr lang="en-US" sz="3600" dirty="0">
              <a:latin typeface="Garamond" panose="02020404030301010803" pitchFamily="18" charset="0"/>
            </a:endParaRPr>
          </a:p>
        </p:txBody>
      </p:sp>
      <p:pic>
        <p:nvPicPr>
          <p:cNvPr id="7" name="Picture 6"/>
          <p:cNvPicPr>
            <a:picLocks noChangeAspect="1"/>
          </p:cNvPicPr>
          <p:nvPr/>
        </p:nvPicPr>
        <p:blipFill>
          <a:blip r:embed="rId3"/>
          <a:stretch>
            <a:fillRect/>
          </a:stretch>
        </p:blipFill>
        <p:spPr>
          <a:xfrm>
            <a:off x="281583" y="4861844"/>
            <a:ext cx="1935545" cy="1784443"/>
          </a:xfrm>
          <a:prstGeom prst="rect">
            <a:avLst/>
          </a:prstGeom>
        </p:spPr>
      </p:pic>
    </p:spTree>
    <p:extLst>
      <p:ext uri="{BB962C8B-B14F-4D97-AF65-F5344CB8AC3E}">
        <p14:creationId xmlns:p14="http://schemas.microsoft.com/office/powerpoint/2010/main" val="33377569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Garamond" panose="02020404030301010803" pitchFamily="18" charset="0"/>
              </a:rPr>
              <a:t>Motivate and Encourage the Team</a:t>
            </a:r>
            <a:endParaRPr lang="en-US" sz="4400" dirty="0">
              <a:latin typeface="Garamond" panose="02020404030301010803" pitchFamily="18" charset="0"/>
            </a:endParaRPr>
          </a:p>
        </p:txBody>
      </p:sp>
      <p:sp>
        <p:nvSpPr>
          <p:cNvPr id="3" name="Content Placeholder 2"/>
          <p:cNvSpPr>
            <a:spLocks noGrp="1"/>
          </p:cNvSpPr>
          <p:nvPr>
            <p:ph sz="half" idx="1"/>
          </p:nvPr>
        </p:nvSpPr>
        <p:spPr>
          <a:xfrm>
            <a:off x="671319" y="1787756"/>
            <a:ext cx="4908600" cy="3977424"/>
          </a:xfrm>
        </p:spPr>
        <p:txBody>
          <a:bodyPr>
            <a:noAutofit/>
          </a:bodyPr>
          <a:lstStyle/>
          <a:p>
            <a:r>
              <a:rPr lang="en-US" sz="4400" dirty="0">
                <a:latin typeface="Garamond" panose="02020404030301010803" pitchFamily="18" charset="0"/>
              </a:rPr>
              <a:t>Why is it important to follow up with, encourage and motivate your </a:t>
            </a:r>
            <a:r>
              <a:rPr lang="en-US" sz="4400" dirty="0" smtClean="0">
                <a:latin typeface="Garamond" panose="02020404030301010803" pitchFamily="18" charset="0"/>
              </a:rPr>
              <a:t>team </a:t>
            </a:r>
            <a:r>
              <a:rPr lang="en-US" sz="4400" dirty="0">
                <a:latin typeface="Garamond" panose="02020404030301010803" pitchFamily="18" charset="0"/>
              </a:rPr>
              <a:t>members?</a:t>
            </a:r>
          </a:p>
        </p:txBody>
      </p:sp>
      <p:pic>
        <p:nvPicPr>
          <p:cNvPr id="4" name="Picture 3"/>
          <p:cNvPicPr>
            <a:picLocks noChangeAspect="1"/>
          </p:cNvPicPr>
          <p:nvPr/>
        </p:nvPicPr>
        <p:blipFill>
          <a:blip r:embed="rId3"/>
          <a:stretch>
            <a:fillRect/>
          </a:stretch>
        </p:blipFill>
        <p:spPr>
          <a:xfrm>
            <a:off x="5988844" y="2419448"/>
            <a:ext cx="2407010" cy="3047035"/>
          </a:xfrm>
          <a:prstGeom prst="rect">
            <a:avLst/>
          </a:prstGeom>
        </p:spPr>
      </p:pic>
    </p:spTree>
    <p:extLst>
      <p:ext uri="{BB962C8B-B14F-4D97-AF65-F5344CB8AC3E}">
        <p14:creationId xmlns:p14="http://schemas.microsoft.com/office/powerpoint/2010/main" val="17759257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340" y="586556"/>
            <a:ext cx="3746498" cy="1456267"/>
          </a:xfrm>
        </p:spPr>
        <p:txBody>
          <a:bodyPr/>
          <a:lstStyle/>
          <a:p>
            <a:r>
              <a:rPr lang="en-US" dirty="0" smtClean="0">
                <a:latin typeface="Garamond" panose="02020404030301010803" pitchFamily="18" charset="0"/>
              </a:rPr>
              <a:t>After the project</a:t>
            </a:r>
            <a:endParaRPr lang="en-US" dirty="0">
              <a:latin typeface="Garamond" panose="02020404030301010803" pitchFamily="18" charset="0"/>
            </a:endParaRPr>
          </a:p>
        </p:txBody>
      </p:sp>
      <p:sp>
        <p:nvSpPr>
          <p:cNvPr id="3" name="Content Placeholder 2"/>
          <p:cNvSpPr>
            <a:spLocks noGrp="1"/>
          </p:cNvSpPr>
          <p:nvPr>
            <p:ph sz="half" idx="1"/>
          </p:nvPr>
        </p:nvSpPr>
        <p:spPr>
          <a:xfrm>
            <a:off x="505988" y="1781673"/>
            <a:ext cx="3746501" cy="3649134"/>
          </a:xfrm>
        </p:spPr>
        <p:txBody>
          <a:bodyPr>
            <a:normAutofit/>
          </a:bodyPr>
          <a:lstStyle/>
          <a:p>
            <a:r>
              <a:rPr lang="en-US" sz="3200" dirty="0">
                <a:latin typeface="Garamond" panose="02020404030301010803" pitchFamily="18" charset="0"/>
              </a:rPr>
              <a:t>Arrive early enough for set </a:t>
            </a:r>
            <a:r>
              <a:rPr lang="en-US" sz="3200" dirty="0" smtClean="0">
                <a:latin typeface="Garamond" panose="02020404030301010803" pitchFamily="18" charset="0"/>
              </a:rPr>
              <a:t>up</a:t>
            </a:r>
          </a:p>
          <a:p>
            <a:r>
              <a:rPr lang="en-US" sz="3200" dirty="0" smtClean="0">
                <a:latin typeface="Garamond" panose="02020404030301010803" pitchFamily="18" charset="0"/>
              </a:rPr>
              <a:t>Remind volunteers what their jobs are </a:t>
            </a:r>
          </a:p>
          <a:p>
            <a:r>
              <a:rPr lang="en-US" sz="3200" dirty="0" smtClean="0">
                <a:latin typeface="Garamond" panose="02020404030301010803" pitchFamily="18" charset="0"/>
              </a:rPr>
              <a:t>Get excited and have fun</a:t>
            </a:r>
            <a:endParaRPr lang="en-US" sz="3200" dirty="0">
              <a:latin typeface="Garamond" panose="02020404030301010803" pitchFamily="18" charset="0"/>
            </a:endParaRPr>
          </a:p>
        </p:txBody>
      </p:sp>
      <p:sp>
        <p:nvSpPr>
          <p:cNvPr id="4" name="Content Placeholder 3"/>
          <p:cNvSpPr>
            <a:spLocks noGrp="1"/>
          </p:cNvSpPr>
          <p:nvPr>
            <p:ph sz="half" idx="2"/>
          </p:nvPr>
        </p:nvSpPr>
        <p:spPr>
          <a:xfrm>
            <a:off x="4480353" y="1781674"/>
            <a:ext cx="3746499" cy="3649133"/>
          </a:xfrm>
        </p:spPr>
        <p:txBody>
          <a:bodyPr>
            <a:normAutofit/>
          </a:bodyPr>
          <a:lstStyle/>
          <a:p>
            <a:r>
              <a:rPr lang="en-US" sz="3200" dirty="0" smtClean="0">
                <a:latin typeface="Garamond" panose="02020404030301010803" pitchFamily="18" charset="0"/>
              </a:rPr>
              <a:t>Identify strengths and weaknesses </a:t>
            </a:r>
          </a:p>
          <a:p>
            <a:r>
              <a:rPr lang="en-US" sz="3200" dirty="0" smtClean="0">
                <a:latin typeface="Garamond" panose="02020404030301010803" pitchFamily="18" charset="0"/>
              </a:rPr>
              <a:t>Type </a:t>
            </a:r>
            <a:r>
              <a:rPr lang="en-US" sz="3200" dirty="0">
                <a:latin typeface="Garamond" panose="02020404030301010803" pitchFamily="18" charset="0"/>
              </a:rPr>
              <a:t>up a report discussing the </a:t>
            </a:r>
            <a:r>
              <a:rPr lang="en-US" sz="3200" dirty="0" smtClean="0">
                <a:latin typeface="Garamond" panose="02020404030301010803" pitchFamily="18" charset="0"/>
              </a:rPr>
              <a:t>project</a:t>
            </a:r>
            <a:endParaRPr lang="en-US" sz="3200" dirty="0">
              <a:latin typeface="Garamond" panose="02020404030301010803" pitchFamily="18" charset="0"/>
            </a:endParaRPr>
          </a:p>
          <a:p>
            <a:endParaRPr lang="en-US" dirty="0"/>
          </a:p>
        </p:txBody>
      </p:sp>
      <p:sp>
        <p:nvSpPr>
          <p:cNvPr id="5" name="TextBox 4"/>
          <p:cNvSpPr txBox="1"/>
          <p:nvPr/>
        </p:nvSpPr>
        <p:spPr>
          <a:xfrm>
            <a:off x="714453" y="710813"/>
            <a:ext cx="3473032" cy="1200329"/>
          </a:xfrm>
          <a:prstGeom prst="rect">
            <a:avLst/>
          </a:prstGeom>
          <a:noFill/>
        </p:spPr>
        <p:txBody>
          <a:bodyPr wrap="square" rtlCol="0">
            <a:spAutoFit/>
          </a:bodyPr>
          <a:lstStyle/>
          <a:p>
            <a:r>
              <a:rPr lang="en-US" sz="3600" dirty="0" smtClean="0">
                <a:latin typeface="Garamond" panose="02020404030301010803" pitchFamily="18" charset="0"/>
              </a:rPr>
              <a:t>DAY OF THE PROJECT</a:t>
            </a:r>
            <a:endParaRPr lang="en-US" sz="3600" dirty="0">
              <a:latin typeface="Garamond" panose="02020404030301010803" pitchFamily="18" charset="0"/>
            </a:endParaRPr>
          </a:p>
        </p:txBody>
      </p:sp>
      <p:pic>
        <p:nvPicPr>
          <p:cNvPr id="8" name="Picture 7"/>
          <p:cNvPicPr>
            <a:picLocks noChangeAspect="1"/>
          </p:cNvPicPr>
          <p:nvPr/>
        </p:nvPicPr>
        <p:blipFill>
          <a:blip r:embed="rId3"/>
          <a:stretch>
            <a:fillRect/>
          </a:stretch>
        </p:blipFill>
        <p:spPr>
          <a:xfrm>
            <a:off x="2771367" y="4915830"/>
            <a:ext cx="1571047" cy="1750741"/>
          </a:xfrm>
          <a:prstGeom prst="rect">
            <a:avLst/>
          </a:prstGeom>
        </p:spPr>
      </p:pic>
    </p:spTree>
    <p:extLst>
      <p:ext uri="{BB962C8B-B14F-4D97-AF65-F5344CB8AC3E}">
        <p14:creationId xmlns:p14="http://schemas.microsoft.com/office/powerpoint/2010/main" val="3760653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817" y="332511"/>
            <a:ext cx="7080467" cy="1456267"/>
          </a:xfrm>
        </p:spPr>
        <p:txBody>
          <a:bodyPr>
            <a:noAutofit/>
          </a:bodyPr>
          <a:lstStyle/>
          <a:p>
            <a:pPr algn="ctr"/>
            <a:r>
              <a:rPr lang="en-US" sz="5400" dirty="0" smtClean="0">
                <a:latin typeface="Garamond" panose="02020404030301010803" pitchFamily="18" charset="0"/>
              </a:rPr>
              <a:t>Questions?</a:t>
            </a:r>
            <a:endParaRPr lang="en-US" sz="5400" dirty="0">
              <a:latin typeface="Garamond" panose="02020404030301010803" pitchFamily="18" charset="0"/>
            </a:endParaRPr>
          </a:p>
        </p:txBody>
      </p:sp>
      <p:pic>
        <p:nvPicPr>
          <p:cNvPr id="4" name="Content Placeholder 3"/>
          <p:cNvPicPr>
            <a:picLocks noGrp="1" noChangeAspect="1"/>
          </p:cNvPicPr>
          <p:nvPr>
            <p:ph idx="1"/>
          </p:nvPr>
        </p:nvPicPr>
        <p:blipFill>
          <a:blip r:embed="rId2"/>
          <a:stretch>
            <a:fillRect/>
          </a:stretch>
        </p:blipFill>
        <p:spPr>
          <a:xfrm>
            <a:off x="2743017" y="2250197"/>
            <a:ext cx="3141236" cy="3432345"/>
          </a:xfrm>
          <a:prstGeom prst="rect">
            <a:avLst/>
          </a:prstGeom>
        </p:spPr>
      </p:pic>
    </p:spTree>
    <p:extLst>
      <p:ext uri="{BB962C8B-B14F-4D97-AF65-F5344CB8AC3E}">
        <p14:creationId xmlns:p14="http://schemas.microsoft.com/office/powerpoint/2010/main" val="2288230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83" y="443346"/>
            <a:ext cx="7598569" cy="1456267"/>
          </a:xfrm>
        </p:spPr>
        <p:txBody>
          <a:bodyPr/>
          <a:lstStyle/>
          <a:p>
            <a:r>
              <a:rPr lang="en-US" dirty="0" smtClean="0">
                <a:latin typeface="Garamond" panose="02020404030301010803" pitchFamily="18" charset="0"/>
              </a:rPr>
              <a:t>Contact the service and major emphasis committee</a:t>
            </a:r>
            <a:endParaRPr lang="en-US" dirty="0">
              <a:latin typeface="Garamond" panose="02020404030301010803" pitchFamily="18" charset="0"/>
            </a:endParaRPr>
          </a:p>
        </p:txBody>
      </p:sp>
      <p:sp>
        <p:nvSpPr>
          <p:cNvPr id="3" name="Content Placeholder 2"/>
          <p:cNvSpPr>
            <a:spLocks noGrp="1"/>
          </p:cNvSpPr>
          <p:nvPr>
            <p:ph idx="1"/>
          </p:nvPr>
        </p:nvSpPr>
        <p:spPr>
          <a:xfrm>
            <a:off x="522141" y="2175164"/>
            <a:ext cx="7780411" cy="3851564"/>
          </a:xfrm>
        </p:spPr>
        <p:txBody>
          <a:bodyPr>
            <a:normAutofit fontScale="92500" lnSpcReduction="20000"/>
          </a:bodyPr>
          <a:lstStyle/>
          <a:p>
            <a:r>
              <a:rPr lang="en-US" sz="3200" dirty="0">
                <a:latin typeface="Garamond" panose="02020404030301010803" pitchFamily="18" charset="0"/>
              </a:rPr>
              <a:t>Contact the Committee chair, Katherine Sims!</a:t>
            </a:r>
          </a:p>
          <a:p>
            <a:r>
              <a:rPr lang="en-US" sz="3200" dirty="0">
                <a:latin typeface="Garamond" panose="02020404030301010803" pitchFamily="18" charset="0"/>
              </a:rPr>
              <a:t>Email: Division24a@FloridaKeyClub.org </a:t>
            </a:r>
          </a:p>
          <a:p>
            <a:endParaRPr lang="en-US" sz="3200" dirty="0">
              <a:latin typeface="Garamond" panose="02020404030301010803" pitchFamily="18" charset="0"/>
            </a:endParaRPr>
          </a:p>
          <a:p>
            <a:r>
              <a:rPr lang="en-US" sz="3200" dirty="0">
                <a:latin typeface="Garamond" panose="02020404030301010803" pitchFamily="18" charset="0"/>
              </a:rPr>
              <a:t>Adult Advisor: </a:t>
            </a:r>
            <a:r>
              <a:rPr lang="en-US" sz="3200" dirty="0" smtClean="0">
                <a:latin typeface="Garamond" panose="02020404030301010803" pitchFamily="18" charset="0"/>
              </a:rPr>
              <a:t>Renee </a:t>
            </a:r>
            <a:r>
              <a:rPr lang="en-US" sz="3200" dirty="0" err="1">
                <a:latin typeface="Garamond" panose="02020404030301010803" pitchFamily="18" charset="0"/>
              </a:rPr>
              <a:t>Richar</a:t>
            </a:r>
            <a:r>
              <a:rPr lang="en-US" sz="3200" dirty="0">
                <a:latin typeface="Garamond" panose="02020404030301010803" pitchFamily="18" charset="0"/>
              </a:rPr>
              <a:t>, aazoneg@floridakeyclub.org.</a:t>
            </a:r>
          </a:p>
          <a:p>
            <a:endParaRPr lang="en-US" sz="3200" dirty="0">
              <a:latin typeface="Garamond" panose="02020404030301010803" pitchFamily="18" charset="0"/>
            </a:endParaRPr>
          </a:p>
          <a:p>
            <a:r>
              <a:rPr lang="en-US" sz="3200" dirty="0">
                <a:latin typeface="Garamond" panose="02020404030301010803" pitchFamily="18" charset="0"/>
              </a:rPr>
              <a:t>Executive Committee Advisor: ​</a:t>
            </a:r>
            <a:r>
              <a:rPr lang="en-US" sz="3200" dirty="0" err="1">
                <a:latin typeface="Garamond" panose="02020404030301010803" pitchFamily="18" charset="0"/>
              </a:rPr>
              <a:t>Katt</a:t>
            </a:r>
            <a:r>
              <a:rPr lang="en-US" sz="3200" dirty="0">
                <a:latin typeface="Garamond" panose="02020404030301010803" pitchFamily="18" charset="0"/>
              </a:rPr>
              <a:t> </a:t>
            </a:r>
            <a:r>
              <a:rPr lang="en-US" sz="3200" dirty="0" err="1">
                <a:latin typeface="Garamond" panose="02020404030301010803" pitchFamily="18" charset="0"/>
              </a:rPr>
              <a:t>Crowdis</a:t>
            </a:r>
            <a:r>
              <a:rPr lang="en-US" sz="3200" dirty="0">
                <a:latin typeface="Garamond" panose="02020404030301010803" pitchFamily="18" charset="0"/>
              </a:rPr>
              <a:t>, editor@floridakeyclub.org.</a:t>
            </a:r>
          </a:p>
          <a:p>
            <a:endParaRPr lang="en-US" dirty="0"/>
          </a:p>
        </p:txBody>
      </p:sp>
    </p:spTree>
    <p:extLst>
      <p:ext uri="{BB962C8B-B14F-4D97-AF65-F5344CB8AC3E}">
        <p14:creationId xmlns:p14="http://schemas.microsoft.com/office/powerpoint/2010/main" val="934406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Garamond" panose="02020404030301010803" pitchFamily="18" charset="0"/>
              </a:rPr>
              <a:t> </a:t>
            </a:r>
            <a:r>
              <a:rPr lang="en-US" sz="4800" dirty="0" smtClean="0">
                <a:latin typeface="Garamond" panose="02020404030301010803" pitchFamily="18" charset="0"/>
              </a:rPr>
              <a:t> </a:t>
            </a:r>
            <a:r>
              <a:rPr lang="en-US" sz="5400" dirty="0" smtClean="0">
                <a:latin typeface="Garamond" panose="02020404030301010803" pitchFamily="18" charset="0"/>
              </a:rPr>
              <a:t>Cause</a:t>
            </a:r>
            <a:r>
              <a:rPr lang="en-US" sz="4800" dirty="0" smtClean="0">
                <a:latin typeface="Garamond" panose="02020404030301010803" pitchFamily="18" charset="0"/>
              </a:rPr>
              <a:t> </a:t>
            </a:r>
            <a:endParaRPr lang="en-US" sz="4800" dirty="0">
              <a:latin typeface="Garamond" panose="02020404030301010803" pitchFamily="18" charset="0"/>
            </a:endParaRPr>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p:nvPr/>
        </p:nvSpPr>
        <p:spPr>
          <a:xfrm>
            <a:off x="652346" y="1929162"/>
            <a:ext cx="4440974" cy="4862869"/>
          </a:xfrm>
          <a:prstGeom prst="rect">
            <a:avLst/>
          </a:prstGeom>
          <a:noFill/>
        </p:spPr>
        <p:txBody>
          <a:bodyPr wrap="square" rtlCol="0">
            <a:spAutoFit/>
          </a:bodyPr>
          <a:lstStyle/>
          <a:p>
            <a:r>
              <a:rPr lang="en-US" sz="3200" dirty="0">
                <a:latin typeface="Garamond" panose="02020404030301010803" pitchFamily="18" charset="0"/>
              </a:rPr>
              <a:t>1. How should a club decide on what project to undertake?</a:t>
            </a:r>
          </a:p>
          <a:p>
            <a:endParaRPr lang="en-US" sz="3200" dirty="0" smtClean="0">
              <a:latin typeface="Garamond" panose="02020404030301010803" pitchFamily="18" charset="0"/>
            </a:endParaRPr>
          </a:p>
          <a:p>
            <a:endParaRPr lang="en-US" sz="3200" dirty="0">
              <a:latin typeface="Garamond" panose="02020404030301010803" pitchFamily="18" charset="0"/>
            </a:endParaRPr>
          </a:p>
          <a:p>
            <a:r>
              <a:rPr lang="en-US" sz="3200" dirty="0" smtClean="0">
                <a:latin typeface="Garamond" panose="02020404030301010803" pitchFamily="18" charset="0"/>
              </a:rPr>
              <a:t>This is the time for your club to pick a </a:t>
            </a:r>
            <a:r>
              <a:rPr lang="en-US" sz="3200" dirty="0">
                <a:latin typeface="Garamond" panose="02020404030301010803" pitchFamily="18" charset="0"/>
              </a:rPr>
              <a:t>s</a:t>
            </a:r>
            <a:r>
              <a:rPr lang="en-US" sz="3200" dirty="0" smtClean="0">
                <a:latin typeface="Garamond" panose="02020404030301010803" pitchFamily="18" charset="0"/>
              </a:rPr>
              <a:t>ervice cause that everyone can agree working towards. </a:t>
            </a:r>
          </a:p>
          <a:p>
            <a:endParaRPr lang="en-US" sz="2200" dirty="0">
              <a:latin typeface="Garamond" panose="02020404030301010803" pitchFamily="18" charset="0"/>
            </a:endParaRPr>
          </a:p>
        </p:txBody>
      </p:sp>
      <p:pic>
        <p:nvPicPr>
          <p:cNvPr id="7" name="Picture 6"/>
          <p:cNvPicPr>
            <a:picLocks noChangeAspect="1"/>
          </p:cNvPicPr>
          <p:nvPr/>
        </p:nvPicPr>
        <p:blipFill>
          <a:blip r:embed="rId3"/>
          <a:stretch>
            <a:fillRect/>
          </a:stretch>
        </p:blipFill>
        <p:spPr>
          <a:xfrm>
            <a:off x="5424024" y="2053608"/>
            <a:ext cx="2772386" cy="3136723"/>
          </a:xfrm>
          <a:prstGeom prst="rect">
            <a:avLst/>
          </a:prstGeom>
        </p:spPr>
      </p:pic>
    </p:spTree>
    <p:extLst>
      <p:ext uri="{BB962C8B-B14F-4D97-AF65-F5344CB8AC3E}">
        <p14:creationId xmlns:p14="http://schemas.microsoft.com/office/powerpoint/2010/main" val="1515503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27" y="105880"/>
            <a:ext cx="7598569" cy="1456267"/>
          </a:xfrm>
        </p:spPr>
        <p:txBody>
          <a:bodyPr/>
          <a:lstStyle/>
          <a:p>
            <a:r>
              <a:rPr lang="en-US" dirty="0"/>
              <a:t> </a:t>
            </a:r>
            <a:r>
              <a:rPr lang="en-US" dirty="0" smtClean="0"/>
              <a:t>  </a:t>
            </a:r>
            <a:r>
              <a:rPr lang="en-US" dirty="0" smtClean="0">
                <a:latin typeface="Garamond" panose="02020404030301010803" pitchFamily="18" charset="0"/>
              </a:rPr>
              <a:t> </a:t>
            </a:r>
            <a:r>
              <a:rPr lang="en-US" sz="5400" dirty="0" smtClean="0">
                <a:latin typeface="Garamond" panose="02020404030301010803" pitchFamily="18" charset="0"/>
              </a:rPr>
              <a:t>Objectives</a:t>
            </a:r>
            <a:endParaRPr lang="en-US" sz="5400" dirty="0">
              <a:latin typeface="Garamond" panose="02020404030301010803" pitchFamily="18" charset="0"/>
            </a:endParaRPr>
          </a:p>
        </p:txBody>
      </p:sp>
      <p:sp>
        <p:nvSpPr>
          <p:cNvPr id="3" name="Rectangle 2"/>
          <p:cNvSpPr/>
          <p:nvPr/>
        </p:nvSpPr>
        <p:spPr>
          <a:xfrm>
            <a:off x="1080655" y="1668027"/>
            <a:ext cx="5567725" cy="2308324"/>
          </a:xfrm>
          <a:prstGeom prst="rect">
            <a:avLst/>
          </a:prstGeom>
        </p:spPr>
        <p:txBody>
          <a:bodyPr wrap="square">
            <a:spAutoFit/>
          </a:bodyPr>
          <a:lstStyle/>
          <a:p>
            <a:r>
              <a:rPr lang="en-US" sz="4800" dirty="0">
                <a:latin typeface="Garamond" panose="02020404030301010803" pitchFamily="18" charset="0"/>
              </a:rPr>
              <a:t>What factors would influence the timing of the project?</a:t>
            </a:r>
          </a:p>
        </p:txBody>
      </p:sp>
      <p:pic>
        <p:nvPicPr>
          <p:cNvPr id="4" name="Picture 3"/>
          <p:cNvPicPr>
            <a:picLocks noChangeAspect="1"/>
          </p:cNvPicPr>
          <p:nvPr/>
        </p:nvPicPr>
        <p:blipFill>
          <a:blip r:embed="rId3"/>
          <a:stretch>
            <a:fillRect/>
          </a:stretch>
        </p:blipFill>
        <p:spPr>
          <a:xfrm>
            <a:off x="3116944" y="4356074"/>
            <a:ext cx="3335809" cy="1834413"/>
          </a:xfrm>
          <a:prstGeom prst="rect">
            <a:avLst/>
          </a:prstGeom>
        </p:spPr>
      </p:pic>
    </p:spTree>
    <p:extLst>
      <p:ext uri="{BB962C8B-B14F-4D97-AF65-F5344CB8AC3E}">
        <p14:creationId xmlns:p14="http://schemas.microsoft.com/office/powerpoint/2010/main" val="295919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958" y="20715"/>
            <a:ext cx="7598569" cy="1456267"/>
          </a:xfrm>
        </p:spPr>
        <p:txBody>
          <a:bodyPr>
            <a:normAutofit fontScale="90000"/>
          </a:bodyPr>
          <a:lstStyle/>
          <a:p>
            <a:r>
              <a:rPr lang="en-US" sz="4800" dirty="0" smtClean="0">
                <a:latin typeface="Garamond" panose="02020404030301010803" pitchFamily="18" charset="0"/>
              </a:rPr>
              <a:t>Determine your goals</a:t>
            </a:r>
            <a:endParaRPr lang="en-US" sz="4800" dirty="0">
              <a:latin typeface="Garamond" panose="02020404030301010803" pitchFamily="18" charset="0"/>
            </a:endParaRPr>
          </a:p>
        </p:txBody>
      </p:sp>
      <p:sp>
        <p:nvSpPr>
          <p:cNvPr id="3" name="Content Placeholder 2"/>
          <p:cNvSpPr>
            <a:spLocks noGrp="1"/>
          </p:cNvSpPr>
          <p:nvPr>
            <p:ph idx="1"/>
          </p:nvPr>
        </p:nvSpPr>
        <p:spPr>
          <a:xfrm>
            <a:off x="353292" y="2216728"/>
            <a:ext cx="5630472" cy="3574473"/>
          </a:xfrm>
        </p:spPr>
        <p:txBody>
          <a:bodyPr>
            <a:noAutofit/>
          </a:bodyPr>
          <a:lstStyle/>
          <a:p>
            <a:r>
              <a:rPr lang="en-US" sz="3600" dirty="0">
                <a:latin typeface="Garamond" panose="02020404030301010803" pitchFamily="18" charset="0"/>
              </a:rPr>
              <a:t>What would you like to accomplish?</a:t>
            </a:r>
          </a:p>
          <a:p>
            <a:r>
              <a:rPr lang="en-US" sz="3600" dirty="0">
                <a:latin typeface="Garamond" panose="02020404030301010803" pitchFamily="18" charset="0"/>
              </a:rPr>
              <a:t>Who is your target audience?</a:t>
            </a:r>
          </a:p>
          <a:p>
            <a:r>
              <a:rPr lang="en-US" sz="3600" dirty="0">
                <a:latin typeface="Garamond" panose="02020404030301010803" pitchFamily="18" charset="0"/>
              </a:rPr>
              <a:t>Will the project attract participation from people outside the Kiwanis family</a:t>
            </a:r>
            <a:r>
              <a:rPr lang="en-US" sz="3600" dirty="0" smtClean="0">
                <a:latin typeface="Garamond" panose="02020404030301010803" pitchFamily="18" charset="0"/>
              </a:rPr>
              <a:t>?</a:t>
            </a:r>
            <a:endParaRPr lang="en-US" sz="3600" dirty="0">
              <a:latin typeface="Garamond" panose="02020404030301010803" pitchFamily="18" charset="0"/>
            </a:endParaRPr>
          </a:p>
          <a:p>
            <a:endParaRPr lang="en-US" sz="2400" dirty="0">
              <a:latin typeface="Garamond" panose="02020404030301010803" pitchFamily="18" charset="0"/>
            </a:endParaRPr>
          </a:p>
        </p:txBody>
      </p:sp>
      <p:pic>
        <p:nvPicPr>
          <p:cNvPr id="7" name="Picture 6"/>
          <p:cNvPicPr>
            <a:picLocks noChangeAspect="1"/>
          </p:cNvPicPr>
          <p:nvPr/>
        </p:nvPicPr>
        <p:blipFill>
          <a:blip r:embed="rId3"/>
          <a:stretch>
            <a:fillRect/>
          </a:stretch>
        </p:blipFill>
        <p:spPr>
          <a:xfrm>
            <a:off x="6580217" y="3835374"/>
            <a:ext cx="2176128" cy="2391283"/>
          </a:xfrm>
          <a:prstGeom prst="rect">
            <a:avLst/>
          </a:prstGeom>
        </p:spPr>
      </p:pic>
    </p:spTree>
    <p:extLst>
      <p:ext uri="{BB962C8B-B14F-4D97-AF65-F5344CB8AC3E}">
        <p14:creationId xmlns:p14="http://schemas.microsoft.com/office/powerpoint/2010/main" val="2421527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7" y="2581897"/>
            <a:ext cx="4289105" cy="1456267"/>
          </a:xfrm>
        </p:spPr>
        <p:txBody>
          <a:bodyPr>
            <a:noAutofit/>
          </a:bodyPr>
          <a:lstStyle/>
          <a:p>
            <a:r>
              <a:rPr lang="en-US" sz="4000" dirty="0" smtClean="0">
                <a:latin typeface="Garamond" panose="02020404030301010803" pitchFamily="18" charset="0"/>
              </a:rPr>
              <a:t>How  to organize the project to meet stated goals</a:t>
            </a:r>
            <a:endParaRPr lang="en-US" sz="4000" dirty="0">
              <a:latin typeface="Garamond" panose="02020404030301010803" pitchFamily="18" charset="0"/>
            </a:endParaRPr>
          </a:p>
        </p:txBody>
      </p:sp>
      <p:sp>
        <p:nvSpPr>
          <p:cNvPr id="3" name="Content Placeholder 2"/>
          <p:cNvSpPr>
            <a:spLocks noGrp="1"/>
          </p:cNvSpPr>
          <p:nvPr>
            <p:ph idx="1"/>
          </p:nvPr>
        </p:nvSpPr>
        <p:spPr>
          <a:xfrm>
            <a:off x="360062" y="250574"/>
            <a:ext cx="7800676" cy="1383869"/>
          </a:xfrm>
        </p:spPr>
        <p:txBody>
          <a:bodyPr>
            <a:normAutofit/>
          </a:bodyPr>
          <a:lstStyle/>
          <a:p>
            <a:pPr marL="0" indent="0">
              <a:buNone/>
            </a:pPr>
            <a:r>
              <a:rPr lang="en-US" sz="6600" dirty="0" smtClean="0">
                <a:latin typeface="Garamond" panose="02020404030301010803" pitchFamily="18" charset="0"/>
              </a:rPr>
              <a:t>ORGANIZATION</a:t>
            </a:r>
            <a:endParaRPr lang="en-US" sz="6600" dirty="0">
              <a:latin typeface="Garamond" panose="02020404030301010803" pitchFamily="18" charset="0"/>
            </a:endParaRPr>
          </a:p>
        </p:txBody>
      </p:sp>
      <p:pic>
        <p:nvPicPr>
          <p:cNvPr id="6" name="Picture 5"/>
          <p:cNvPicPr>
            <a:picLocks noChangeAspect="1"/>
          </p:cNvPicPr>
          <p:nvPr/>
        </p:nvPicPr>
        <p:blipFill>
          <a:blip r:embed="rId3"/>
          <a:stretch>
            <a:fillRect/>
          </a:stretch>
        </p:blipFill>
        <p:spPr>
          <a:xfrm>
            <a:off x="5576529" y="1525874"/>
            <a:ext cx="3109222" cy="4145629"/>
          </a:xfrm>
          <a:prstGeom prst="rect">
            <a:avLst/>
          </a:prstGeom>
        </p:spPr>
      </p:pic>
    </p:spTree>
    <p:extLst>
      <p:ext uri="{BB962C8B-B14F-4D97-AF65-F5344CB8AC3E}">
        <p14:creationId xmlns:p14="http://schemas.microsoft.com/office/powerpoint/2010/main" val="2512924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2" y="607976"/>
            <a:ext cx="10500013" cy="1456267"/>
          </a:xfrm>
        </p:spPr>
        <p:txBody>
          <a:bodyPr>
            <a:noAutofit/>
          </a:bodyPr>
          <a:lstStyle/>
          <a:p>
            <a:r>
              <a:rPr lang="en-US" sz="4400" dirty="0" smtClean="0">
                <a:latin typeface="Garamond" panose="02020404030301010803" pitchFamily="18" charset="0"/>
              </a:rPr>
              <a:t>Assigning and delegating responsibilities </a:t>
            </a:r>
            <a:endParaRPr lang="en-US" sz="4400" dirty="0">
              <a:latin typeface="Garamond" panose="02020404030301010803" pitchFamily="18" charset="0"/>
            </a:endParaRPr>
          </a:p>
        </p:txBody>
      </p:sp>
      <p:pic>
        <p:nvPicPr>
          <p:cNvPr id="3" name="Picture 2"/>
          <p:cNvPicPr>
            <a:picLocks noChangeAspect="1"/>
          </p:cNvPicPr>
          <p:nvPr/>
        </p:nvPicPr>
        <p:blipFill>
          <a:blip r:embed="rId3"/>
          <a:stretch>
            <a:fillRect/>
          </a:stretch>
        </p:blipFill>
        <p:spPr>
          <a:xfrm>
            <a:off x="6083846" y="2812473"/>
            <a:ext cx="2109759" cy="2700492"/>
          </a:xfrm>
          <a:prstGeom prst="rect">
            <a:avLst/>
          </a:prstGeom>
        </p:spPr>
      </p:pic>
      <p:sp>
        <p:nvSpPr>
          <p:cNvPr id="7" name="Rectangle 6"/>
          <p:cNvSpPr/>
          <p:nvPr/>
        </p:nvSpPr>
        <p:spPr>
          <a:xfrm>
            <a:off x="181842" y="2672217"/>
            <a:ext cx="4572000" cy="2308324"/>
          </a:xfrm>
          <a:prstGeom prst="rect">
            <a:avLst/>
          </a:prstGeom>
        </p:spPr>
        <p:txBody>
          <a:bodyPr>
            <a:spAutoFit/>
          </a:bodyPr>
          <a:lstStyle/>
          <a:p>
            <a:r>
              <a:rPr lang="en-US" sz="4800" dirty="0" smtClean="0">
                <a:latin typeface="Garamond" panose="02020404030301010803" pitchFamily="18" charset="0"/>
              </a:rPr>
              <a:t>Delegate tasks based on people’s personal </a:t>
            </a:r>
            <a:r>
              <a:rPr lang="en-US" sz="4800" dirty="0">
                <a:latin typeface="Garamond" panose="02020404030301010803" pitchFamily="18" charset="0"/>
              </a:rPr>
              <a:t>skills.</a:t>
            </a:r>
          </a:p>
        </p:txBody>
      </p:sp>
    </p:spTree>
    <p:extLst>
      <p:ext uri="{BB962C8B-B14F-4D97-AF65-F5344CB8AC3E}">
        <p14:creationId xmlns:p14="http://schemas.microsoft.com/office/powerpoint/2010/main" val="3720973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87" y="221650"/>
            <a:ext cx="8331093" cy="1456267"/>
          </a:xfrm>
        </p:spPr>
        <p:txBody>
          <a:bodyPr>
            <a:noAutofit/>
          </a:bodyPr>
          <a:lstStyle/>
          <a:p>
            <a:pPr algn="ctr"/>
            <a:r>
              <a:rPr lang="en-US" sz="4800" dirty="0" smtClean="0">
                <a:latin typeface="Garamond" panose="02020404030301010803" pitchFamily="18" charset="0"/>
              </a:rPr>
              <a:t>Recruit and select volunteers</a:t>
            </a:r>
            <a:endParaRPr lang="en-US" sz="4800" dirty="0">
              <a:latin typeface="Garamond" panose="02020404030301010803" pitchFamily="18" charset="0"/>
            </a:endParaRPr>
          </a:p>
        </p:txBody>
      </p:sp>
      <p:sp>
        <p:nvSpPr>
          <p:cNvPr id="3" name="Content Placeholder 2"/>
          <p:cNvSpPr>
            <a:spLocks noGrp="1"/>
          </p:cNvSpPr>
          <p:nvPr>
            <p:ph sz="half" idx="1"/>
          </p:nvPr>
        </p:nvSpPr>
        <p:spPr>
          <a:xfrm>
            <a:off x="358488" y="2696249"/>
            <a:ext cx="8203621" cy="1047182"/>
          </a:xfrm>
        </p:spPr>
        <p:txBody>
          <a:bodyPr>
            <a:noAutofit/>
          </a:bodyPr>
          <a:lstStyle/>
          <a:p>
            <a:pPr marL="0" indent="0">
              <a:buNone/>
            </a:pPr>
            <a:r>
              <a:rPr lang="en-US" sz="4400" dirty="0" smtClean="0">
                <a:latin typeface="Garamond" panose="02020404030301010803" pitchFamily="18" charset="0"/>
              </a:rPr>
              <a:t>A volunteer’s job </a:t>
            </a:r>
            <a:r>
              <a:rPr lang="en-US" sz="4400" dirty="0">
                <a:latin typeface="Garamond" panose="02020404030301010803" pitchFamily="18" charset="0"/>
              </a:rPr>
              <a:t>is to serve on committees and motivate and </a:t>
            </a:r>
            <a:r>
              <a:rPr lang="en-US" sz="4400" dirty="0" smtClean="0">
                <a:latin typeface="Garamond" panose="02020404030301010803" pitchFamily="18" charset="0"/>
              </a:rPr>
              <a:t>encourage </a:t>
            </a:r>
            <a:r>
              <a:rPr lang="en-US" sz="4400" dirty="0">
                <a:latin typeface="Garamond" panose="02020404030301010803" pitchFamily="18" charset="0"/>
              </a:rPr>
              <a:t>participation from all members</a:t>
            </a:r>
          </a:p>
        </p:txBody>
      </p:sp>
      <p:pic>
        <p:nvPicPr>
          <p:cNvPr id="6" name="Picture 5"/>
          <p:cNvPicPr>
            <a:picLocks noChangeAspect="1"/>
          </p:cNvPicPr>
          <p:nvPr/>
        </p:nvPicPr>
        <p:blipFill>
          <a:blip r:embed="rId3"/>
          <a:stretch>
            <a:fillRect/>
          </a:stretch>
        </p:blipFill>
        <p:spPr>
          <a:xfrm>
            <a:off x="3136185" y="4096147"/>
            <a:ext cx="1842074" cy="2397221"/>
          </a:xfrm>
          <a:prstGeom prst="rect">
            <a:avLst/>
          </a:prstGeom>
        </p:spPr>
      </p:pic>
    </p:spTree>
    <p:extLst>
      <p:ext uri="{BB962C8B-B14F-4D97-AF65-F5344CB8AC3E}">
        <p14:creationId xmlns:p14="http://schemas.microsoft.com/office/powerpoint/2010/main" val="14946386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36518" y="1"/>
            <a:ext cx="6785745" cy="1233055"/>
          </a:xfrm>
        </p:spPr>
        <p:txBody>
          <a:bodyPr>
            <a:normAutofit fontScale="92500" lnSpcReduction="20000"/>
          </a:bodyPr>
          <a:lstStyle/>
          <a:p>
            <a:pPr marL="0" indent="0" algn="ctr">
              <a:buNone/>
            </a:pPr>
            <a:r>
              <a:rPr lang="en-US" sz="4800" dirty="0" smtClean="0">
                <a:latin typeface="Garamond" panose="02020404030301010803" pitchFamily="18" charset="0"/>
              </a:rPr>
              <a:t>STAFFING REQUIREMENTS</a:t>
            </a:r>
            <a:endParaRPr lang="en-US" sz="4800" dirty="0">
              <a:latin typeface="Garamond" panose="02020404030301010803" pitchFamily="18" charset="0"/>
            </a:endParaRPr>
          </a:p>
        </p:txBody>
      </p:sp>
      <p:sp>
        <p:nvSpPr>
          <p:cNvPr id="5" name="TextBox 4"/>
          <p:cNvSpPr txBox="1"/>
          <p:nvPr/>
        </p:nvSpPr>
        <p:spPr>
          <a:xfrm>
            <a:off x="1080655" y="1264187"/>
            <a:ext cx="4988004" cy="5016757"/>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Garamond" panose="02020404030301010803" pitchFamily="18" charset="0"/>
              </a:rPr>
              <a:t>Form project committees and appoint Chairpersons</a:t>
            </a:r>
          </a:p>
          <a:p>
            <a:pPr marL="342900" indent="-342900">
              <a:buFont typeface="Arial" panose="020B0604020202020204" pitchFamily="34" charset="0"/>
              <a:buChar char="•"/>
            </a:pPr>
            <a:r>
              <a:rPr lang="en-US" sz="3200" dirty="0" smtClean="0">
                <a:latin typeface="Garamond" panose="02020404030301010803" pitchFamily="18" charset="0"/>
              </a:rPr>
              <a:t>Obtain sufficient number of committed volunteers and appointees for needed job responsibilities.</a:t>
            </a:r>
          </a:p>
          <a:p>
            <a:pPr marL="342900" indent="-342900">
              <a:buFont typeface="Arial" panose="020B0604020202020204" pitchFamily="34" charset="0"/>
              <a:buChar char="•"/>
            </a:pPr>
            <a:r>
              <a:rPr lang="en-US" sz="3200" dirty="0" smtClean="0">
                <a:latin typeface="Garamond" panose="02020404030301010803" pitchFamily="18" charset="0"/>
              </a:rPr>
              <a:t> Determine what non-Key Club help may be needed      </a:t>
            </a:r>
          </a:p>
          <a:p>
            <a:pPr marL="342900" indent="-342900">
              <a:buFont typeface="Arial" panose="020B0604020202020204" pitchFamily="34" charset="0"/>
              <a:buChar char="•"/>
            </a:pPr>
            <a:r>
              <a:rPr lang="en-US" sz="3200" dirty="0" smtClean="0">
                <a:latin typeface="Garamond" panose="02020404030301010803" pitchFamily="18" charset="0"/>
              </a:rPr>
              <a:t>Pair up members with their committee interest</a:t>
            </a:r>
          </a:p>
        </p:txBody>
      </p:sp>
      <p:pic>
        <p:nvPicPr>
          <p:cNvPr id="11" name="Picture 10"/>
          <p:cNvPicPr>
            <a:picLocks noChangeAspect="1"/>
          </p:cNvPicPr>
          <p:nvPr/>
        </p:nvPicPr>
        <p:blipFill>
          <a:blip r:embed="rId3"/>
          <a:stretch>
            <a:fillRect/>
          </a:stretch>
        </p:blipFill>
        <p:spPr>
          <a:xfrm>
            <a:off x="6374759" y="2137024"/>
            <a:ext cx="1486029" cy="1908213"/>
          </a:xfrm>
          <a:prstGeom prst="rect">
            <a:avLst/>
          </a:prstGeom>
        </p:spPr>
      </p:pic>
    </p:spTree>
    <p:extLst>
      <p:ext uri="{BB962C8B-B14F-4D97-AF65-F5344CB8AC3E}">
        <p14:creationId xmlns:p14="http://schemas.microsoft.com/office/powerpoint/2010/main" val="21258305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94" y="177978"/>
            <a:ext cx="7646585" cy="1456267"/>
          </a:xfrm>
        </p:spPr>
        <p:txBody>
          <a:bodyPr>
            <a:normAutofit/>
          </a:bodyPr>
          <a:lstStyle/>
          <a:p>
            <a:pPr algn="ctr"/>
            <a:r>
              <a:rPr lang="en-US" dirty="0" smtClean="0">
                <a:latin typeface="Garamond" panose="02020404030301010803" pitchFamily="18" charset="0"/>
              </a:rPr>
              <a:t>Time line check lists And Team coordination</a:t>
            </a:r>
            <a:endParaRPr lang="en-US" dirty="0">
              <a:latin typeface="Garamond" panose="02020404030301010803" pitchFamily="18" charset="0"/>
            </a:endParaRPr>
          </a:p>
        </p:txBody>
      </p:sp>
      <p:sp>
        <p:nvSpPr>
          <p:cNvPr id="3" name="Content Placeholder 2"/>
          <p:cNvSpPr>
            <a:spLocks noGrp="1"/>
          </p:cNvSpPr>
          <p:nvPr>
            <p:ph sz="half" idx="1"/>
          </p:nvPr>
        </p:nvSpPr>
        <p:spPr>
          <a:xfrm>
            <a:off x="0" y="2012022"/>
            <a:ext cx="3909589" cy="2809074"/>
          </a:xfrm>
        </p:spPr>
        <p:txBody>
          <a:bodyPr>
            <a:normAutofit/>
          </a:bodyPr>
          <a:lstStyle/>
          <a:p>
            <a:pPr marL="0" indent="0">
              <a:buNone/>
            </a:pPr>
            <a:endParaRPr lang="en-US" sz="2600" dirty="0">
              <a:latin typeface="Garamond" panose="02020404030301010803" pitchFamily="18" charset="0"/>
            </a:endParaRPr>
          </a:p>
          <a:p>
            <a:endParaRPr lang="en-US" dirty="0"/>
          </a:p>
        </p:txBody>
      </p:sp>
      <p:sp>
        <p:nvSpPr>
          <p:cNvPr id="4" name="Content Placeholder 3"/>
          <p:cNvSpPr>
            <a:spLocks noGrp="1"/>
          </p:cNvSpPr>
          <p:nvPr>
            <p:ph sz="half" idx="2"/>
          </p:nvPr>
        </p:nvSpPr>
        <p:spPr>
          <a:xfrm>
            <a:off x="4517419" y="2211558"/>
            <a:ext cx="3746499" cy="1963093"/>
          </a:xfrm>
        </p:spPr>
        <p:txBody>
          <a:bodyPr>
            <a:noAutofit/>
          </a:bodyPr>
          <a:lstStyle/>
          <a:p>
            <a:pPr marL="0" indent="0">
              <a:buNone/>
            </a:pPr>
            <a:r>
              <a:rPr lang="en-US" sz="4400" dirty="0" smtClean="0">
                <a:latin typeface="Garamond" panose="02020404030301010803" pitchFamily="18" charset="0"/>
              </a:rPr>
              <a:t>Why is team coordination needed?</a:t>
            </a:r>
            <a:endParaRPr lang="en-US" sz="4400" dirty="0">
              <a:latin typeface="Garamond" panose="02020404030301010803" pitchFamily="18" charset="0"/>
            </a:endParaRPr>
          </a:p>
        </p:txBody>
      </p:sp>
      <p:pic>
        <p:nvPicPr>
          <p:cNvPr id="8" name="Picture 7"/>
          <p:cNvPicPr>
            <a:picLocks noChangeAspect="1"/>
          </p:cNvPicPr>
          <p:nvPr/>
        </p:nvPicPr>
        <p:blipFill>
          <a:blip r:embed="rId3"/>
          <a:stretch>
            <a:fillRect/>
          </a:stretch>
        </p:blipFill>
        <p:spPr>
          <a:xfrm>
            <a:off x="6801992" y="4475641"/>
            <a:ext cx="1865538" cy="2182557"/>
          </a:xfrm>
          <a:prstGeom prst="rect">
            <a:avLst/>
          </a:prstGeom>
        </p:spPr>
      </p:pic>
      <p:sp>
        <p:nvSpPr>
          <p:cNvPr id="9" name="Rectangle 8"/>
          <p:cNvSpPr/>
          <p:nvPr/>
        </p:nvSpPr>
        <p:spPr>
          <a:xfrm>
            <a:off x="601265" y="2021631"/>
            <a:ext cx="3380338" cy="2800767"/>
          </a:xfrm>
          <a:prstGeom prst="rect">
            <a:avLst/>
          </a:prstGeom>
        </p:spPr>
        <p:txBody>
          <a:bodyPr wrap="square">
            <a:spAutoFit/>
          </a:bodyPr>
          <a:lstStyle/>
          <a:p>
            <a:r>
              <a:rPr lang="en-US" sz="4400" dirty="0">
                <a:latin typeface="Garamond" panose="02020404030301010803" pitchFamily="18" charset="0"/>
              </a:rPr>
              <a:t>How would a progress </a:t>
            </a:r>
            <a:r>
              <a:rPr lang="en-US" sz="4400" dirty="0" smtClean="0">
                <a:latin typeface="Garamond" panose="02020404030301010803" pitchFamily="18" charset="0"/>
              </a:rPr>
              <a:t>time line checklist </a:t>
            </a:r>
            <a:r>
              <a:rPr lang="en-US" sz="4400" dirty="0">
                <a:latin typeface="Garamond" panose="02020404030301010803" pitchFamily="18" charset="0"/>
              </a:rPr>
              <a:t>be helpful?</a:t>
            </a:r>
          </a:p>
        </p:txBody>
      </p:sp>
    </p:spTree>
    <p:extLst>
      <p:ext uri="{BB962C8B-B14F-4D97-AF65-F5344CB8AC3E}">
        <p14:creationId xmlns:p14="http://schemas.microsoft.com/office/powerpoint/2010/main" val="30626768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themeOverride>
</file>

<file path=docProps/app.xml><?xml version="1.0" encoding="utf-8"?>
<Properties xmlns="http://schemas.openxmlformats.org/officeDocument/2006/extended-properties" xmlns:vt="http://schemas.openxmlformats.org/officeDocument/2006/docPropsVTypes">
  <Template/>
  <TotalTime>289</TotalTime>
  <Words>1190</Words>
  <Application>Microsoft Macintosh PowerPoint</Application>
  <PresentationFormat>On-screen Show (4:3)</PresentationFormat>
  <Paragraphs>172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Celestial</vt:lpstr>
      <vt:lpstr>12 steps to planning a successful project </vt:lpstr>
      <vt:lpstr>  Cause </vt:lpstr>
      <vt:lpstr>    Objectives</vt:lpstr>
      <vt:lpstr>Determine your goals</vt:lpstr>
      <vt:lpstr>How  to organize the project to meet stated goals</vt:lpstr>
      <vt:lpstr>Assigning and delegating responsibilities </vt:lpstr>
      <vt:lpstr>Recruit and select volunteers</vt:lpstr>
      <vt:lpstr>PowerPoint Presentation</vt:lpstr>
      <vt:lpstr>Time line check lists And Team coordination</vt:lpstr>
      <vt:lpstr>Creating a budget</vt:lpstr>
      <vt:lpstr>Motivate and Encourage the Team</vt:lpstr>
      <vt:lpstr>After the project</vt:lpstr>
      <vt:lpstr>Questions?</vt:lpstr>
      <vt:lpstr>Contact the service and major emphasis committee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steps to planning a successful project</dc:title>
  <dc:creator>Jasmine Myers</dc:creator>
  <cp:lastModifiedBy>Stephan Jaksch</cp:lastModifiedBy>
  <cp:revision>27</cp:revision>
  <dcterms:created xsi:type="dcterms:W3CDTF">2014-08-01T13:10:34Z</dcterms:created>
  <dcterms:modified xsi:type="dcterms:W3CDTF">2014-08-11T19:47:17Z</dcterms:modified>
</cp:coreProperties>
</file>